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74"/>
  </p:notesMasterIdLst>
  <p:sldIdLst>
    <p:sldId id="256" r:id="rId3"/>
    <p:sldId id="431" r:id="rId4"/>
    <p:sldId id="323" r:id="rId5"/>
    <p:sldId id="283" r:id="rId6"/>
    <p:sldId id="316" r:id="rId7"/>
    <p:sldId id="317" r:id="rId8"/>
    <p:sldId id="318" r:id="rId9"/>
    <p:sldId id="285" r:id="rId10"/>
    <p:sldId id="309" r:id="rId11"/>
    <p:sldId id="286" r:id="rId12"/>
    <p:sldId id="288" r:id="rId13"/>
    <p:sldId id="287" r:id="rId14"/>
    <p:sldId id="290" r:id="rId15"/>
    <p:sldId id="324" r:id="rId16"/>
    <p:sldId id="321" r:id="rId17"/>
    <p:sldId id="289" r:id="rId18"/>
    <p:sldId id="315" r:id="rId19"/>
    <p:sldId id="291" r:id="rId20"/>
    <p:sldId id="293" r:id="rId21"/>
    <p:sldId id="305" r:id="rId22"/>
    <p:sldId id="322" r:id="rId23"/>
    <p:sldId id="282" r:id="rId24"/>
    <p:sldId id="257" r:id="rId25"/>
    <p:sldId id="415" r:id="rId26"/>
    <p:sldId id="416" r:id="rId27"/>
    <p:sldId id="417" r:id="rId28"/>
    <p:sldId id="258" r:id="rId29"/>
    <p:sldId id="259" r:id="rId30"/>
    <p:sldId id="418" r:id="rId31"/>
    <p:sldId id="260" r:id="rId32"/>
    <p:sldId id="419" r:id="rId33"/>
    <p:sldId id="420" r:id="rId34"/>
    <p:sldId id="421" r:id="rId35"/>
    <p:sldId id="261" r:id="rId36"/>
    <p:sldId id="422" r:id="rId37"/>
    <p:sldId id="423" r:id="rId38"/>
    <p:sldId id="262" r:id="rId39"/>
    <p:sldId id="263" r:id="rId40"/>
    <p:sldId id="264" r:id="rId41"/>
    <p:sldId id="429" r:id="rId42"/>
    <p:sldId id="265" r:id="rId43"/>
    <p:sldId id="430" r:id="rId44"/>
    <p:sldId id="424" r:id="rId45"/>
    <p:sldId id="425" r:id="rId46"/>
    <p:sldId id="266" r:id="rId47"/>
    <p:sldId id="426" r:id="rId48"/>
    <p:sldId id="267" r:id="rId49"/>
    <p:sldId id="397" r:id="rId50"/>
    <p:sldId id="427" r:id="rId51"/>
    <p:sldId id="284" r:id="rId52"/>
    <p:sldId id="369" r:id="rId53"/>
    <p:sldId id="371" r:id="rId54"/>
    <p:sldId id="368" r:id="rId55"/>
    <p:sldId id="358" r:id="rId56"/>
    <p:sldId id="428" r:id="rId57"/>
    <p:sldId id="399" r:id="rId58"/>
    <p:sldId id="400" r:id="rId59"/>
    <p:sldId id="401" r:id="rId60"/>
    <p:sldId id="402" r:id="rId61"/>
    <p:sldId id="403" r:id="rId62"/>
    <p:sldId id="404" r:id="rId63"/>
    <p:sldId id="405" r:id="rId64"/>
    <p:sldId id="314" r:id="rId65"/>
    <p:sldId id="296" r:id="rId66"/>
    <p:sldId id="432" r:id="rId67"/>
    <p:sldId id="325" r:id="rId68"/>
    <p:sldId id="414" r:id="rId69"/>
    <p:sldId id="304" r:id="rId70"/>
    <p:sldId id="357" r:id="rId71"/>
    <p:sldId id="356" r:id="rId72"/>
    <p:sldId id="30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1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Quinn" initials="HQ" lastIdx="1" clrIdx="0">
    <p:extLst>
      <p:ext uri="{19B8F6BF-5375-455C-9EA6-DF929625EA0E}">
        <p15:presenceInfo xmlns:p15="http://schemas.microsoft.com/office/powerpoint/2012/main" userId="S-1-5-21-85748401-52711418-1718223645-29302" providerId="AD"/>
      </p:ext>
    </p:extLst>
  </p:cmAuthor>
  <p:cmAuthor id="2" name="Krause, Barbara" initials="KB" lastIdx="1" clrIdx="1">
    <p:extLst>
      <p:ext uri="{19B8F6BF-5375-455C-9EA6-DF929625EA0E}">
        <p15:presenceInfo xmlns:p15="http://schemas.microsoft.com/office/powerpoint/2012/main" userId="S::krause@aaos.org::6db2c089-7005-4d2b-a6d5-984da0e7fc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0066"/>
    <a:srgbClr val="990033"/>
    <a:srgbClr val="7AA7A6"/>
    <a:srgbClr val="E7EFEF"/>
    <a:srgbClr val="CB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79671" autoAdjust="0"/>
  </p:normalViewPr>
  <p:slideViewPr>
    <p:cSldViewPr snapToGrid="0">
      <p:cViewPr varScale="1">
        <p:scale>
          <a:sx n="100" d="100"/>
          <a:sy n="100" d="100"/>
        </p:scale>
        <p:origin x="594" y="84"/>
      </p:cViewPr>
      <p:guideLst>
        <p:guide orient="horz" pos="2208"/>
        <p:guide pos="381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9" d="100"/>
          <a:sy n="79" d="100"/>
        </p:scale>
        <p:origin x="2022"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BE7B0-A1ED-4D11-8537-EFC76F2025DF}" type="doc">
      <dgm:prSet loTypeId="urn:microsoft.com/office/officeart/2005/8/layout/venn1" loCatId="relationship" qsTypeId="urn:microsoft.com/office/officeart/2005/8/quickstyle/simple1" qsCatId="simple" csTypeId="urn:microsoft.com/office/officeart/2005/8/colors/colorful4" csCatId="colorful" phldr="1"/>
      <dgm:spPr/>
    </dgm:pt>
    <dgm:pt modelId="{C4EA608D-0CF7-40A7-BFE2-F2EE27589D34}">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Individual Clinical Experience</a:t>
          </a:r>
        </a:p>
      </dgm:t>
    </dgm:pt>
    <dgm:pt modelId="{B4759BFE-2E7B-49D7-9A86-FE9819FF7091}" type="parTrans" cxnId="{C370CDD7-D5B2-4062-A4E8-73DFF4BF2F05}">
      <dgm:prSet/>
      <dgm:spPr/>
      <dgm:t>
        <a:bodyPr/>
        <a:lstStyle/>
        <a:p>
          <a:endParaRPr lang="en-US"/>
        </a:p>
      </dgm:t>
    </dgm:pt>
    <dgm:pt modelId="{DE9A7601-14A6-4E3D-8F2C-24F8D97E0574}" type="sibTrans" cxnId="{C370CDD7-D5B2-4062-A4E8-73DFF4BF2F05}">
      <dgm:prSet/>
      <dgm:spPr/>
      <dgm:t>
        <a:bodyPr/>
        <a:lstStyle/>
        <a:p>
          <a:endParaRPr lang="en-US"/>
        </a:p>
      </dgm:t>
    </dgm:pt>
    <dgm:pt modelId="{13C0B35B-4A4E-4CBF-B99D-4CC3BF2655CE}">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Best External Evidence</a:t>
          </a:r>
        </a:p>
      </dgm:t>
    </dgm:pt>
    <dgm:pt modelId="{030C018F-DB20-4E5F-BBE1-03764FBD223B}" type="parTrans" cxnId="{DFECF47F-FF05-4E0D-973D-944DD6F323C5}">
      <dgm:prSet/>
      <dgm:spPr/>
      <dgm:t>
        <a:bodyPr/>
        <a:lstStyle/>
        <a:p>
          <a:endParaRPr lang="en-US"/>
        </a:p>
      </dgm:t>
    </dgm:pt>
    <dgm:pt modelId="{AE547CF1-D952-4C74-9E0D-36479B90F9C9}" type="sibTrans" cxnId="{DFECF47F-FF05-4E0D-973D-944DD6F323C5}">
      <dgm:prSet/>
      <dgm:spPr/>
      <dgm:t>
        <a:bodyPr/>
        <a:lstStyle/>
        <a:p>
          <a:endParaRPr lang="en-US"/>
        </a:p>
      </dgm:t>
    </dgm:pt>
    <dgm:pt modelId="{4178A90F-5081-40BE-BFCB-82CCEFF69797}">
      <dgm:prSet phldrT="[Text]"/>
      <dgm:spPr/>
      <dgm:t>
        <a:bodyPr/>
        <a:lstStyle/>
        <a:p>
          <a:r>
            <a:rPr lang="en-US" b="0" cap="none" spc="0" dirty="0">
              <a:ln w="0"/>
              <a:solidFill>
                <a:schemeClr val="tx1"/>
              </a:solidFill>
              <a:effectLst>
                <a:outerShdw blurRad="38100" dist="19050" dir="2700000" algn="tl" rotWithShape="0">
                  <a:schemeClr val="dk1">
                    <a:alpha val="40000"/>
                  </a:schemeClr>
                </a:outerShdw>
              </a:effectLst>
            </a:rPr>
            <a:t>Patient Values and Expectations</a:t>
          </a:r>
        </a:p>
      </dgm:t>
    </dgm:pt>
    <dgm:pt modelId="{8867F81D-2917-4E34-93D0-89D947A8E8F1}" type="parTrans" cxnId="{8DC1268E-731A-41E6-B67C-7E0939B04025}">
      <dgm:prSet/>
      <dgm:spPr/>
      <dgm:t>
        <a:bodyPr/>
        <a:lstStyle/>
        <a:p>
          <a:endParaRPr lang="en-US"/>
        </a:p>
      </dgm:t>
    </dgm:pt>
    <dgm:pt modelId="{33FC7490-433A-4D14-B89C-04614D347B88}" type="sibTrans" cxnId="{8DC1268E-731A-41E6-B67C-7E0939B04025}">
      <dgm:prSet/>
      <dgm:spPr/>
      <dgm:t>
        <a:bodyPr/>
        <a:lstStyle/>
        <a:p>
          <a:endParaRPr lang="en-US"/>
        </a:p>
      </dgm:t>
    </dgm:pt>
    <dgm:pt modelId="{A1F35E60-B220-47B7-9BF5-38D9AB791D07}" type="pres">
      <dgm:prSet presAssocID="{8E2BE7B0-A1ED-4D11-8537-EFC76F2025DF}" presName="compositeShape" presStyleCnt="0">
        <dgm:presLayoutVars>
          <dgm:chMax val="7"/>
          <dgm:dir/>
          <dgm:resizeHandles val="exact"/>
        </dgm:presLayoutVars>
      </dgm:prSet>
      <dgm:spPr/>
    </dgm:pt>
    <dgm:pt modelId="{727B218C-2941-4D5B-883C-9B204D964D4D}" type="pres">
      <dgm:prSet presAssocID="{C4EA608D-0CF7-40A7-BFE2-F2EE27589D34}" presName="circ1" presStyleLbl="vennNode1" presStyleIdx="0" presStyleCnt="3"/>
      <dgm:spPr/>
    </dgm:pt>
    <dgm:pt modelId="{30A93F46-C63D-406D-AA6B-7CAE55AAB39D}" type="pres">
      <dgm:prSet presAssocID="{C4EA608D-0CF7-40A7-BFE2-F2EE27589D34}" presName="circ1Tx" presStyleLbl="revTx" presStyleIdx="0" presStyleCnt="0">
        <dgm:presLayoutVars>
          <dgm:chMax val="0"/>
          <dgm:chPref val="0"/>
          <dgm:bulletEnabled val="1"/>
        </dgm:presLayoutVars>
      </dgm:prSet>
      <dgm:spPr/>
    </dgm:pt>
    <dgm:pt modelId="{A9CDFF7C-4296-4216-91A6-C4A63DD9333D}" type="pres">
      <dgm:prSet presAssocID="{13C0B35B-4A4E-4CBF-B99D-4CC3BF2655CE}" presName="circ2" presStyleLbl="vennNode1" presStyleIdx="1" presStyleCnt="3"/>
      <dgm:spPr/>
    </dgm:pt>
    <dgm:pt modelId="{C04CDD71-FB3F-414F-B3A6-D73B6C380E88}" type="pres">
      <dgm:prSet presAssocID="{13C0B35B-4A4E-4CBF-B99D-4CC3BF2655CE}" presName="circ2Tx" presStyleLbl="revTx" presStyleIdx="0" presStyleCnt="0">
        <dgm:presLayoutVars>
          <dgm:chMax val="0"/>
          <dgm:chPref val="0"/>
          <dgm:bulletEnabled val="1"/>
        </dgm:presLayoutVars>
      </dgm:prSet>
      <dgm:spPr/>
    </dgm:pt>
    <dgm:pt modelId="{8AD63842-E224-4CFD-A410-C8C2ACDD7E3C}" type="pres">
      <dgm:prSet presAssocID="{4178A90F-5081-40BE-BFCB-82CCEFF69797}" presName="circ3" presStyleLbl="vennNode1" presStyleIdx="2" presStyleCnt="3"/>
      <dgm:spPr/>
    </dgm:pt>
    <dgm:pt modelId="{650BE51D-6AC3-4901-BC53-1583C34FB712}" type="pres">
      <dgm:prSet presAssocID="{4178A90F-5081-40BE-BFCB-82CCEFF69797}" presName="circ3Tx" presStyleLbl="revTx" presStyleIdx="0" presStyleCnt="0">
        <dgm:presLayoutVars>
          <dgm:chMax val="0"/>
          <dgm:chPref val="0"/>
          <dgm:bulletEnabled val="1"/>
        </dgm:presLayoutVars>
      </dgm:prSet>
      <dgm:spPr/>
    </dgm:pt>
  </dgm:ptLst>
  <dgm:cxnLst>
    <dgm:cxn modelId="{9EC2A804-F252-49C0-8657-BC596ED7F714}" type="presOf" srcId="{13C0B35B-4A4E-4CBF-B99D-4CC3BF2655CE}" destId="{C04CDD71-FB3F-414F-B3A6-D73B6C380E88}" srcOrd="1" destOrd="0" presId="urn:microsoft.com/office/officeart/2005/8/layout/venn1"/>
    <dgm:cxn modelId="{3219731B-BE29-452A-8FE0-4F5720D133AE}" type="presOf" srcId="{4178A90F-5081-40BE-BFCB-82CCEFF69797}" destId="{650BE51D-6AC3-4901-BC53-1583C34FB712}" srcOrd="1" destOrd="0" presId="urn:microsoft.com/office/officeart/2005/8/layout/venn1"/>
    <dgm:cxn modelId="{8116D329-0FDD-4729-A158-90460952DA08}" type="presOf" srcId="{4178A90F-5081-40BE-BFCB-82CCEFF69797}" destId="{8AD63842-E224-4CFD-A410-C8C2ACDD7E3C}" srcOrd="0" destOrd="0" presId="urn:microsoft.com/office/officeart/2005/8/layout/venn1"/>
    <dgm:cxn modelId="{B1770364-F288-498E-9B1F-36C84914F2A4}" type="presOf" srcId="{8E2BE7B0-A1ED-4D11-8537-EFC76F2025DF}" destId="{A1F35E60-B220-47B7-9BF5-38D9AB791D07}" srcOrd="0" destOrd="0" presId="urn:microsoft.com/office/officeart/2005/8/layout/venn1"/>
    <dgm:cxn modelId="{15E46D6A-1564-4C59-9979-B69E9EECBBA7}" type="presOf" srcId="{C4EA608D-0CF7-40A7-BFE2-F2EE27589D34}" destId="{727B218C-2941-4D5B-883C-9B204D964D4D}" srcOrd="0" destOrd="0" presId="urn:microsoft.com/office/officeart/2005/8/layout/venn1"/>
    <dgm:cxn modelId="{E264586B-5EEA-4E3E-8431-5DD04A54B8C2}" type="presOf" srcId="{13C0B35B-4A4E-4CBF-B99D-4CC3BF2655CE}" destId="{A9CDFF7C-4296-4216-91A6-C4A63DD9333D}" srcOrd="0" destOrd="0" presId="urn:microsoft.com/office/officeart/2005/8/layout/venn1"/>
    <dgm:cxn modelId="{CE901C56-C847-4386-B3E7-5E0252614FF1}" type="presOf" srcId="{C4EA608D-0CF7-40A7-BFE2-F2EE27589D34}" destId="{30A93F46-C63D-406D-AA6B-7CAE55AAB39D}" srcOrd="1" destOrd="0" presId="urn:microsoft.com/office/officeart/2005/8/layout/venn1"/>
    <dgm:cxn modelId="{DFECF47F-FF05-4E0D-973D-944DD6F323C5}" srcId="{8E2BE7B0-A1ED-4D11-8537-EFC76F2025DF}" destId="{13C0B35B-4A4E-4CBF-B99D-4CC3BF2655CE}" srcOrd="1" destOrd="0" parTransId="{030C018F-DB20-4E5F-BBE1-03764FBD223B}" sibTransId="{AE547CF1-D952-4C74-9E0D-36479B90F9C9}"/>
    <dgm:cxn modelId="{8DC1268E-731A-41E6-B67C-7E0939B04025}" srcId="{8E2BE7B0-A1ED-4D11-8537-EFC76F2025DF}" destId="{4178A90F-5081-40BE-BFCB-82CCEFF69797}" srcOrd="2" destOrd="0" parTransId="{8867F81D-2917-4E34-93D0-89D947A8E8F1}" sibTransId="{33FC7490-433A-4D14-B89C-04614D347B88}"/>
    <dgm:cxn modelId="{C370CDD7-D5B2-4062-A4E8-73DFF4BF2F05}" srcId="{8E2BE7B0-A1ED-4D11-8537-EFC76F2025DF}" destId="{C4EA608D-0CF7-40A7-BFE2-F2EE27589D34}" srcOrd="0" destOrd="0" parTransId="{B4759BFE-2E7B-49D7-9A86-FE9819FF7091}" sibTransId="{DE9A7601-14A6-4E3D-8F2C-24F8D97E0574}"/>
    <dgm:cxn modelId="{304F3AE5-3ADB-4063-8ADA-1583FDFB7425}" type="presParOf" srcId="{A1F35E60-B220-47B7-9BF5-38D9AB791D07}" destId="{727B218C-2941-4D5B-883C-9B204D964D4D}" srcOrd="0" destOrd="0" presId="urn:microsoft.com/office/officeart/2005/8/layout/venn1"/>
    <dgm:cxn modelId="{BD5414B6-E53A-4E6C-B702-393F95A6B938}" type="presParOf" srcId="{A1F35E60-B220-47B7-9BF5-38D9AB791D07}" destId="{30A93F46-C63D-406D-AA6B-7CAE55AAB39D}" srcOrd="1" destOrd="0" presId="urn:microsoft.com/office/officeart/2005/8/layout/venn1"/>
    <dgm:cxn modelId="{F9D1F962-0AC2-4450-80F7-C8202D501F9D}" type="presParOf" srcId="{A1F35E60-B220-47B7-9BF5-38D9AB791D07}" destId="{A9CDFF7C-4296-4216-91A6-C4A63DD9333D}" srcOrd="2" destOrd="0" presId="urn:microsoft.com/office/officeart/2005/8/layout/venn1"/>
    <dgm:cxn modelId="{E8DAC6CC-7CA8-41F5-A279-F8CD660C1A9C}" type="presParOf" srcId="{A1F35E60-B220-47B7-9BF5-38D9AB791D07}" destId="{C04CDD71-FB3F-414F-B3A6-D73B6C380E88}" srcOrd="3" destOrd="0" presId="urn:microsoft.com/office/officeart/2005/8/layout/venn1"/>
    <dgm:cxn modelId="{33204346-5E5F-403E-8DB6-11C42BDB556D}" type="presParOf" srcId="{A1F35E60-B220-47B7-9BF5-38D9AB791D07}" destId="{8AD63842-E224-4CFD-A410-C8C2ACDD7E3C}" srcOrd="4" destOrd="0" presId="urn:microsoft.com/office/officeart/2005/8/layout/venn1"/>
    <dgm:cxn modelId="{164A9A43-2EFC-4371-AEF0-8B5C1772CA97}" type="presParOf" srcId="{A1F35E60-B220-47B7-9BF5-38D9AB791D07}" destId="{650BE51D-6AC3-4901-BC53-1583C34FB71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8CA8D5-2850-4D5F-9F28-E5F01D8C7B7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3E9A672-67C7-4FD1-8247-D6CDA23D9881}">
      <dgm:prSet phldrT="[Text]" custT="1"/>
      <dgm:spPr/>
      <dgm:t>
        <a:bodyPr/>
        <a:lstStyle/>
        <a:p>
          <a:r>
            <a:rPr lang="en-US" sz="2800" dirty="0"/>
            <a:t>“P” </a:t>
          </a:r>
          <a:r>
            <a:rPr lang="en-US" sz="2200" dirty="0"/>
            <a:t>= Patient Population</a:t>
          </a:r>
        </a:p>
      </dgm:t>
    </dgm:pt>
    <dgm:pt modelId="{C78F1F74-1CC5-4DAE-9086-5E6F5796D9F9}" type="parTrans" cxnId="{60AAAB62-08F9-49FC-80A9-F7E062CC77E3}">
      <dgm:prSet/>
      <dgm:spPr/>
      <dgm:t>
        <a:bodyPr/>
        <a:lstStyle/>
        <a:p>
          <a:endParaRPr lang="en-US"/>
        </a:p>
      </dgm:t>
    </dgm:pt>
    <dgm:pt modelId="{58DA7C57-629C-473A-84C6-670BBA19D9D7}" type="sibTrans" cxnId="{60AAAB62-08F9-49FC-80A9-F7E062CC77E3}">
      <dgm:prSet/>
      <dgm:spPr/>
      <dgm:t>
        <a:bodyPr/>
        <a:lstStyle/>
        <a:p>
          <a:endParaRPr lang="en-US"/>
        </a:p>
      </dgm:t>
    </dgm:pt>
    <dgm:pt modelId="{565A5DF8-CCC8-4C9E-99AC-D86192503BB2}">
      <dgm:prSet phldrT="[Text]" custT="1"/>
      <dgm:spPr/>
      <dgm:t>
        <a:bodyPr/>
        <a:lstStyle/>
        <a:p>
          <a:r>
            <a:rPr lang="en-US" sz="2800" dirty="0"/>
            <a:t>“I” </a:t>
          </a:r>
          <a:r>
            <a:rPr lang="en-US" sz="2200" dirty="0"/>
            <a:t>= Intervention or variable of Interest </a:t>
          </a:r>
        </a:p>
      </dgm:t>
    </dgm:pt>
    <dgm:pt modelId="{CF7E9580-68E9-421E-9E27-C33C766125CA}" type="parTrans" cxnId="{C48BAE9C-D315-45CC-9EC9-273F9F59079C}">
      <dgm:prSet/>
      <dgm:spPr/>
      <dgm:t>
        <a:bodyPr/>
        <a:lstStyle/>
        <a:p>
          <a:endParaRPr lang="en-US"/>
        </a:p>
      </dgm:t>
    </dgm:pt>
    <dgm:pt modelId="{189966C6-C549-44BE-A184-7A5F0502ED24}" type="sibTrans" cxnId="{C48BAE9C-D315-45CC-9EC9-273F9F59079C}">
      <dgm:prSet/>
      <dgm:spPr/>
      <dgm:t>
        <a:bodyPr/>
        <a:lstStyle/>
        <a:p>
          <a:endParaRPr lang="en-US"/>
        </a:p>
      </dgm:t>
    </dgm:pt>
    <dgm:pt modelId="{FDE904DC-136F-448C-8B2C-DB9D9642862A}">
      <dgm:prSet phldrT="[Text]" custT="1"/>
      <dgm:spPr/>
      <dgm:t>
        <a:bodyPr/>
        <a:lstStyle/>
        <a:p>
          <a:r>
            <a:rPr lang="en-US" sz="2800" dirty="0"/>
            <a:t>“C” </a:t>
          </a:r>
          <a:r>
            <a:rPr lang="en-US" sz="2300" dirty="0"/>
            <a:t>= Comparison</a:t>
          </a:r>
        </a:p>
      </dgm:t>
    </dgm:pt>
    <dgm:pt modelId="{C8C92E6F-1820-438F-AE3D-922A6AEF4FA3}" type="parTrans" cxnId="{4AF65809-DF7C-4C52-93B2-6E67DB443B7B}">
      <dgm:prSet/>
      <dgm:spPr/>
      <dgm:t>
        <a:bodyPr/>
        <a:lstStyle/>
        <a:p>
          <a:endParaRPr lang="en-US"/>
        </a:p>
      </dgm:t>
    </dgm:pt>
    <dgm:pt modelId="{D2C000C4-2662-456B-A4FA-6F21AFEFF2CA}" type="sibTrans" cxnId="{4AF65809-DF7C-4C52-93B2-6E67DB443B7B}">
      <dgm:prSet/>
      <dgm:spPr/>
      <dgm:t>
        <a:bodyPr/>
        <a:lstStyle/>
        <a:p>
          <a:endParaRPr lang="en-US"/>
        </a:p>
      </dgm:t>
    </dgm:pt>
    <dgm:pt modelId="{DB3E3D9B-8553-42E4-8193-9ED7E587EDEF}">
      <dgm:prSet custT="1"/>
      <dgm:spPr/>
      <dgm:t>
        <a:bodyPr/>
        <a:lstStyle/>
        <a:p>
          <a:r>
            <a:rPr lang="en-US" sz="2800" dirty="0"/>
            <a:t>“O” = </a:t>
          </a:r>
          <a:r>
            <a:rPr lang="en-US" sz="2300" dirty="0"/>
            <a:t>Outcome</a:t>
          </a:r>
        </a:p>
      </dgm:t>
    </dgm:pt>
    <dgm:pt modelId="{1A36E04D-8997-408C-81DC-B914FCBE1112}" type="parTrans" cxnId="{7FF54F9A-E68D-43BB-A079-19C92830CF34}">
      <dgm:prSet/>
      <dgm:spPr/>
      <dgm:t>
        <a:bodyPr/>
        <a:lstStyle/>
        <a:p>
          <a:endParaRPr lang="en-US"/>
        </a:p>
      </dgm:t>
    </dgm:pt>
    <dgm:pt modelId="{CC7E4837-DF90-4E43-AA01-8B5EA120635E}" type="sibTrans" cxnId="{7FF54F9A-E68D-43BB-A079-19C92830CF34}">
      <dgm:prSet/>
      <dgm:spPr/>
      <dgm:t>
        <a:bodyPr/>
        <a:lstStyle/>
        <a:p>
          <a:endParaRPr lang="en-US"/>
        </a:p>
      </dgm:t>
    </dgm:pt>
    <dgm:pt modelId="{0B7B41C9-A230-4371-B6FF-F86253DE320A}" type="pres">
      <dgm:prSet presAssocID="{C18CA8D5-2850-4D5F-9F28-E5F01D8C7B7A}" presName="linear" presStyleCnt="0">
        <dgm:presLayoutVars>
          <dgm:animLvl val="lvl"/>
          <dgm:resizeHandles val="exact"/>
        </dgm:presLayoutVars>
      </dgm:prSet>
      <dgm:spPr/>
    </dgm:pt>
    <dgm:pt modelId="{2BCE67A0-2BA0-4D47-A79C-069C32DC8CC6}" type="pres">
      <dgm:prSet presAssocID="{E3E9A672-67C7-4FD1-8247-D6CDA23D9881}" presName="parentText" presStyleLbl="node1" presStyleIdx="0" presStyleCnt="4">
        <dgm:presLayoutVars>
          <dgm:chMax val="0"/>
          <dgm:bulletEnabled val="1"/>
        </dgm:presLayoutVars>
      </dgm:prSet>
      <dgm:spPr/>
    </dgm:pt>
    <dgm:pt modelId="{47BEDD11-B297-4B46-9B29-011D84D14D67}" type="pres">
      <dgm:prSet presAssocID="{58DA7C57-629C-473A-84C6-670BBA19D9D7}" presName="spacer" presStyleCnt="0"/>
      <dgm:spPr/>
    </dgm:pt>
    <dgm:pt modelId="{A2A84E78-CE03-4B38-84D4-8568657C8F7B}" type="pres">
      <dgm:prSet presAssocID="{565A5DF8-CCC8-4C9E-99AC-D86192503BB2}" presName="parentText" presStyleLbl="node1" presStyleIdx="1" presStyleCnt="4">
        <dgm:presLayoutVars>
          <dgm:chMax val="0"/>
          <dgm:bulletEnabled val="1"/>
        </dgm:presLayoutVars>
      </dgm:prSet>
      <dgm:spPr/>
    </dgm:pt>
    <dgm:pt modelId="{51681CEC-66C8-4680-BB58-303837EE56C9}" type="pres">
      <dgm:prSet presAssocID="{189966C6-C549-44BE-A184-7A5F0502ED24}" presName="spacer" presStyleCnt="0"/>
      <dgm:spPr/>
    </dgm:pt>
    <dgm:pt modelId="{068B6F0D-C318-4A38-AB2D-588844228BB8}" type="pres">
      <dgm:prSet presAssocID="{FDE904DC-136F-448C-8B2C-DB9D9642862A}" presName="parentText" presStyleLbl="node1" presStyleIdx="2" presStyleCnt="4">
        <dgm:presLayoutVars>
          <dgm:chMax val="0"/>
          <dgm:bulletEnabled val="1"/>
        </dgm:presLayoutVars>
      </dgm:prSet>
      <dgm:spPr/>
    </dgm:pt>
    <dgm:pt modelId="{0F4A4AF3-9803-4A01-B408-3736CDA6955A}" type="pres">
      <dgm:prSet presAssocID="{D2C000C4-2662-456B-A4FA-6F21AFEFF2CA}" presName="spacer" presStyleCnt="0"/>
      <dgm:spPr/>
    </dgm:pt>
    <dgm:pt modelId="{B370137E-6570-4F39-A4FE-15C2297B5D58}" type="pres">
      <dgm:prSet presAssocID="{DB3E3D9B-8553-42E4-8193-9ED7E587EDEF}" presName="parentText" presStyleLbl="node1" presStyleIdx="3" presStyleCnt="4" custLinFactNeighborX="-233" custLinFactNeighborY="13799">
        <dgm:presLayoutVars>
          <dgm:chMax val="0"/>
          <dgm:bulletEnabled val="1"/>
        </dgm:presLayoutVars>
      </dgm:prSet>
      <dgm:spPr/>
    </dgm:pt>
  </dgm:ptLst>
  <dgm:cxnLst>
    <dgm:cxn modelId="{4AF65809-DF7C-4C52-93B2-6E67DB443B7B}" srcId="{C18CA8D5-2850-4D5F-9F28-E5F01D8C7B7A}" destId="{FDE904DC-136F-448C-8B2C-DB9D9642862A}" srcOrd="2" destOrd="0" parTransId="{C8C92E6F-1820-438F-AE3D-922A6AEF4FA3}" sibTransId="{D2C000C4-2662-456B-A4FA-6F21AFEFF2CA}"/>
    <dgm:cxn modelId="{3985A10B-5949-4FDA-9E64-F58196DF94CD}" type="presOf" srcId="{E3E9A672-67C7-4FD1-8247-D6CDA23D9881}" destId="{2BCE67A0-2BA0-4D47-A79C-069C32DC8CC6}" srcOrd="0" destOrd="0" presId="urn:microsoft.com/office/officeart/2005/8/layout/vList2"/>
    <dgm:cxn modelId="{60AAAB62-08F9-49FC-80A9-F7E062CC77E3}" srcId="{C18CA8D5-2850-4D5F-9F28-E5F01D8C7B7A}" destId="{E3E9A672-67C7-4FD1-8247-D6CDA23D9881}" srcOrd="0" destOrd="0" parTransId="{C78F1F74-1CC5-4DAE-9086-5E6F5796D9F9}" sibTransId="{58DA7C57-629C-473A-84C6-670BBA19D9D7}"/>
    <dgm:cxn modelId="{2960C76E-755C-42AB-9BF0-C7F3196F7920}" type="presOf" srcId="{565A5DF8-CCC8-4C9E-99AC-D86192503BB2}" destId="{A2A84E78-CE03-4B38-84D4-8568657C8F7B}" srcOrd="0" destOrd="0" presId="urn:microsoft.com/office/officeart/2005/8/layout/vList2"/>
    <dgm:cxn modelId="{DAB38F51-A5E8-4C2C-AFE8-74ABF50AD7A4}" type="presOf" srcId="{DB3E3D9B-8553-42E4-8193-9ED7E587EDEF}" destId="{B370137E-6570-4F39-A4FE-15C2297B5D58}" srcOrd="0" destOrd="0" presId="urn:microsoft.com/office/officeart/2005/8/layout/vList2"/>
    <dgm:cxn modelId="{7FF54F9A-E68D-43BB-A079-19C92830CF34}" srcId="{C18CA8D5-2850-4D5F-9F28-E5F01D8C7B7A}" destId="{DB3E3D9B-8553-42E4-8193-9ED7E587EDEF}" srcOrd="3" destOrd="0" parTransId="{1A36E04D-8997-408C-81DC-B914FCBE1112}" sibTransId="{CC7E4837-DF90-4E43-AA01-8B5EA120635E}"/>
    <dgm:cxn modelId="{C48BAE9C-D315-45CC-9EC9-273F9F59079C}" srcId="{C18CA8D5-2850-4D5F-9F28-E5F01D8C7B7A}" destId="{565A5DF8-CCC8-4C9E-99AC-D86192503BB2}" srcOrd="1" destOrd="0" parTransId="{CF7E9580-68E9-421E-9E27-C33C766125CA}" sibTransId="{189966C6-C549-44BE-A184-7A5F0502ED24}"/>
    <dgm:cxn modelId="{BF8F70D1-9088-4D85-9286-82A85CC82FEB}" type="presOf" srcId="{FDE904DC-136F-448C-8B2C-DB9D9642862A}" destId="{068B6F0D-C318-4A38-AB2D-588844228BB8}" srcOrd="0" destOrd="0" presId="urn:microsoft.com/office/officeart/2005/8/layout/vList2"/>
    <dgm:cxn modelId="{3FD01DDA-9E1F-4EAE-A62C-D8D0DADDB4EA}" type="presOf" srcId="{C18CA8D5-2850-4D5F-9F28-E5F01D8C7B7A}" destId="{0B7B41C9-A230-4371-B6FF-F86253DE320A}" srcOrd="0" destOrd="0" presId="urn:microsoft.com/office/officeart/2005/8/layout/vList2"/>
    <dgm:cxn modelId="{05441CD0-9A03-418D-8D7B-6FA9CA0B5A45}" type="presParOf" srcId="{0B7B41C9-A230-4371-B6FF-F86253DE320A}" destId="{2BCE67A0-2BA0-4D47-A79C-069C32DC8CC6}" srcOrd="0" destOrd="0" presId="urn:microsoft.com/office/officeart/2005/8/layout/vList2"/>
    <dgm:cxn modelId="{5CB7D0BB-9C49-4A7B-BEDC-D1906E0BFF8E}" type="presParOf" srcId="{0B7B41C9-A230-4371-B6FF-F86253DE320A}" destId="{47BEDD11-B297-4B46-9B29-011D84D14D67}" srcOrd="1" destOrd="0" presId="urn:microsoft.com/office/officeart/2005/8/layout/vList2"/>
    <dgm:cxn modelId="{E9B6CBA0-04C0-458A-B865-DC241E3FE8FD}" type="presParOf" srcId="{0B7B41C9-A230-4371-B6FF-F86253DE320A}" destId="{A2A84E78-CE03-4B38-84D4-8568657C8F7B}" srcOrd="2" destOrd="0" presId="urn:microsoft.com/office/officeart/2005/8/layout/vList2"/>
    <dgm:cxn modelId="{EC25A17D-6B1C-4269-BB5A-D17E9A77BE11}" type="presParOf" srcId="{0B7B41C9-A230-4371-B6FF-F86253DE320A}" destId="{51681CEC-66C8-4680-BB58-303837EE56C9}" srcOrd="3" destOrd="0" presId="urn:microsoft.com/office/officeart/2005/8/layout/vList2"/>
    <dgm:cxn modelId="{560505B2-A697-470D-85CC-4C9A650E9852}" type="presParOf" srcId="{0B7B41C9-A230-4371-B6FF-F86253DE320A}" destId="{068B6F0D-C318-4A38-AB2D-588844228BB8}" srcOrd="4" destOrd="0" presId="urn:microsoft.com/office/officeart/2005/8/layout/vList2"/>
    <dgm:cxn modelId="{E388B9C2-4F53-4247-A62A-F9AC1BADC386}" type="presParOf" srcId="{0B7B41C9-A230-4371-B6FF-F86253DE320A}" destId="{0F4A4AF3-9803-4A01-B408-3736CDA6955A}" srcOrd="5" destOrd="0" presId="urn:microsoft.com/office/officeart/2005/8/layout/vList2"/>
    <dgm:cxn modelId="{42CE552C-70A8-42C3-A6F9-088E82F711B8}" type="presParOf" srcId="{0B7B41C9-A230-4371-B6FF-F86253DE320A}" destId="{B370137E-6570-4F39-A4FE-15C2297B5D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B218C-2941-4D5B-883C-9B204D964D4D}">
      <dsp:nvSpPr>
        <dsp:cNvPr id="0" name=""/>
        <dsp:cNvSpPr/>
      </dsp:nvSpPr>
      <dsp:spPr>
        <a:xfrm>
          <a:off x="2214891" y="62639"/>
          <a:ext cx="3006682" cy="300668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Individual Clinical Experience</a:t>
          </a:r>
        </a:p>
      </dsp:txBody>
      <dsp:txXfrm>
        <a:off x="2615782" y="588808"/>
        <a:ext cx="2204900" cy="1353006"/>
      </dsp:txXfrm>
    </dsp:sp>
    <dsp:sp modelId="{A9CDFF7C-4296-4216-91A6-C4A63DD9333D}">
      <dsp:nvSpPr>
        <dsp:cNvPr id="0" name=""/>
        <dsp:cNvSpPr/>
      </dsp:nvSpPr>
      <dsp:spPr>
        <a:xfrm>
          <a:off x="3299802" y="1941815"/>
          <a:ext cx="3006682" cy="3006682"/>
        </a:xfrm>
        <a:prstGeom prst="ellipse">
          <a:avLst/>
        </a:prstGeom>
        <a:solidFill>
          <a:schemeClr val="accent4">
            <a:alpha val="50000"/>
            <a:hueOff val="9236463"/>
            <a:satOff val="-23182"/>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Best External Evidence</a:t>
          </a:r>
        </a:p>
      </dsp:txBody>
      <dsp:txXfrm>
        <a:off x="4219346" y="2718541"/>
        <a:ext cx="1804009" cy="1653675"/>
      </dsp:txXfrm>
    </dsp:sp>
    <dsp:sp modelId="{8AD63842-E224-4CFD-A410-C8C2ACDD7E3C}">
      <dsp:nvSpPr>
        <dsp:cNvPr id="0" name=""/>
        <dsp:cNvSpPr/>
      </dsp:nvSpPr>
      <dsp:spPr>
        <a:xfrm>
          <a:off x="1129980" y="1941815"/>
          <a:ext cx="3006682" cy="3006682"/>
        </a:xfrm>
        <a:prstGeom prst="ellipse">
          <a:avLst/>
        </a:prstGeom>
        <a:solidFill>
          <a:schemeClr val="accent4">
            <a:alpha val="50000"/>
            <a:hueOff val="18472927"/>
            <a:satOff val="-46365"/>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0"/>
              <a:solidFill>
                <a:schemeClr val="tx1"/>
              </a:solidFill>
              <a:effectLst>
                <a:outerShdw blurRad="38100" dist="19050" dir="2700000" algn="tl" rotWithShape="0">
                  <a:schemeClr val="dk1">
                    <a:alpha val="40000"/>
                  </a:schemeClr>
                </a:outerShdw>
              </a:effectLst>
            </a:rPr>
            <a:t>Patient Values and Expectations</a:t>
          </a:r>
        </a:p>
      </dsp:txBody>
      <dsp:txXfrm>
        <a:off x="1413109" y="2718541"/>
        <a:ext cx="1804009" cy="1653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E67A0-2BA0-4D47-A79C-069C32DC8CC6}">
      <dsp:nvSpPr>
        <dsp:cNvPr id="0" name=""/>
        <dsp:cNvSpPr/>
      </dsp:nvSpPr>
      <dsp:spPr>
        <a:xfrm>
          <a:off x="0" y="32348"/>
          <a:ext cx="8056612" cy="992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 </a:t>
          </a:r>
          <a:r>
            <a:rPr lang="en-US" sz="2200" kern="1200" dirty="0"/>
            <a:t>= Patient Population</a:t>
          </a:r>
        </a:p>
      </dsp:txBody>
      <dsp:txXfrm>
        <a:off x="48433" y="80781"/>
        <a:ext cx="7959746" cy="895294"/>
      </dsp:txXfrm>
    </dsp:sp>
    <dsp:sp modelId="{A2A84E78-CE03-4B38-84D4-8568657C8F7B}">
      <dsp:nvSpPr>
        <dsp:cNvPr id="0" name=""/>
        <dsp:cNvSpPr/>
      </dsp:nvSpPr>
      <dsp:spPr>
        <a:xfrm>
          <a:off x="0" y="1177148"/>
          <a:ext cx="8056612" cy="992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 </a:t>
          </a:r>
          <a:r>
            <a:rPr lang="en-US" sz="2200" kern="1200" dirty="0"/>
            <a:t>= Intervention or variable of Interest </a:t>
          </a:r>
        </a:p>
      </dsp:txBody>
      <dsp:txXfrm>
        <a:off x="48433" y="1225581"/>
        <a:ext cx="7959746" cy="895294"/>
      </dsp:txXfrm>
    </dsp:sp>
    <dsp:sp modelId="{068B6F0D-C318-4A38-AB2D-588844228BB8}">
      <dsp:nvSpPr>
        <dsp:cNvPr id="0" name=""/>
        <dsp:cNvSpPr/>
      </dsp:nvSpPr>
      <dsp:spPr>
        <a:xfrm>
          <a:off x="0" y="2321948"/>
          <a:ext cx="8056612" cy="992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 </a:t>
          </a:r>
          <a:r>
            <a:rPr lang="en-US" sz="2300" kern="1200" dirty="0"/>
            <a:t>= Comparison</a:t>
          </a:r>
        </a:p>
      </dsp:txBody>
      <dsp:txXfrm>
        <a:off x="48433" y="2370381"/>
        <a:ext cx="7959746" cy="895294"/>
      </dsp:txXfrm>
    </dsp:sp>
    <dsp:sp modelId="{B370137E-6570-4F39-A4FE-15C2297B5D58}">
      <dsp:nvSpPr>
        <dsp:cNvPr id="0" name=""/>
        <dsp:cNvSpPr/>
      </dsp:nvSpPr>
      <dsp:spPr>
        <a:xfrm>
          <a:off x="0" y="3487811"/>
          <a:ext cx="8056612" cy="992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 = </a:t>
          </a:r>
          <a:r>
            <a:rPr lang="en-US" sz="2300" kern="1200" dirty="0"/>
            <a:t>Outcome</a:t>
          </a:r>
        </a:p>
      </dsp:txBody>
      <dsp:txXfrm>
        <a:off x="48433" y="3536244"/>
        <a:ext cx="7959746" cy="8952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749FF-8163-41CF-8E73-5E32344581FC}" type="datetimeFigureOut">
              <a:rPr lang="en-US" smtClean="0"/>
              <a:t>11/25/2019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B0F6F-B83E-447F-A566-EAD229E72311}" type="slidenum">
              <a:rPr lang="en-US" smtClean="0"/>
              <a:t>‹#›</a:t>
            </a:fld>
            <a:endParaRPr lang="en-US"/>
          </a:p>
        </p:txBody>
      </p:sp>
    </p:spTree>
    <p:extLst>
      <p:ext uri="{BB962C8B-B14F-4D97-AF65-F5344CB8AC3E}">
        <p14:creationId xmlns:p14="http://schemas.microsoft.com/office/powerpoint/2010/main" val="398127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orthoguidelines.org/reference?id=3672" TargetMode="External"/><Relationship Id="rId7" Type="http://schemas.openxmlformats.org/officeDocument/2006/relationships/hyperlink" Target="http://www.orthoguidelines.org/reference?id=3844"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orthoguidelines.org/reference?id=3917" TargetMode="External"/><Relationship Id="rId5" Type="http://schemas.openxmlformats.org/officeDocument/2006/relationships/hyperlink" Target="http://www.orthoguidelines.org/reference?id=3822" TargetMode="External"/><Relationship Id="rId4" Type="http://schemas.openxmlformats.org/officeDocument/2006/relationships/hyperlink" Target="http://www.orthoguidelines.org/reference?id=3753" TargetMode="External"/></Relationships>
</file>

<file path=ppt/notesSlides/_rels/notesSlide24.xml.rels><?xml version="1.0" encoding="UTF-8" standalone="yes"?>
<Relationships xmlns="http://schemas.openxmlformats.org/package/2006/relationships"><Relationship Id="rId13" Type="http://schemas.openxmlformats.org/officeDocument/2006/relationships/hyperlink" Target="http://www.orthoguidelines.org/reference?id=3735" TargetMode="External"/><Relationship Id="rId18" Type="http://schemas.openxmlformats.org/officeDocument/2006/relationships/hyperlink" Target="http://www.orthoguidelines.org/reference?id=3783" TargetMode="External"/><Relationship Id="rId26" Type="http://schemas.openxmlformats.org/officeDocument/2006/relationships/hyperlink" Target="http://www.orthoguidelines.org/reference?id=3825" TargetMode="External"/><Relationship Id="rId39" Type="http://schemas.openxmlformats.org/officeDocument/2006/relationships/hyperlink" Target="http://www.orthoguidelines.org/reference?id=3926" TargetMode="External"/><Relationship Id="rId21" Type="http://schemas.openxmlformats.org/officeDocument/2006/relationships/hyperlink" Target="http://www.orthoguidelines.org/reference?id=3796" TargetMode="External"/><Relationship Id="rId34" Type="http://schemas.openxmlformats.org/officeDocument/2006/relationships/hyperlink" Target="http://www.orthoguidelines.org/reference?id=3901" TargetMode="External"/><Relationship Id="rId42" Type="http://schemas.openxmlformats.org/officeDocument/2006/relationships/hyperlink" Target="http://www.orthoguidelines.org/reference?id=3705" TargetMode="External"/><Relationship Id="rId7" Type="http://schemas.openxmlformats.org/officeDocument/2006/relationships/hyperlink" Target="http://www.orthoguidelines.org/reference?id=3683" TargetMode="External"/><Relationship Id="rId2" Type="http://schemas.openxmlformats.org/officeDocument/2006/relationships/slide" Target="../slides/slide24.xml"/><Relationship Id="rId16" Type="http://schemas.openxmlformats.org/officeDocument/2006/relationships/hyperlink" Target="http://www.orthoguidelines.org/reference?id=3933" TargetMode="External"/><Relationship Id="rId20" Type="http://schemas.openxmlformats.org/officeDocument/2006/relationships/hyperlink" Target="http://www.orthoguidelines.org/reference?id=3788" TargetMode="External"/><Relationship Id="rId29" Type="http://schemas.openxmlformats.org/officeDocument/2006/relationships/hyperlink" Target="http://www.orthoguidelines.org/reference?id=3844" TargetMode="External"/><Relationship Id="rId41" Type="http://schemas.openxmlformats.org/officeDocument/2006/relationships/hyperlink" Target="http://www.orthoguidelines.org/reference?id=3763"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3669" TargetMode="External"/><Relationship Id="rId11" Type="http://schemas.openxmlformats.org/officeDocument/2006/relationships/hyperlink" Target="http://www.orthoguidelines.org/reference?id=3697" TargetMode="External"/><Relationship Id="rId24" Type="http://schemas.openxmlformats.org/officeDocument/2006/relationships/hyperlink" Target="http://www.orthoguidelines.org/reference?id=3811" TargetMode="External"/><Relationship Id="rId32" Type="http://schemas.openxmlformats.org/officeDocument/2006/relationships/hyperlink" Target="http://www.orthoguidelines.org/reference?id=3872" TargetMode="External"/><Relationship Id="rId37" Type="http://schemas.openxmlformats.org/officeDocument/2006/relationships/hyperlink" Target="http://www.orthoguidelines.org/reference?id=3912" TargetMode="External"/><Relationship Id="rId40" Type="http://schemas.openxmlformats.org/officeDocument/2006/relationships/hyperlink" Target="http://www.orthoguidelines.org/reference?id=3931" TargetMode="External"/><Relationship Id="rId5" Type="http://schemas.openxmlformats.org/officeDocument/2006/relationships/hyperlink" Target="http://www.orthoguidelines.org/reference?id=1786" TargetMode="External"/><Relationship Id="rId15" Type="http://schemas.openxmlformats.org/officeDocument/2006/relationships/hyperlink" Target="http://www.orthoguidelines.org/reference?id=3765" TargetMode="External"/><Relationship Id="rId23" Type="http://schemas.openxmlformats.org/officeDocument/2006/relationships/hyperlink" Target="http://www.orthoguidelines.org/reference?id=3807" TargetMode="External"/><Relationship Id="rId28" Type="http://schemas.openxmlformats.org/officeDocument/2006/relationships/hyperlink" Target="http://www.orthoguidelines.org/reference?id=3840" TargetMode="External"/><Relationship Id="rId36" Type="http://schemas.openxmlformats.org/officeDocument/2006/relationships/hyperlink" Target="http://www.orthoguidelines.org/reference?id=3903" TargetMode="External"/><Relationship Id="rId10" Type="http://schemas.openxmlformats.org/officeDocument/2006/relationships/hyperlink" Target="http://www.orthoguidelines.org/reference?id=3696" TargetMode="External"/><Relationship Id="rId19" Type="http://schemas.openxmlformats.org/officeDocument/2006/relationships/hyperlink" Target="http://www.orthoguidelines.org/reference?id=3786" TargetMode="External"/><Relationship Id="rId31" Type="http://schemas.openxmlformats.org/officeDocument/2006/relationships/hyperlink" Target="http://www.orthoguidelines.org/reference?id=3870" TargetMode="External"/><Relationship Id="rId4" Type="http://schemas.openxmlformats.org/officeDocument/2006/relationships/hyperlink" Target="http://www.orthoguidelines.org/reference?id=3759" TargetMode="External"/><Relationship Id="rId9" Type="http://schemas.openxmlformats.org/officeDocument/2006/relationships/hyperlink" Target="http://www.orthoguidelines.org/reference?id=3695" TargetMode="External"/><Relationship Id="rId14" Type="http://schemas.openxmlformats.org/officeDocument/2006/relationships/hyperlink" Target="http://www.orthoguidelines.org/reference?id=3764" TargetMode="External"/><Relationship Id="rId22" Type="http://schemas.openxmlformats.org/officeDocument/2006/relationships/hyperlink" Target="http://www.orthoguidelines.org/reference?id=3799" TargetMode="External"/><Relationship Id="rId27" Type="http://schemas.openxmlformats.org/officeDocument/2006/relationships/hyperlink" Target="http://www.orthoguidelines.org/reference?id=3838" TargetMode="External"/><Relationship Id="rId30" Type="http://schemas.openxmlformats.org/officeDocument/2006/relationships/hyperlink" Target="http://www.orthoguidelines.org/reference?id=3859" TargetMode="External"/><Relationship Id="rId35" Type="http://schemas.openxmlformats.org/officeDocument/2006/relationships/hyperlink" Target="http://www.orthoguidelines.org/reference?id=3902" TargetMode="External"/><Relationship Id="rId43" Type="http://schemas.openxmlformats.org/officeDocument/2006/relationships/hyperlink" Target="http://www.orthoguidelines.org/reference?id=3740" TargetMode="External"/><Relationship Id="rId8" Type="http://schemas.openxmlformats.org/officeDocument/2006/relationships/hyperlink" Target="http://www.orthoguidelines.org/reference?id=3693" TargetMode="External"/><Relationship Id="rId3" Type="http://schemas.openxmlformats.org/officeDocument/2006/relationships/hyperlink" Target="http://www.orthoguidelines.org/reference?id=3720" TargetMode="External"/><Relationship Id="rId12" Type="http://schemas.openxmlformats.org/officeDocument/2006/relationships/hyperlink" Target="http://www.orthoguidelines.org/reference?id=3704" TargetMode="External"/><Relationship Id="rId17" Type="http://schemas.openxmlformats.org/officeDocument/2006/relationships/hyperlink" Target="http://www.orthoguidelines.org/reference?id=3780" TargetMode="External"/><Relationship Id="rId25" Type="http://schemas.openxmlformats.org/officeDocument/2006/relationships/hyperlink" Target="http://www.orthoguidelines.org/reference?id=3818" TargetMode="External"/><Relationship Id="rId33" Type="http://schemas.openxmlformats.org/officeDocument/2006/relationships/hyperlink" Target="http://www.orthoguidelines.org/reference?id=3884" TargetMode="External"/><Relationship Id="rId38" Type="http://schemas.openxmlformats.org/officeDocument/2006/relationships/hyperlink" Target="http://www.orthoguidelines.org/reference?id=3917"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www.orthoguidelines.org/reference?id=3783" TargetMode="External"/><Relationship Id="rId13" Type="http://schemas.openxmlformats.org/officeDocument/2006/relationships/hyperlink" Target="http://www.orthoguidelines.org/reference?id=3890" TargetMode="External"/><Relationship Id="rId3" Type="http://schemas.openxmlformats.org/officeDocument/2006/relationships/hyperlink" Target="http://www.orthoguidelines.org/reference?id=3695" TargetMode="External"/><Relationship Id="rId7" Type="http://schemas.openxmlformats.org/officeDocument/2006/relationships/hyperlink" Target="http://www.orthoguidelines.org/reference?id=3776" TargetMode="External"/><Relationship Id="rId12" Type="http://schemas.openxmlformats.org/officeDocument/2006/relationships/hyperlink" Target="http://www.orthoguidelines.org/reference?id=3885"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orthoguidelines.org/reference?id=3755" TargetMode="External"/><Relationship Id="rId11" Type="http://schemas.openxmlformats.org/officeDocument/2006/relationships/hyperlink" Target="http://www.orthoguidelines.org/reference?id=3848" TargetMode="External"/><Relationship Id="rId5" Type="http://schemas.openxmlformats.org/officeDocument/2006/relationships/hyperlink" Target="http://www.orthoguidelines.org/reference?id=3697" TargetMode="External"/><Relationship Id="rId10" Type="http://schemas.openxmlformats.org/officeDocument/2006/relationships/hyperlink" Target="http://www.orthoguidelines.org/reference?id=3816" TargetMode="External"/><Relationship Id="rId4" Type="http://schemas.openxmlformats.org/officeDocument/2006/relationships/hyperlink" Target="http://www.orthoguidelines.org/reference?id=3696" TargetMode="External"/><Relationship Id="rId9" Type="http://schemas.openxmlformats.org/officeDocument/2006/relationships/hyperlink" Target="http://www.orthoguidelines.org/reference?id=3797"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orthoguidelines.org/reference?id=3892" TargetMode="External"/><Relationship Id="rId3" Type="http://schemas.openxmlformats.org/officeDocument/2006/relationships/hyperlink" Target="http://www.orthoguidelines.org/reference?id=3695" TargetMode="External"/><Relationship Id="rId7" Type="http://schemas.openxmlformats.org/officeDocument/2006/relationships/hyperlink" Target="http://www.orthoguidelines.org/reference?id=3886"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orthoguidelines.org/reference?id=3774" TargetMode="External"/><Relationship Id="rId5" Type="http://schemas.openxmlformats.org/officeDocument/2006/relationships/hyperlink" Target="http://www.orthoguidelines.org/reference?id=3763" TargetMode="External"/><Relationship Id="rId4" Type="http://schemas.openxmlformats.org/officeDocument/2006/relationships/hyperlink" Target="http://www.orthoguidelines.org/reference?id=3696" TargetMode="External"/><Relationship Id="rId9" Type="http://schemas.openxmlformats.org/officeDocument/2006/relationships/hyperlink" Target="http://www.orthoguidelines.org/reference?id=3926"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www.orthoguidelines.org/reference?id=3795" TargetMode="External"/><Relationship Id="rId13" Type="http://schemas.openxmlformats.org/officeDocument/2006/relationships/hyperlink" Target="http://www.orthoguidelines.org/reference?id=3934" TargetMode="External"/><Relationship Id="rId3" Type="http://schemas.openxmlformats.org/officeDocument/2006/relationships/hyperlink" Target="http://www.orthoguidelines.org/reference?id=3673" TargetMode="External"/><Relationship Id="rId7" Type="http://schemas.openxmlformats.org/officeDocument/2006/relationships/hyperlink" Target="http://www.orthoguidelines.org/reference?id=3792" TargetMode="External"/><Relationship Id="rId12" Type="http://schemas.openxmlformats.org/officeDocument/2006/relationships/hyperlink" Target="http://www.orthoguidelines.org/reference?id=3854"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orthoguidelines.org/reference?id=3737" TargetMode="External"/><Relationship Id="rId11" Type="http://schemas.openxmlformats.org/officeDocument/2006/relationships/hyperlink" Target="http://www.orthoguidelines.org/reference?id=3833" TargetMode="External"/><Relationship Id="rId5" Type="http://schemas.openxmlformats.org/officeDocument/2006/relationships/hyperlink" Target="http://www.orthoguidelines.org/reference?id=3709" TargetMode="External"/><Relationship Id="rId15" Type="http://schemas.openxmlformats.org/officeDocument/2006/relationships/hyperlink" Target="http://www.orthoguidelines.org/reference?id=3896" TargetMode="External"/><Relationship Id="rId10" Type="http://schemas.openxmlformats.org/officeDocument/2006/relationships/hyperlink" Target="http://www.orthoguidelines.org/reference?id=3830" TargetMode="External"/><Relationship Id="rId4" Type="http://schemas.openxmlformats.org/officeDocument/2006/relationships/hyperlink" Target="http://www.orthoguidelines.org/reference?id=3935" TargetMode="External"/><Relationship Id="rId9" Type="http://schemas.openxmlformats.org/officeDocument/2006/relationships/hyperlink" Target="http://www.orthoguidelines.org/reference?id=3802" TargetMode="External"/><Relationship Id="rId14" Type="http://schemas.openxmlformats.org/officeDocument/2006/relationships/hyperlink" Target="http://www.orthoguidelines.org/reference?id=3876"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www.orthoguidelines.org/reference?id=1516" TargetMode="External"/><Relationship Id="rId13" Type="http://schemas.openxmlformats.org/officeDocument/2006/relationships/hyperlink" Target="http://www.orthoguidelines.org/reference?id=3703" TargetMode="External"/><Relationship Id="rId18" Type="http://schemas.openxmlformats.org/officeDocument/2006/relationships/hyperlink" Target="http://www.orthoguidelines.org/reference?id=3749" TargetMode="External"/><Relationship Id="rId3" Type="http://schemas.openxmlformats.org/officeDocument/2006/relationships/hyperlink" Target="http://www.orthoguidelines.org/reference?id=1546" TargetMode="External"/><Relationship Id="rId21" Type="http://schemas.openxmlformats.org/officeDocument/2006/relationships/hyperlink" Target="http://www.orthoguidelines.org/reference?id=3936" TargetMode="External"/><Relationship Id="rId7" Type="http://schemas.openxmlformats.org/officeDocument/2006/relationships/hyperlink" Target="http://www.orthoguidelines.org/reference?id=1514" TargetMode="External"/><Relationship Id="rId12" Type="http://schemas.openxmlformats.org/officeDocument/2006/relationships/hyperlink" Target="http://www.orthoguidelines.org/reference?id=3702" TargetMode="External"/><Relationship Id="rId17" Type="http://schemas.openxmlformats.org/officeDocument/2006/relationships/hyperlink" Target="http://www.orthoguidelines.org/reference?id=3748" TargetMode="External"/><Relationship Id="rId2" Type="http://schemas.openxmlformats.org/officeDocument/2006/relationships/slide" Target="../slides/slide28.xml"/><Relationship Id="rId16" Type="http://schemas.openxmlformats.org/officeDocument/2006/relationships/hyperlink" Target="http://www.orthoguidelines.org/reference?id=3743" TargetMode="External"/><Relationship Id="rId20" Type="http://schemas.openxmlformats.org/officeDocument/2006/relationships/hyperlink" Target="http://www.orthoguidelines.org/reference?id=3808"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1512" TargetMode="External"/><Relationship Id="rId11" Type="http://schemas.openxmlformats.org/officeDocument/2006/relationships/hyperlink" Target="http://www.orthoguidelines.org/reference?id=3694" TargetMode="External"/><Relationship Id="rId5" Type="http://schemas.openxmlformats.org/officeDocument/2006/relationships/hyperlink" Target="http://www.orthoguidelines.org/reference?id=1510" TargetMode="External"/><Relationship Id="rId15" Type="http://schemas.openxmlformats.org/officeDocument/2006/relationships/hyperlink" Target="http://www.orthoguidelines.org/reference?id=3724" TargetMode="External"/><Relationship Id="rId10" Type="http://schemas.openxmlformats.org/officeDocument/2006/relationships/hyperlink" Target="http://www.orthoguidelines.org/reference?id=3671" TargetMode="External"/><Relationship Id="rId19" Type="http://schemas.openxmlformats.org/officeDocument/2006/relationships/hyperlink" Target="http://www.orthoguidelines.org/reference?id=3767" TargetMode="External"/><Relationship Id="rId4" Type="http://schemas.openxmlformats.org/officeDocument/2006/relationships/hyperlink" Target="http://www.orthoguidelines.org/reference?id=1519" TargetMode="External"/><Relationship Id="rId9" Type="http://schemas.openxmlformats.org/officeDocument/2006/relationships/hyperlink" Target="http://www.orthoguidelines.org/reference?id=1517" TargetMode="External"/><Relationship Id="rId14" Type="http://schemas.openxmlformats.org/officeDocument/2006/relationships/hyperlink" Target="http://www.orthoguidelines.org/reference?id=3723" TargetMode="External"/><Relationship Id="rId22" Type="http://schemas.openxmlformats.org/officeDocument/2006/relationships/hyperlink" Target="http://www.orthoguidelines.org/reference?id=3930"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www.orthoguidelines.org/reference?id=1513" TargetMode="External"/><Relationship Id="rId13" Type="http://schemas.openxmlformats.org/officeDocument/2006/relationships/hyperlink" Target="http://www.orthoguidelines.org/reference?id=3724" TargetMode="External"/><Relationship Id="rId18" Type="http://schemas.openxmlformats.org/officeDocument/2006/relationships/hyperlink" Target="http://www.orthoguidelines.org/reference?id=3874" TargetMode="External"/><Relationship Id="rId3" Type="http://schemas.openxmlformats.org/officeDocument/2006/relationships/hyperlink" Target="http://www.orthoguidelines.org/reference?id=1546" TargetMode="External"/><Relationship Id="rId21" Type="http://schemas.openxmlformats.org/officeDocument/2006/relationships/hyperlink" Target="http://www.orthoguidelines.org/reference?id=3936" TargetMode="External"/><Relationship Id="rId7" Type="http://schemas.openxmlformats.org/officeDocument/2006/relationships/hyperlink" Target="http://www.orthoguidelines.org/reference?id=1512" TargetMode="External"/><Relationship Id="rId12" Type="http://schemas.openxmlformats.org/officeDocument/2006/relationships/hyperlink" Target="http://www.orthoguidelines.org/reference?id=3723" TargetMode="External"/><Relationship Id="rId17" Type="http://schemas.openxmlformats.org/officeDocument/2006/relationships/hyperlink" Target="http://www.orthoguidelines.org/reference?id=3808" TargetMode="External"/><Relationship Id="rId2" Type="http://schemas.openxmlformats.org/officeDocument/2006/relationships/slide" Target="../slides/slide29.xml"/><Relationship Id="rId16" Type="http://schemas.openxmlformats.org/officeDocument/2006/relationships/hyperlink" Target="http://www.orthoguidelines.org/reference?id=3749" TargetMode="External"/><Relationship Id="rId20" Type="http://schemas.openxmlformats.org/officeDocument/2006/relationships/hyperlink" Target="http://www.orthoguidelines.org/reference?id=3930"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1510" TargetMode="External"/><Relationship Id="rId11" Type="http://schemas.openxmlformats.org/officeDocument/2006/relationships/hyperlink" Target="http://www.orthoguidelines.org/reference?id=3703" TargetMode="External"/><Relationship Id="rId5" Type="http://schemas.openxmlformats.org/officeDocument/2006/relationships/hyperlink" Target="http://www.orthoguidelines.org/reference?id=1508" TargetMode="External"/><Relationship Id="rId15" Type="http://schemas.openxmlformats.org/officeDocument/2006/relationships/hyperlink" Target="http://www.orthoguidelines.org/reference?id=3748" TargetMode="External"/><Relationship Id="rId10" Type="http://schemas.openxmlformats.org/officeDocument/2006/relationships/hyperlink" Target="http://www.orthoguidelines.org/reference?id=3671" TargetMode="External"/><Relationship Id="rId19" Type="http://schemas.openxmlformats.org/officeDocument/2006/relationships/hyperlink" Target="http://www.orthoguidelines.org/reference?id=3878" TargetMode="External"/><Relationship Id="rId4" Type="http://schemas.openxmlformats.org/officeDocument/2006/relationships/hyperlink" Target="http://www.orthoguidelines.org/reference?id=1519" TargetMode="External"/><Relationship Id="rId9" Type="http://schemas.openxmlformats.org/officeDocument/2006/relationships/hyperlink" Target="http://www.orthoguidelines.org/reference?id=1514" TargetMode="External"/><Relationship Id="rId14" Type="http://schemas.openxmlformats.org/officeDocument/2006/relationships/hyperlink" Target="http://www.orthoguidelines.org/reference?id=374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3" Type="http://schemas.openxmlformats.org/officeDocument/2006/relationships/hyperlink" Target="http://www.orthoguidelines.org/reference?id=3719" TargetMode="External"/><Relationship Id="rId18" Type="http://schemas.openxmlformats.org/officeDocument/2006/relationships/hyperlink" Target="http://www.orthoguidelines.org/reference?id=1554" TargetMode="External"/><Relationship Id="rId26" Type="http://schemas.openxmlformats.org/officeDocument/2006/relationships/hyperlink" Target="http://www.orthoguidelines.org/reference?id=1512" TargetMode="External"/><Relationship Id="rId39" Type="http://schemas.openxmlformats.org/officeDocument/2006/relationships/hyperlink" Target="http://www.orthoguidelines.org/reference?id=3793" TargetMode="External"/><Relationship Id="rId21" Type="http://schemas.openxmlformats.org/officeDocument/2006/relationships/hyperlink" Target="http://www.orthoguidelines.org/reference?id=1552" TargetMode="External"/><Relationship Id="rId34" Type="http://schemas.openxmlformats.org/officeDocument/2006/relationships/hyperlink" Target="http://www.orthoguidelines.org/reference?id=3749" TargetMode="External"/><Relationship Id="rId42" Type="http://schemas.openxmlformats.org/officeDocument/2006/relationships/hyperlink" Target="http://www.orthoguidelines.org/reference?id=3834" TargetMode="External"/><Relationship Id="rId47" Type="http://schemas.openxmlformats.org/officeDocument/2006/relationships/hyperlink" Target="http://www.orthoguidelines.org/reference?id=3893" TargetMode="External"/><Relationship Id="rId50" Type="http://schemas.openxmlformats.org/officeDocument/2006/relationships/hyperlink" Target="http://www.orthoguidelines.org/reference?id=3907" TargetMode="External"/><Relationship Id="rId7" Type="http://schemas.openxmlformats.org/officeDocument/2006/relationships/hyperlink" Target="http://www.orthoguidelines.org/reference?id=3678" TargetMode="External"/><Relationship Id="rId2" Type="http://schemas.openxmlformats.org/officeDocument/2006/relationships/slide" Target="../slides/slide30.xml"/><Relationship Id="rId16" Type="http://schemas.openxmlformats.org/officeDocument/2006/relationships/hyperlink" Target="http://www.orthoguidelines.org/reference?id=1551" TargetMode="External"/><Relationship Id="rId29" Type="http://schemas.openxmlformats.org/officeDocument/2006/relationships/hyperlink" Target="http://www.orthoguidelines.org/reference?id=1523" TargetMode="External"/><Relationship Id="rId11" Type="http://schemas.openxmlformats.org/officeDocument/2006/relationships/hyperlink" Target="http://www.orthoguidelines.org/reference?id=3706" TargetMode="External"/><Relationship Id="rId24" Type="http://schemas.openxmlformats.org/officeDocument/2006/relationships/hyperlink" Target="http://www.orthoguidelines.org/reference?id=1544" TargetMode="External"/><Relationship Id="rId32" Type="http://schemas.openxmlformats.org/officeDocument/2006/relationships/hyperlink" Target="http://www.orthoguidelines.org/reference?id=1524" TargetMode="External"/><Relationship Id="rId37" Type="http://schemas.openxmlformats.org/officeDocument/2006/relationships/hyperlink" Target="http://www.orthoguidelines.org/reference?id=3771" TargetMode="External"/><Relationship Id="rId40" Type="http://schemas.openxmlformats.org/officeDocument/2006/relationships/hyperlink" Target="http://www.orthoguidelines.org/reference?id=3801" TargetMode="External"/><Relationship Id="rId45" Type="http://schemas.openxmlformats.org/officeDocument/2006/relationships/hyperlink" Target="http://www.orthoguidelines.org/reference?id=3871" TargetMode="External"/><Relationship Id="rId5" Type="http://schemas.openxmlformats.org/officeDocument/2006/relationships/hyperlink" Target="http://www.orthoguidelines.org/reference?id=1517" TargetMode="External"/><Relationship Id="rId15" Type="http://schemas.openxmlformats.org/officeDocument/2006/relationships/hyperlink" Target="http://www.orthoguidelines.org/reference?id=1525" TargetMode="External"/><Relationship Id="rId23" Type="http://schemas.openxmlformats.org/officeDocument/2006/relationships/hyperlink" Target="http://www.orthoguidelines.org/reference?id=1522" TargetMode="External"/><Relationship Id="rId28" Type="http://schemas.openxmlformats.org/officeDocument/2006/relationships/hyperlink" Target="http://www.orthoguidelines.org/reference?id=1520" TargetMode="External"/><Relationship Id="rId36" Type="http://schemas.openxmlformats.org/officeDocument/2006/relationships/hyperlink" Target="http://www.orthoguidelines.org/reference?id=3766" TargetMode="External"/><Relationship Id="rId49" Type="http://schemas.openxmlformats.org/officeDocument/2006/relationships/hyperlink" Target="http://www.orthoguidelines.org/reference?id=3899" TargetMode="External"/><Relationship Id="rId10" Type="http://schemas.openxmlformats.org/officeDocument/2006/relationships/hyperlink" Target="http://www.orthoguidelines.org/reference?id=3692" TargetMode="External"/><Relationship Id="rId19" Type="http://schemas.openxmlformats.org/officeDocument/2006/relationships/hyperlink" Target="http://www.orthoguidelines.org/reference?id=1519" TargetMode="External"/><Relationship Id="rId31" Type="http://schemas.openxmlformats.org/officeDocument/2006/relationships/hyperlink" Target="http://www.orthoguidelines.org/reference?id=1550" TargetMode="External"/><Relationship Id="rId44" Type="http://schemas.openxmlformats.org/officeDocument/2006/relationships/hyperlink" Target="http://www.orthoguidelines.org/reference?id=3851" TargetMode="External"/><Relationship Id="rId52" Type="http://schemas.openxmlformats.org/officeDocument/2006/relationships/hyperlink" Target="http://www.orthoguidelines.org/reference?id=3914" TargetMode="External"/><Relationship Id="rId4" Type="http://schemas.openxmlformats.org/officeDocument/2006/relationships/hyperlink" Target="http://www.orthoguidelines.org/reference?id=1553" TargetMode="External"/><Relationship Id="rId9" Type="http://schemas.openxmlformats.org/officeDocument/2006/relationships/hyperlink" Target="http://www.orthoguidelines.org/reference?id=3690" TargetMode="External"/><Relationship Id="rId14" Type="http://schemas.openxmlformats.org/officeDocument/2006/relationships/hyperlink" Target="http://www.orthoguidelines.org/reference?id=3723" TargetMode="External"/><Relationship Id="rId22" Type="http://schemas.openxmlformats.org/officeDocument/2006/relationships/hyperlink" Target="http://www.orthoguidelines.org/reference?id=1510" TargetMode="External"/><Relationship Id="rId27" Type="http://schemas.openxmlformats.org/officeDocument/2006/relationships/hyperlink" Target="http://www.orthoguidelines.org/reference?id=1548" TargetMode="External"/><Relationship Id="rId30" Type="http://schemas.openxmlformats.org/officeDocument/2006/relationships/hyperlink" Target="http://www.orthoguidelines.org/reference?id=1521" TargetMode="External"/><Relationship Id="rId35" Type="http://schemas.openxmlformats.org/officeDocument/2006/relationships/hyperlink" Target="http://www.orthoguidelines.org/reference?id=3762" TargetMode="External"/><Relationship Id="rId43" Type="http://schemas.openxmlformats.org/officeDocument/2006/relationships/hyperlink" Target="http://www.orthoguidelines.org/reference?id=3839" TargetMode="External"/><Relationship Id="rId48" Type="http://schemas.openxmlformats.org/officeDocument/2006/relationships/hyperlink" Target="http://www.orthoguidelines.org/reference?id=3895" TargetMode="External"/><Relationship Id="rId8" Type="http://schemas.openxmlformats.org/officeDocument/2006/relationships/hyperlink" Target="http://www.orthoguidelines.org/reference?id=3686" TargetMode="External"/><Relationship Id="rId51" Type="http://schemas.openxmlformats.org/officeDocument/2006/relationships/hyperlink" Target="http://www.orthoguidelines.org/reference?id=3911" TargetMode="External"/><Relationship Id="rId3" Type="http://schemas.openxmlformats.org/officeDocument/2006/relationships/hyperlink" Target="http://www.orthoguidelines.org/reference?id=1545" TargetMode="External"/><Relationship Id="rId12" Type="http://schemas.openxmlformats.org/officeDocument/2006/relationships/hyperlink" Target="http://www.orthoguidelines.org/reference?id=3708" TargetMode="External"/><Relationship Id="rId17" Type="http://schemas.openxmlformats.org/officeDocument/2006/relationships/hyperlink" Target="http://www.orthoguidelines.org/reference?id=1546" TargetMode="External"/><Relationship Id="rId25" Type="http://schemas.openxmlformats.org/officeDocument/2006/relationships/hyperlink" Target="http://www.orthoguidelines.org/reference?id=1547" TargetMode="External"/><Relationship Id="rId33" Type="http://schemas.openxmlformats.org/officeDocument/2006/relationships/hyperlink" Target="http://www.orthoguidelines.org/reference?id=3734" TargetMode="External"/><Relationship Id="rId38" Type="http://schemas.openxmlformats.org/officeDocument/2006/relationships/hyperlink" Target="http://www.orthoguidelines.org/reference?id=3782" TargetMode="External"/><Relationship Id="rId46" Type="http://schemas.openxmlformats.org/officeDocument/2006/relationships/hyperlink" Target="http://www.orthoguidelines.org/reference?id=3882" TargetMode="External"/><Relationship Id="rId20" Type="http://schemas.openxmlformats.org/officeDocument/2006/relationships/hyperlink" Target="http://www.orthoguidelines.org/reference?id=1526" TargetMode="External"/><Relationship Id="rId41" Type="http://schemas.openxmlformats.org/officeDocument/2006/relationships/hyperlink" Target="http://www.orthoguidelines.org/reference?id=3808"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3668" TargetMode="External"/></Relationships>
</file>

<file path=ppt/notesSlides/_rels/notesSlide31.xml.rels><?xml version="1.0" encoding="UTF-8" standalone="yes"?>
<Relationships xmlns="http://schemas.openxmlformats.org/package/2006/relationships"><Relationship Id="rId13" Type="http://schemas.openxmlformats.org/officeDocument/2006/relationships/hyperlink" Target="http://www.orthoguidelines.org/reference?id=3679" TargetMode="External"/><Relationship Id="rId18" Type="http://schemas.openxmlformats.org/officeDocument/2006/relationships/hyperlink" Target="http://www.orthoguidelines.org/reference?id=3706" TargetMode="External"/><Relationship Id="rId26" Type="http://schemas.openxmlformats.org/officeDocument/2006/relationships/hyperlink" Target="http://www.orthoguidelines.org/reference?id=3751" TargetMode="External"/><Relationship Id="rId39" Type="http://schemas.openxmlformats.org/officeDocument/2006/relationships/hyperlink" Target="http://www.orthoguidelines.org/reference?id=3839" TargetMode="External"/><Relationship Id="rId21" Type="http://schemas.openxmlformats.org/officeDocument/2006/relationships/hyperlink" Target="http://www.orthoguidelines.org/reference?id=3723" TargetMode="External"/><Relationship Id="rId34" Type="http://schemas.openxmlformats.org/officeDocument/2006/relationships/hyperlink" Target="http://www.orthoguidelines.org/reference?id=3937" TargetMode="External"/><Relationship Id="rId42" Type="http://schemas.openxmlformats.org/officeDocument/2006/relationships/hyperlink" Target="http://www.orthoguidelines.org/reference?id=3851" TargetMode="External"/><Relationship Id="rId47" Type="http://schemas.openxmlformats.org/officeDocument/2006/relationships/hyperlink" Target="http://www.orthoguidelines.org/reference?id=3899" TargetMode="External"/><Relationship Id="rId50" Type="http://schemas.openxmlformats.org/officeDocument/2006/relationships/hyperlink" Target="http://www.orthoguidelines.org/reference?id=3914" TargetMode="External"/><Relationship Id="rId7" Type="http://schemas.openxmlformats.org/officeDocument/2006/relationships/hyperlink" Target="http://www.orthoguidelines.org/reference?id=1550" TargetMode="External"/><Relationship Id="rId2" Type="http://schemas.openxmlformats.org/officeDocument/2006/relationships/slide" Target="../slides/slide31.xml"/><Relationship Id="rId16" Type="http://schemas.openxmlformats.org/officeDocument/2006/relationships/hyperlink" Target="http://www.orthoguidelines.org/reference?id=3690" TargetMode="External"/><Relationship Id="rId29" Type="http://schemas.openxmlformats.org/officeDocument/2006/relationships/hyperlink" Target="http://www.orthoguidelines.org/reference?id=3762" TargetMode="External"/><Relationship Id="rId11" Type="http://schemas.openxmlformats.org/officeDocument/2006/relationships/hyperlink" Target="http://www.orthoguidelines.org/reference?id=3677" TargetMode="External"/><Relationship Id="rId24" Type="http://schemas.openxmlformats.org/officeDocument/2006/relationships/hyperlink" Target="http://www.orthoguidelines.org/reference?id=2820" TargetMode="External"/><Relationship Id="rId32" Type="http://schemas.openxmlformats.org/officeDocument/2006/relationships/hyperlink" Target="http://www.orthoguidelines.org/reference?id=3782" TargetMode="External"/><Relationship Id="rId37" Type="http://schemas.openxmlformats.org/officeDocument/2006/relationships/hyperlink" Target="http://www.orthoguidelines.org/reference?id=3824" TargetMode="External"/><Relationship Id="rId40" Type="http://schemas.openxmlformats.org/officeDocument/2006/relationships/hyperlink" Target="http://www.orthoguidelines.org/reference?id=3842" TargetMode="External"/><Relationship Id="rId45" Type="http://schemas.openxmlformats.org/officeDocument/2006/relationships/hyperlink" Target="http://www.orthoguidelines.org/reference?id=3892" TargetMode="External"/><Relationship Id="rId5" Type="http://schemas.openxmlformats.org/officeDocument/2006/relationships/hyperlink" Target="http://www.orthoguidelines.org/reference?id=1510" TargetMode="External"/><Relationship Id="rId15" Type="http://schemas.openxmlformats.org/officeDocument/2006/relationships/hyperlink" Target="http://www.orthoguidelines.org/reference?id=3686" TargetMode="External"/><Relationship Id="rId23" Type="http://schemas.openxmlformats.org/officeDocument/2006/relationships/hyperlink" Target="http://www.orthoguidelines.org/reference?id=3741" TargetMode="External"/><Relationship Id="rId28" Type="http://schemas.openxmlformats.org/officeDocument/2006/relationships/hyperlink" Target="http://www.orthoguidelines.org/reference?id=3761" TargetMode="External"/><Relationship Id="rId36" Type="http://schemas.openxmlformats.org/officeDocument/2006/relationships/hyperlink" Target="http://www.orthoguidelines.org/reference?id=3808" TargetMode="External"/><Relationship Id="rId49" Type="http://schemas.openxmlformats.org/officeDocument/2006/relationships/hyperlink" Target="http://www.orthoguidelines.org/reference?id=3911" TargetMode="External"/><Relationship Id="rId10" Type="http://schemas.openxmlformats.org/officeDocument/2006/relationships/hyperlink" Target="http://www.orthoguidelines.org/reference?id=1517" TargetMode="External"/><Relationship Id="rId19" Type="http://schemas.openxmlformats.org/officeDocument/2006/relationships/hyperlink" Target="http://www.orthoguidelines.org/reference?id=3708" TargetMode="External"/><Relationship Id="rId31" Type="http://schemas.openxmlformats.org/officeDocument/2006/relationships/hyperlink" Target="http://www.orthoguidelines.org/reference?id=3771" TargetMode="External"/><Relationship Id="rId44" Type="http://schemas.openxmlformats.org/officeDocument/2006/relationships/hyperlink" Target="http://www.orthoguidelines.org/reference?id=3882" TargetMode="External"/><Relationship Id="rId4" Type="http://schemas.openxmlformats.org/officeDocument/2006/relationships/hyperlink" Target="http://www.orthoguidelines.org/reference?id=1526" TargetMode="External"/><Relationship Id="rId9" Type="http://schemas.openxmlformats.org/officeDocument/2006/relationships/hyperlink" Target="http://www.orthoguidelines.org/reference?id=1553" TargetMode="External"/><Relationship Id="rId14" Type="http://schemas.openxmlformats.org/officeDocument/2006/relationships/hyperlink" Target="http://www.orthoguidelines.org/reference?id=3680" TargetMode="External"/><Relationship Id="rId22" Type="http://schemas.openxmlformats.org/officeDocument/2006/relationships/hyperlink" Target="http://www.orthoguidelines.org/reference?id=3734" TargetMode="External"/><Relationship Id="rId27" Type="http://schemas.openxmlformats.org/officeDocument/2006/relationships/hyperlink" Target="http://www.orthoguidelines.org/reference?id=3752" TargetMode="External"/><Relationship Id="rId30" Type="http://schemas.openxmlformats.org/officeDocument/2006/relationships/hyperlink" Target="http://www.orthoguidelines.org/reference?id=3766" TargetMode="External"/><Relationship Id="rId35" Type="http://schemas.openxmlformats.org/officeDocument/2006/relationships/hyperlink" Target="http://www.orthoguidelines.org/reference?id=3801" TargetMode="External"/><Relationship Id="rId43" Type="http://schemas.openxmlformats.org/officeDocument/2006/relationships/hyperlink" Target="http://www.orthoguidelines.org/reference?id=3871" TargetMode="External"/><Relationship Id="rId48" Type="http://schemas.openxmlformats.org/officeDocument/2006/relationships/hyperlink" Target="http://www.orthoguidelines.org/reference?id=3907" TargetMode="External"/><Relationship Id="rId8" Type="http://schemas.openxmlformats.org/officeDocument/2006/relationships/hyperlink" Target="http://www.orthoguidelines.org/reference?id=1545" TargetMode="External"/><Relationship Id="rId3" Type="http://schemas.openxmlformats.org/officeDocument/2006/relationships/hyperlink" Target="http://www.orthoguidelines.org/reference?id=1546" TargetMode="External"/><Relationship Id="rId12" Type="http://schemas.openxmlformats.org/officeDocument/2006/relationships/hyperlink" Target="http://www.orthoguidelines.org/reference?id=3678" TargetMode="External"/><Relationship Id="rId17" Type="http://schemas.openxmlformats.org/officeDocument/2006/relationships/hyperlink" Target="http://www.orthoguidelines.org/reference?id=3692" TargetMode="External"/><Relationship Id="rId25" Type="http://schemas.openxmlformats.org/officeDocument/2006/relationships/hyperlink" Target="http://www.orthoguidelines.org/reference?id=3749" TargetMode="External"/><Relationship Id="rId33" Type="http://schemas.openxmlformats.org/officeDocument/2006/relationships/hyperlink" Target="http://www.orthoguidelines.org/reference?id=3793" TargetMode="External"/><Relationship Id="rId38" Type="http://schemas.openxmlformats.org/officeDocument/2006/relationships/hyperlink" Target="http://www.orthoguidelines.org/reference?id=3834" TargetMode="External"/><Relationship Id="rId46" Type="http://schemas.openxmlformats.org/officeDocument/2006/relationships/hyperlink" Target="http://www.orthoguidelines.org/reference?id=3895" TargetMode="External"/><Relationship Id="rId20" Type="http://schemas.openxmlformats.org/officeDocument/2006/relationships/hyperlink" Target="http://www.orthoguidelines.org/reference?id=3719" TargetMode="External"/><Relationship Id="rId41" Type="http://schemas.openxmlformats.org/officeDocument/2006/relationships/hyperlink" Target="http://www.orthoguidelines.org/reference?id=3849"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1520" TargetMode="External"/></Relationships>
</file>

<file path=ppt/notesSlides/_rels/notesSlide32.xml.rels><?xml version="1.0" encoding="UTF-8" standalone="yes"?>
<Relationships xmlns="http://schemas.openxmlformats.org/package/2006/relationships"><Relationship Id="rId13" Type="http://schemas.openxmlformats.org/officeDocument/2006/relationships/hyperlink" Target="http://www.orthoguidelines.org/reference?id=1517" TargetMode="External"/><Relationship Id="rId18" Type="http://schemas.openxmlformats.org/officeDocument/2006/relationships/hyperlink" Target="http://www.orthoguidelines.org/reference?id=3938" TargetMode="External"/><Relationship Id="rId26" Type="http://schemas.openxmlformats.org/officeDocument/2006/relationships/hyperlink" Target="http://www.orthoguidelines.org/reference?id=3741" TargetMode="External"/><Relationship Id="rId39" Type="http://schemas.openxmlformats.org/officeDocument/2006/relationships/hyperlink" Target="http://www.orthoguidelines.org/reference?id=2898" TargetMode="External"/><Relationship Id="rId21" Type="http://schemas.openxmlformats.org/officeDocument/2006/relationships/hyperlink" Target="http://www.orthoguidelines.org/reference?id=3706" TargetMode="External"/><Relationship Id="rId34" Type="http://schemas.openxmlformats.org/officeDocument/2006/relationships/hyperlink" Target="http://www.orthoguidelines.org/reference?id=3782" TargetMode="External"/><Relationship Id="rId42" Type="http://schemas.openxmlformats.org/officeDocument/2006/relationships/hyperlink" Target="http://www.orthoguidelines.org/reference?id=3839" TargetMode="External"/><Relationship Id="rId47" Type="http://schemas.openxmlformats.org/officeDocument/2006/relationships/hyperlink" Target="http://www.orthoguidelines.org/reference?id=3882" TargetMode="External"/><Relationship Id="rId50" Type="http://schemas.openxmlformats.org/officeDocument/2006/relationships/hyperlink" Target="http://www.orthoguidelines.org/reference?id=3899" TargetMode="External"/><Relationship Id="rId7" Type="http://schemas.openxmlformats.org/officeDocument/2006/relationships/hyperlink" Target="http://www.orthoguidelines.org/reference?id=1510" TargetMode="External"/><Relationship Id="rId2" Type="http://schemas.openxmlformats.org/officeDocument/2006/relationships/slide" Target="../slides/slide32.xml"/><Relationship Id="rId16" Type="http://schemas.openxmlformats.org/officeDocument/2006/relationships/hyperlink" Target="http://www.orthoguidelines.org/reference?id=3680" TargetMode="External"/><Relationship Id="rId29" Type="http://schemas.openxmlformats.org/officeDocument/2006/relationships/hyperlink" Target="http://www.orthoguidelines.org/reference?id=3751" TargetMode="External"/><Relationship Id="rId11" Type="http://schemas.openxmlformats.org/officeDocument/2006/relationships/hyperlink" Target="http://www.orthoguidelines.org/reference?id=1545" TargetMode="External"/><Relationship Id="rId24" Type="http://schemas.openxmlformats.org/officeDocument/2006/relationships/hyperlink" Target="http://www.orthoguidelines.org/reference?id=3723" TargetMode="External"/><Relationship Id="rId32" Type="http://schemas.openxmlformats.org/officeDocument/2006/relationships/hyperlink" Target="http://www.orthoguidelines.org/reference?id=3766" TargetMode="External"/><Relationship Id="rId37" Type="http://schemas.openxmlformats.org/officeDocument/2006/relationships/hyperlink" Target="http://www.orthoguidelines.org/reference?id=3801" TargetMode="External"/><Relationship Id="rId40" Type="http://schemas.openxmlformats.org/officeDocument/2006/relationships/hyperlink" Target="http://www.orthoguidelines.org/reference?id=3824" TargetMode="External"/><Relationship Id="rId45" Type="http://schemas.openxmlformats.org/officeDocument/2006/relationships/hyperlink" Target="http://www.orthoguidelines.org/reference?id=3851" TargetMode="External"/><Relationship Id="rId53" Type="http://schemas.openxmlformats.org/officeDocument/2006/relationships/hyperlink" Target="http://www.orthoguidelines.org/reference?id=3914" TargetMode="External"/><Relationship Id="rId5" Type="http://schemas.openxmlformats.org/officeDocument/2006/relationships/hyperlink" Target="http://www.orthoguidelines.org/reference?id=1519" TargetMode="External"/><Relationship Id="rId10" Type="http://schemas.openxmlformats.org/officeDocument/2006/relationships/hyperlink" Target="http://www.orthoguidelines.org/reference?id=1520" TargetMode="External"/><Relationship Id="rId19" Type="http://schemas.openxmlformats.org/officeDocument/2006/relationships/hyperlink" Target="http://www.orthoguidelines.org/reference?id=3690" TargetMode="External"/><Relationship Id="rId31" Type="http://schemas.openxmlformats.org/officeDocument/2006/relationships/hyperlink" Target="http://www.orthoguidelines.org/reference?id=3762" TargetMode="External"/><Relationship Id="rId44" Type="http://schemas.openxmlformats.org/officeDocument/2006/relationships/hyperlink" Target="http://www.orthoguidelines.org/reference?id=3849" TargetMode="External"/><Relationship Id="rId52" Type="http://schemas.openxmlformats.org/officeDocument/2006/relationships/hyperlink" Target="http://www.orthoguidelines.org/reference?id=3911" TargetMode="External"/><Relationship Id="rId4" Type="http://schemas.openxmlformats.org/officeDocument/2006/relationships/hyperlink" Target="http://www.orthoguidelines.org/reference?id=1554" TargetMode="External"/><Relationship Id="rId9" Type="http://schemas.openxmlformats.org/officeDocument/2006/relationships/hyperlink" Target="http://www.orthoguidelines.org/reference?id=1548" TargetMode="External"/><Relationship Id="rId14" Type="http://schemas.openxmlformats.org/officeDocument/2006/relationships/hyperlink" Target="http://www.orthoguidelines.org/reference?id=3677" TargetMode="External"/><Relationship Id="rId22" Type="http://schemas.openxmlformats.org/officeDocument/2006/relationships/hyperlink" Target="http://www.orthoguidelines.org/reference?id=3708" TargetMode="External"/><Relationship Id="rId27" Type="http://schemas.openxmlformats.org/officeDocument/2006/relationships/hyperlink" Target="http://www.orthoguidelines.org/reference?id=2820" TargetMode="External"/><Relationship Id="rId30" Type="http://schemas.openxmlformats.org/officeDocument/2006/relationships/hyperlink" Target="http://www.orthoguidelines.org/reference?id=3761" TargetMode="External"/><Relationship Id="rId35" Type="http://schemas.openxmlformats.org/officeDocument/2006/relationships/hyperlink" Target="http://www.orthoguidelines.org/reference?id=3793" TargetMode="External"/><Relationship Id="rId43" Type="http://schemas.openxmlformats.org/officeDocument/2006/relationships/hyperlink" Target="http://www.orthoguidelines.org/reference?id=3842" TargetMode="External"/><Relationship Id="rId48" Type="http://schemas.openxmlformats.org/officeDocument/2006/relationships/hyperlink" Target="http://www.orthoguidelines.org/reference?id=3893" TargetMode="External"/><Relationship Id="rId8" Type="http://schemas.openxmlformats.org/officeDocument/2006/relationships/hyperlink" Target="http://www.orthoguidelines.org/reference?id=1544" TargetMode="External"/><Relationship Id="rId51" Type="http://schemas.openxmlformats.org/officeDocument/2006/relationships/hyperlink" Target="http://www.orthoguidelines.org/reference?id=3906" TargetMode="External"/><Relationship Id="rId3" Type="http://schemas.openxmlformats.org/officeDocument/2006/relationships/hyperlink" Target="http://www.orthoguidelines.org/reference?id=1546" TargetMode="External"/><Relationship Id="rId12" Type="http://schemas.openxmlformats.org/officeDocument/2006/relationships/hyperlink" Target="http://www.orthoguidelines.org/reference?id=1553" TargetMode="External"/><Relationship Id="rId17" Type="http://schemas.openxmlformats.org/officeDocument/2006/relationships/hyperlink" Target="http://www.orthoguidelines.org/reference?id=3686" TargetMode="External"/><Relationship Id="rId25" Type="http://schemas.openxmlformats.org/officeDocument/2006/relationships/hyperlink" Target="http://www.orthoguidelines.org/reference?id=3734" TargetMode="External"/><Relationship Id="rId33" Type="http://schemas.openxmlformats.org/officeDocument/2006/relationships/hyperlink" Target="http://www.orthoguidelines.org/reference?id=3771" TargetMode="External"/><Relationship Id="rId38" Type="http://schemas.openxmlformats.org/officeDocument/2006/relationships/hyperlink" Target="http://www.orthoguidelines.org/reference?id=3808" TargetMode="External"/><Relationship Id="rId46" Type="http://schemas.openxmlformats.org/officeDocument/2006/relationships/hyperlink" Target="http://www.orthoguidelines.org/reference?id=3871" TargetMode="External"/><Relationship Id="rId20" Type="http://schemas.openxmlformats.org/officeDocument/2006/relationships/hyperlink" Target="http://www.orthoguidelines.org/reference?id=3692" TargetMode="External"/><Relationship Id="rId41" Type="http://schemas.openxmlformats.org/officeDocument/2006/relationships/hyperlink" Target="http://www.orthoguidelines.org/reference?id=3834"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1526" TargetMode="External"/><Relationship Id="rId15" Type="http://schemas.openxmlformats.org/officeDocument/2006/relationships/hyperlink" Target="http://www.orthoguidelines.org/reference?id=3678" TargetMode="External"/><Relationship Id="rId23" Type="http://schemas.openxmlformats.org/officeDocument/2006/relationships/hyperlink" Target="http://www.orthoguidelines.org/reference?id=3719" TargetMode="External"/><Relationship Id="rId28" Type="http://schemas.openxmlformats.org/officeDocument/2006/relationships/hyperlink" Target="http://www.orthoguidelines.org/reference?id=3750" TargetMode="External"/><Relationship Id="rId36" Type="http://schemas.openxmlformats.org/officeDocument/2006/relationships/hyperlink" Target="http://www.orthoguidelines.org/reference?id=3937" TargetMode="External"/><Relationship Id="rId49" Type="http://schemas.openxmlformats.org/officeDocument/2006/relationships/hyperlink" Target="http://www.orthoguidelines.org/reference?id=3895" TargetMode="External"/></Relationships>
</file>

<file path=ppt/notesSlides/_rels/notesSlide33.xml.rels><?xml version="1.0" encoding="UTF-8" standalone="yes"?>
<Relationships xmlns="http://schemas.openxmlformats.org/package/2006/relationships"><Relationship Id="rId13" Type="http://schemas.openxmlformats.org/officeDocument/2006/relationships/hyperlink" Target="http://www.orthoguidelines.org/reference?id=1517" TargetMode="External"/><Relationship Id="rId18" Type="http://schemas.openxmlformats.org/officeDocument/2006/relationships/hyperlink" Target="http://www.orthoguidelines.org/reference?id=3938" TargetMode="External"/><Relationship Id="rId26" Type="http://schemas.openxmlformats.org/officeDocument/2006/relationships/hyperlink" Target="http://www.orthoguidelines.org/reference?id=3741" TargetMode="External"/><Relationship Id="rId39" Type="http://schemas.openxmlformats.org/officeDocument/2006/relationships/hyperlink" Target="http://www.orthoguidelines.org/reference?id=2898" TargetMode="External"/><Relationship Id="rId21" Type="http://schemas.openxmlformats.org/officeDocument/2006/relationships/hyperlink" Target="http://www.orthoguidelines.org/reference?id=3706" TargetMode="External"/><Relationship Id="rId34" Type="http://schemas.openxmlformats.org/officeDocument/2006/relationships/hyperlink" Target="http://www.orthoguidelines.org/reference?id=3782" TargetMode="External"/><Relationship Id="rId42" Type="http://schemas.openxmlformats.org/officeDocument/2006/relationships/hyperlink" Target="http://www.orthoguidelines.org/reference?id=3839" TargetMode="External"/><Relationship Id="rId47" Type="http://schemas.openxmlformats.org/officeDocument/2006/relationships/hyperlink" Target="http://www.orthoguidelines.org/reference?id=3882" TargetMode="External"/><Relationship Id="rId50" Type="http://schemas.openxmlformats.org/officeDocument/2006/relationships/hyperlink" Target="http://www.orthoguidelines.org/reference?id=3899" TargetMode="External"/><Relationship Id="rId7" Type="http://schemas.openxmlformats.org/officeDocument/2006/relationships/hyperlink" Target="http://www.orthoguidelines.org/reference?id=1510" TargetMode="External"/><Relationship Id="rId2" Type="http://schemas.openxmlformats.org/officeDocument/2006/relationships/slide" Target="../slides/slide33.xml"/><Relationship Id="rId16" Type="http://schemas.openxmlformats.org/officeDocument/2006/relationships/hyperlink" Target="http://www.orthoguidelines.org/reference?id=3680" TargetMode="External"/><Relationship Id="rId29" Type="http://schemas.openxmlformats.org/officeDocument/2006/relationships/hyperlink" Target="http://www.orthoguidelines.org/reference?id=3751" TargetMode="External"/><Relationship Id="rId11" Type="http://schemas.openxmlformats.org/officeDocument/2006/relationships/hyperlink" Target="http://www.orthoguidelines.org/reference?id=1545" TargetMode="External"/><Relationship Id="rId24" Type="http://schemas.openxmlformats.org/officeDocument/2006/relationships/hyperlink" Target="http://www.orthoguidelines.org/reference?id=3723" TargetMode="External"/><Relationship Id="rId32" Type="http://schemas.openxmlformats.org/officeDocument/2006/relationships/hyperlink" Target="http://www.orthoguidelines.org/reference?id=3766" TargetMode="External"/><Relationship Id="rId37" Type="http://schemas.openxmlformats.org/officeDocument/2006/relationships/hyperlink" Target="http://www.orthoguidelines.org/reference?id=3801" TargetMode="External"/><Relationship Id="rId40" Type="http://schemas.openxmlformats.org/officeDocument/2006/relationships/hyperlink" Target="http://www.orthoguidelines.org/reference?id=3824" TargetMode="External"/><Relationship Id="rId45" Type="http://schemas.openxmlformats.org/officeDocument/2006/relationships/hyperlink" Target="http://www.orthoguidelines.org/reference?id=3851" TargetMode="External"/><Relationship Id="rId53" Type="http://schemas.openxmlformats.org/officeDocument/2006/relationships/hyperlink" Target="http://www.orthoguidelines.org/reference?id=3914" TargetMode="External"/><Relationship Id="rId5" Type="http://schemas.openxmlformats.org/officeDocument/2006/relationships/hyperlink" Target="http://www.orthoguidelines.org/reference?id=1519" TargetMode="External"/><Relationship Id="rId10" Type="http://schemas.openxmlformats.org/officeDocument/2006/relationships/hyperlink" Target="http://www.orthoguidelines.org/reference?id=1520" TargetMode="External"/><Relationship Id="rId19" Type="http://schemas.openxmlformats.org/officeDocument/2006/relationships/hyperlink" Target="http://www.orthoguidelines.org/reference?id=3690" TargetMode="External"/><Relationship Id="rId31" Type="http://schemas.openxmlformats.org/officeDocument/2006/relationships/hyperlink" Target="http://www.orthoguidelines.org/reference?id=3762" TargetMode="External"/><Relationship Id="rId44" Type="http://schemas.openxmlformats.org/officeDocument/2006/relationships/hyperlink" Target="http://www.orthoguidelines.org/reference?id=3849" TargetMode="External"/><Relationship Id="rId52" Type="http://schemas.openxmlformats.org/officeDocument/2006/relationships/hyperlink" Target="http://www.orthoguidelines.org/reference?id=3911" TargetMode="External"/><Relationship Id="rId4" Type="http://schemas.openxmlformats.org/officeDocument/2006/relationships/hyperlink" Target="http://www.orthoguidelines.org/reference?id=1554" TargetMode="External"/><Relationship Id="rId9" Type="http://schemas.openxmlformats.org/officeDocument/2006/relationships/hyperlink" Target="http://www.orthoguidelines.org/reference?id=1548" TargetMode="External"/><Relationship Id="rId14" Type="http://schemas.openxmlformats.org/officeDocument/2006/relationships/hyperlink" Target="http://www.orthoguidelines.org/reference?id=3677" TargetMode="External"/><Relationship Id="rId22" Type="http://schemas.openxmlformats.org/officeDocument/2006/relationships/hyperlink" Target="http://www.orthoguidelines.org/reference?id=3708" TargetMode="External"/><Relationship Id="rId27" Type="http://schemas.openxmlformats.org/officeDocument/2006/relationships/hyperlink" Target="http://www.orthoguidelines.org/reference?id=2820" TargetMode="External"/><Relationship Id="rId30" Type="http://schemas.openxmlformats.org/officeDocument/2006/relationships/hyperlink" Target="http://www.orthoguidelines.org/reference?id=3761" TargetMode="External"/><Relationship Id="rId35" Type="http://schemas.openxmlformats.org/officeDocument/2006/relationships/hyperlink" Target="http://www.orthoguidelines.org/reference?id=3793" TargetMode="External"/><Relationship Id="rId43" Type="http://schemas.openxmlformats.org/officeDocument/2006/relationships/hyperlink" Target="http://www.orthoguidelines.org/reference?id=3842" TargetMode="External"/><Relationship Id="rId48" Type="http://schemas.openxmlformats.org/officeDocument/2006/relationships/hyperlink" Target="http://www.orthoguidelines.org/reference?id=3893" TargetMode="External"/><Relationship Id="rId8" Type="http://schemas.openxmlformats.org/officeDocument/2006/relationships/hyperlink" Target="http://www.orthoguidelines.org/reference?id=1544" TargetMode="External"/><Relationship Id="rId51" Type="http://schemas.openxmlformats.org/officeDocument/2006/relationships/hyperlink" Target="http://www.orthoguidelines.org/reference?id=3906" TargetMode="External"/><Relationship Id="rId3" Type="http://schemas.openxmlformats.org/officeDocument/2006/relationships/hyperlink" Target="http://www.orthoguidelines.org/reference?id=1546" TargetMode="External"/><Relationship Id="rId12" Type="http://schemas.openxmlformats.org/officeDocument/2006/relationships/hyperlink" Target="http://www.orthoguidelines.org/reference?id=1553" TargetMode="External"/><Relationship Id="rId17" Type="http://schemas.openxmlformats.org/officeDocument/2006/relationships/hyperlink" Target="http://www.orthoguidelines.org/reference?id=3686" TargetMode="External"/><Relationship Id="rId25" Type="http://schemas.openxmlformats.org/officeDocument/2006/relationships/hyperlink" Target="http://www.orthoguidelines.org/reference?id=3734" TargetMode="External"/><Relationship Id="rId33" Type="http://schemas.openxmlformats.org/officeDocument/2006/relationships/hyperlink" Target="http://www.orthoguidelines.org/reference?id=3771" TargetMode="External"/><Relationship Id="rId38" Type="http://schemas.openxmlformats.org/officeDocument/2006/relationships/hyperlink" Target="http://www.orthoguidelines.org/reference?id=3808" TargetMode="External"/><Relationship Id="rId46" Type="http://schemas.openxmlformats.org/officeDocument/2006/relationships/hyperlink" Target="http://www.orthoguidelines.org/reference?id=3871" TargetMode="External"/><Relationship Id="rId20" Type="http://schemas.openxmlformats.org/officeDocument/2006/relationships/hyperlink" Target="http://www.orthoguidelines.org/reference?id=3692" TargetMode="External"/><Relationship Id="rId41" Type="http://schemas.openxmlformats.org/officeDocument/2006/relationships/hyperlink" Target="http://www.orthoguidelines.org/reference?id=3834" TargetMode="External"/><Relationship Id="rId1" Type="http://schemas.openxmlformats.org/officeDocument/2006/relationships/notesMaster" Target="../notesMasters/notesMaster1.xml"/><Relationship Id="rId6" Type="http://schemas.openxmlformats.org/officeDocument/2006/relationships/hyperlink" Target="http://www.orthoguidelines.org/reference?id=1526" TargetMode="External"/><Relationship Id="rId15" Type="http://schemas.openxmlformats.org/officeDocument/2006/relationships/hyperlink" Target="http://www.orthoguidelines.org/reference?id=3678" TargetMode="External"/><Relationship Id="rId23" Type="http://schemas.openxmlformats.org/officeDocument/2006/relationships/hyperlink" Target="http://www.orthoguidelines.org/reference?id=3719" TargetMode="External"/><Relationship Id="rId28" Type="http://schemas.openxmlformats.org/officeDocument/2006/relationships/hyperlink" Target="http://www.orthoguidelines.org/reference?id=3750" TargetMode="External"/><Relationship Id="rId36" Type="http://schemas.openxmlformats.org/officeDocument/2006/relationships/hyperlink" Target="http://www.orthoguidelines.org/reference?id=3937" TargetMode="External"/><Relationship Id="rId49" Type="http://schemas.openxmlformats.org/officeDocument/2006/relationships/hyperlink" Target="http://www.orthoguidelines.org/reference?id=3895"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cr.org/Clinical-Resources/Contrast-Manual" TargetMode="External"/><Relationship Id="rId7" Type="http://schemas.openxmlformats.org/officeDocument/2006/relationships/hyperlink" Target="http://www.orthoguidelines.org/reference?id=3814"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orthoguidelines.org/reference?id=3805" TargetMode="External"/><Relationship Id="rId5" Type="http://schemas.openxmlformats.org/officeDocument/2006/relationships/hyperlink" Target="http://www.orthoguidelines.org/reference?id=3670" TargetMode="External"/><Relationship Id="rId4" Type="http://schemas.openxmlformats.org/officeDocument/2006/relationships/hyperlink" Target="http://www.orthoguidelines.org/reference?id=1509"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www.orthoguidelines.org/reference?id=3714" TargetMode="External"/><Relationship Id="rId13" Type="http://schemas.openxmlformats.org/officeDocument/2006/relationships/hyperlink" Target="http://www.orthoguidelines.org/reference?id=3897" TargetMode="External"/><Relationship Id="rId3" Type="http://schemas.openxmlformats.org/officeDocument/2006/relationships/hyperlink" Target="https://www.acr.org/Clinical-Resources/Contrast-Manual" TargetMode="External"/><Relationship Id="rId7" Type="http://schemas.openxmlformats.org/officeDocument/2006/relationships/hyperlink" Target="http://www.orthoguidelines.org/reference?id=3707" TargetMode="External"/><Relationship Id="rId12" Type="http://schemas.openxmlformats.org/officeDocument/2006/relationships/hyperlink" Target="http://www.orthoguidelines.org/reference?id=3881"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orthoguidelines.org/reference?id=1516" TargetMode="External"/><Relationship Id="rId11" Type="http://schemas.openxmlformats.org/officeDocument/2006/relationships/hyperlink" Target="http://www.orthoguidelines.org/reference?id=3877" TargetMode="External"/><Relationship Id="rId5" Type="http://schemas.openxmlformats.org/officeDocument/2006/relationships/hyperlink" Target="http://www.orthoguidelines.org/reference?id=1539" TargetMode="External"/><Relationship Id="rId10" Type="http://schemas.openxmlformats.org/officeDocument/2006/relationships/hyperlink" Target="http://www.orthoguidelines.org/reference?id=3809" TargetMode="External"/><Relationship Id="rId4" Type="http://schemas.openxmlformats.org/officeDocument/2006/relationships/hyperlink" Target="http://www.orthoguidelines.org/reference?id=1533" TargetMode="External"/><Relationship Id="rId9" Type="http://schemas.openxmlformats.org/officeDocument/2006/relationships/hyperlink" Target="http://www.orthoguidelines.org/reference?id=3772"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acr.org/Clinical-Resources/Contrast-Manual"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ww.orthoguidelines.org/reference?id=3054" TargetMode="External"/><Relationship Id="rId5" Type="http://schemas.openxmlformats.org/officeDocument/2006/relationships/hyperlink" Target="http://www.orthoguidelines.org/reference?id=3940" TargetMode="External"/><Relationship Id="rId4" Type="http://schemas.openxmlformats.org/officeDocument/2006/relationships/hyperlink" Target="http://www.orthoguidelines.org/reference?id=1532"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orthoguidelines.org/reference?id=1545" TargetMode="External"/><Relationship Id="rId7" Type="http://schemas.openxmlformats.org/officeDocument/2006/relationships/hyperlink" Target="http://www.orthoguidelines.org/reference?id=1546"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orthoguidelines.org/reference?id=3932" TargetMode="External"/><Relationship Id="rId5" Type="http://schemas.openxmlformats.org/officeDocument/2006/relationships/hyperlink" Target="http://www.orthoguidelines.org/reference?id=3910" TargetMode="External"/><Relationship Id="rId4" Type="http://schemas.openxmlformats.org/officeDocument/2006/relationships/hyperlink" Target="http://www.orthoguidelines.org/reference?id=3679"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orthoguidelines.org/reference?id=3883"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orthoguidelines.org/reference?id=3911"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orthoguidelines.org/reference?id=3910"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www.orthoguidelines.org/reference?id=3906" TargetMode="External"/><Relationship Id="rId3" Type="http://schemas.openxmlformats.org/officeDocument/2006/relationships/hyperlink" Target="http://www.orthoguidelines.org/reference?id=1555" TargetMode="External"/><Relationship Id="rId7" Type="http://schemas.openxmlformats.org/officeDocument/2006/relationships/hyperlink" Target="http://www.orthoguidelines.org/reference?id=3939"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www.orthoguidelines.org/reference?id=3700" TargetMode="External"/><Relationship Id="rId5" Type="http://schemas.openxmlformats.org/officeDocument/2006/relationships/hyperlink" Target="http://www.orthoguidelines.org/reference?id=3684" TargetMode="External"/><Relationship Id="rId4" Type="http://schemas.openxmlformats.org/officeDocument/2006/relationships/hyperlink" Target="http://www.orthoguidelines.org/reference?id=1558" TargetMode="Externa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www.orthoguidelines.org/reference?id=3918" TargetMode="External"/><Relationship Id="rId13" Type="http://schemas.openxmlformats.org/officeDocument/2006/relationships/hyperlink" Target="http://www.orthoguidelines.org/reference?id=3731" TargetMode="External"/><Relationship Id="rId3" Type="http://schemas.openxmlformats.org/officeDocument/2006/relationships/hyperlink" Target="http://www.orthoguidelines.org/reference?id=3869" TargetMode="External"/><Relationship Id="rId7" Type="http://schemas.openxmlformats.org/officeDocument/2006/relationships/hyperlink" Target="http://www.orthoguidelines.org/reference?id=3913" TargetMode="External"/><Relationship Id="rId12" Type="http://schemas.openxmlformats.org/officeDocument/2006/relationships/hyperlink" Target="http://www.orthoguidelines.org/reference?id=3711"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orthoguidelines.org/reference?id=3900" TargetMode="External"/><Relationship Id="rId11" Type="http://schemas.openxmlformats.org/officeDocument/2006/relationships/hyperlink" Target="http://www.orthoguidelines.org/reference?id=3699" TargetMode="External"/><Relationship Id="rId5" Type="http://schemas.openxmlformats.org/officeDocument/2006/relationships/hyperlink" Target="http://www.orthoguidelines.org/reference?id=3891" TargetMode="External"/><Relationship Id="rId15" Type="http://schemas.openxmlformats.org/officeDocument/2006/relationships/hyperlink" Target="http://www.orthoguidelines.org/reference?id=3861" TargetMode="External"/><Relationship Id="rId10" Type="http://schemas.openxmlformats.org/officeDocument/2006/relationships/hyperlink" Target="http://www.orthoguidelines.org/reference?id=3794" TargetMode="External"/><Relationship Id="rId4" Type="http://schemas.openxmlformats.org/officeDocument/2006/relationships/hyperlink" Target="http://www.orthoguidelines.org/reference?id=3889" TargetMode="External"/><Relationship Id="rId9" Type="http://schemas.openxmlformats.org/officeDocument/2006/relationships/hyperlink" Target="http://www.orthoguidelines.org/reference?id=3928" TargetMode="External"/><Relationship Id="rId14" Type="http://schemas.openxmlformats.org/officeDocument/2006/relationships/hyperlink" Target="http://www.orthoguidelines.org/reference?id=3785" TargetMode="Externa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www.orthoguidelines.org/reference?id=3918" TargetMode="External"/><Relationship Id="rId13" Type="http://schemas.openxmlformats.org/officeDocument/2006/relationships/hyperlink" Target="http://www.orthoguidelines.org/reference?id=3731" TargetMode="External"/><Relationship Id="rId3" Type="http://schemas.openxmlformats.org/officeDocument/2006/relationships/hyperlink" Target="http://www.orthoguidelines.org/reference?id=3869" TargetMode="External"/><Relationship Id="rId7" Type="http://schemas.openxmlformats.org/officeDocument/2006/relationships/hyperlink" Target="http://www.orthoguidelines.org/reference?id=3913" TargetMode="External"/><Relationship Id="rId12" Type="http://schemas.openxmlformats.org/officeDocument/2006/relationships/hyperlink" Target="http://www.orthoguidelines.org/reference?id=3711"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orthoguidelines.org/reference?id=3900" TargetMode="External"/><Relationship Id="rId11" Type="http://schemas.openxmlformats.org/officeDocument/2006/relationships/hyperlink" Target="http://www.orthoguidelines.org/reference?id=3699" TargetMode="External"/><Relationship Id="rId5" Type="http://schemas.openxmlformats.org/officeDocument/2006/relationships/hyperlink" Target="http://www.orthoguidelines.org/reference?id=3891" TargetMode="External"/><Relationship Id="rId15" Type="http://schemas.openxmlformats.org/officeDocument/2006/relationships/hyperlink" Target="http://www.orthoguidelines.org/reference?id=3861" TargetMode="External"/><Relationship Id="rId10" Type="http://schemas.openxmlformats.org/officeDocument/2006/relationships/hyperlink" Target="http://www.orthoguidelines.org/reference?id=3794" TargetMode="External"/><Relationship Id="rId4" Type="http://schemas.openxmlformats.org/officeDocument/2006/relationships/hyperlink" Target="http://www.orthoguidelines.org/reference?id=3889" TargetMode="External"/><Relationship Id="rId9" Type="http://schemas.openxmlformats.org/officeDocument/2006/relationships/hyperlink" Target="http://www.orthoguidelines.org/reference?id=3928" TargetMode="External"/><Relationship Id="rId14" Type="http://schemas.openxmlformats.org/officeDocument/2006/relationships/hyperlink" Target="http://www.orthoguidelines.org/reference?id=3785" TargetMode="Externa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www.orthoguidelines.org/reference?id=3843" TargetMode="External"/><Relationship Id="rId3" Type="http://schemas.openxmlformats.org/officeDocument/2006/relationships/hyperlink" Target="http://www.orthoguidelines.org/reference?id=3716" TargetMode="External"/><Relationship Id="rId7" Type="http://schemas.openxmlformats.org/officeDocument/2006/relationships/hyperlink" Target="http://www.orthoguidelines.org/reference?id=3773"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orthoguidelines.org/reference?id=3739" TargetMode="External"/><Relationship Id="rId11" Type="http://schemas.openxmlformats.org/officeDocument/2006/relationships/hyperlink" Target="http://www.orthoguidelines.org/reference?id=3928" TargetMode="External"/><Relationship Id="rId5" Type="http://schemas.openxmlformats.org/officeDocument/2006/relationships/hyperlink" Target="http://www.orthoguidelines.org/reference?id=3718" TargetMode="External"/><Relationship Id="rId10" Type="http://schemas.openxmlformats.org/officeDocument/2006/relationships/hyperlink" Target="http://www.orthoguidelines.org/reference?id=3010" TargetMode="External"/><Relationship Id="rId4" Type="http://schemas.openxmlformats.org/officeDocument/2006/relationships/hyperlink" Target="http://www.orthoguidelines.org/reference?id=3717" TargetMode="External"/><Relationship Id="rId9" Type="http://schemas.openxmlformats.org/officeDocument/2006/relationships/hyperlink" Target="http://www.orthoguidelines.org/reference?id=3844" TargetMode="Externa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www.orthoguidelines.org/reference?id=3747" TargetMode="External"/><Relationship Id="rId3" Type="http://schemas.openxmlformats.org/officeDocument/2006/relationships/hyperlink" Target="http://www.orthoguidelines.org/reference?id=1557" TargetMode="External"/><Relationship Id="rId7" Type="http://schemas.openxmlformats.org/officeDocument/2006/relationships/hyperlink" Target="http://www.orthoguidelines.org/reference?id=3744"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www.orthoguidelines.org/reference?id=3738" TargetMode="External"/><Relationship Id="rId11" Type="http://schemas.openxmlformats.org/officeDocument/2006/relationships/hyperlink" Target="http://www.orthoguidelines.org/reference?id=3880" TargetMode="External"/><Relationship Id="rId5" Type="http://schemas.openxmlformats.org/officeDocument/2006/relationships/hyperlink" Target="http://www.orthoguidelines.org/reference?id=3728" TargetMode="External"/><Relationship Id="rId10" Type="http://schemas.openxmlformats.org/officeDocument/2006/relationships/hyperlink" Target="http://www.orthoguidelines.org/reference?id=3831" TargetMode="External"/><Relationship Id="rId4" Type="http://schemas.openxmlformats.org/officeDocument/2006/relationships/hyperlink" Target="http://www.orthoguidelines.org/reference?id=3727" TargetMode="External"/><Relationship Id="rId9" Type="http://schemas.openxmlformats.org/officeDocument/2006/relationships/hyperlink" Target="http://www.orthoguidelines.org/reference?id=3756"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orthoguidelines.org/reference?id=3789"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www.orthoguidelines.org/reference?id=3894" TargetMode="External"/><Relationship Id="rId5" Type="http://schemas.openxmlformats.org/officeDocument/2006/relationships/hyperlink" Target="http://www.orthoguidelines.org/reference?id=3791" TargetMode="External"/><Relationship Id="rId4" Type="http://schemas.openxmlformats.org/officeDocument/2006/relationships/hyperlink" Target="http://www.orthoguidelines.org/reference?id=3790"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orthoguidelines.org/reference?id=3789"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orthoguidelines.org/reference?id=3892" TargetMode="External"/><Relationship Id="rId5" Type="http://schemas.openxmlformats.org/officeDocument/2006/relationships/hyperlink" Target="http://www.orthoguidelines.org/reference?id=3791" TargetMode="External"/><Relationship Id="rId4" Type="http://schemas.openxmlformats.org/officeDocument/2006/relationships/hyperlink" Target="http://www.orthoguidelines.org/reference?id=3790"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orthoguidelines.org/reference?id=3698"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presentation on the American Academy of </a:t>
            </a:r>
            <a:r>
              <a:rPr lang="en-US" dirty="0" err="1"/>
              <a:t>Orthopaedic</a:t>
            </a:r>
            <a:r>
              <a:rPr lang="en-US" dirty="0"/>
              <a:t> Surgeons Diagnosis and Prevention of Periprosthetic Joint Infections Evidence-based Clinical Practice Guideline.  This guideline was adopted by the AAOS Board of Directors on March 11, 2019.</a:t>
            </a:r>
          </a:p>
        </p:txBody>
      </p:sp>
      <p:sp>
        <p:nvSpPr>
          <p:cNvPr id="4" name="Slide Number Placeholder 3"/>
          <p:cNvSpPr>
            <a:spLocks noGrp="1"/>
          </p:cNvSpPr>
          <p:nvPr>
            <p:ph type="sldNum" sz="quarter" idx="10"/>
          </p:nvPr>
        </p:nvSpPr>
        <p:spPr/>
        <p:txBody>
          <a:bodyPr/>
          <a:lstStyle/>
          <a:p>
            <a:fld id="{773B0F6F-B83E-447F-A566-EAD229E72311}" type="slidenum">
              <a:rPr lang="en-US" smtClean="0"/>
              <a:t>1</a:t>
            </a:fld>
            <a:endParaRPr lang="en-US"/>
          </a:p>
        </p:txBody>
      </p:sp>
    </p:spTree>
    <p:extLst>
      <p:ext uri="{BB962C8B-B14F-4D97-AF65-F5344CB8AC3E}">
        <p14:creationId xmlns:p14="http://schemas.microsoft.com/office/powerpoint/2010/main" val="420855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Selection Criteria:</a:t>
            </a:r>
          </a:p>
          <a:p>
            <a:endParaRPr lang="en-US" b="1" dirty="0"/>
          </a:p>
          <a:p>
            <a:r>
              <a:rPr lang="en-US" b="0" i="1" dirty="0"/>
              <a:t>A priori </a:t>
            </a:r>
            <a:r>
              <a:rPr lang="en-US" b="0" i="0" dirty="0"/>
              <a:t>article inclusion criteria is constructed for all CPGs and SRs. These criteria are our “rules of evidence” and articles that did not meet them are, for the purposes of this guideline, not evidence. The AAOS has standard inclusion criteria for guideline development and work group members further refine inclusion/exclusion criteria a priori at the introductory meeting. </a:t>
            </a:r>
          </a:p>
          <a:p>
            <a:endParaRPr lang="en-US" b="0" i="0" dirty="0"/>
          </a:p>
          <a:p>
            <a:r>
              <a:rPr lang="en-US" b="1" dirty="0"/>
              <a:t>To be included in a systematic review, all articles must be on the following: </a:t>
            </a:r>
          </a:p>
          <a:p>
            <a:pPr marL="171450" indent="-171450">
              <a:buFont typeface="Arial" panose="020B0604020202020204" pitchFamily="34" charset="0"/>
              <a:buChar char="•"/>
            </a:pPr>
            <a:r>
              <a:rPr lang="en-US" b="0" dirty="0"/>
              <a:t>Article must be a full article report of a clinical study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Studies </a:t>
            </a:r>
            <a:r>
              <a:rPr lang="en-US" b="1" i="1" dirty="0"/>
              <a:t>must</a:t>
            </a:r>
            <a:r>
              <a:rPr lang="en-US" b="0" dirty="0"/>
              <a:t> appear in peer-reviewed publication.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studies that used “paper-and-pencil” outcome measures, only those that have been validated are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any given follow-up time point in any included study, there must be patient </a:t>
            </a:r>
            <a:r>
              <a:rPr lang="en-US" sz="1200" b="0" i="0" u="none" strike="noStrike" kern="1200" baseline="0" dirty="0">
                <a:solidFill>
                  <a:schemeClr val="tx1"/>
                </a:solidFill>
                <a:latin typeface="+mn-lt"/>
                <a:ea typeface="+mn-ea"/>
                <a:cs typeface="+mn-cs"/>
              </a:rPr>
              <a:t>≥ </a:t>
            </a:r>
            <a:r>
              <a:rPr lang="en-US" b="0" dirty="0"/>
              <a:t>50% patient follow-up.  If the follow-up is &gt;50% but &lt;80%, the quality will be downgraded by one level.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Must have &gt;10 patients per group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Must study humans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Must be published in English</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Must be published in or after 1966</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All results must be quantitatively presented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Can not be an in vitro study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Can not be biomechanical study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Can not be performed on cadavers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dirty="0"/>
              <a:t>Surrogate outcomes are evaluated only when no patient oriented outcomes are available.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The following type of articles are excluded from guideline review: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Retrospective non-comparative case series, medical record reviews, meeting abstracts, meta-analyses, systematic reviews, historical articles, editorials, letters, and commentaries</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Confounded studies that give patients the treatment of interest and along with another treatment</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Case studies that have non-consecutive enrollment of patients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Controlled trials where patients were not stochastically assigned to groups, difference in patient characteristics or outcomes at baseline, and authors did not statistically adjust for these differences when analyzing the results</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All studies evaluated as “very low quality”, and</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b="0" dirty="0"/>
              <a:t>Composite measures or outcomes even if they are patient-orientated </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endParaRPr lang="en-US" b="0" dirty="0"/>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b="0" dirty="0"/>
              <a:t>Study Inclusion Criteria for the AAOS Diagnosis and Prevention of Periprosthetic Joint Infections Clinical Practice Guideline also contained the following criteria which was customized by the Work Group:</a:t>
            </a:r>
          </a:p>
          <a:p>
            <a:pPr marL="0" marR="0" lvl="0" indent="0" algn="l" defTabSz="914400" rtl="0" eaLnBrk="1" fontAlgn="auto" latinLnBrk="0" hangingPunct="1">
              <a:lnSpc>
                <a:spcPct val="100000"/>
              </a:lnSpc>
              <a:spcBef>
                <a:spcPts val="0"/>
              </a:spcBef>
              <a:spcAft>
                <a:spcPts val="600"/>
              </a:spcAft>
              <a:buClrTx/>
              <a:buSzTx/>
              <a:buFont typeface="Wingdings" panose="05000000000000000000" pitchFamily="2" charset="2"/>
              <a:buNone/>
              <a:tabLst/>
              <a:defRPr/>
            </a:pPr>
            <a:endParaRPr lang="en-US" b="0" dirty="0"/>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n-US" b="0" dirty="0"/>
              <a:t>Addressed the value of tests for diagnosis of periprosthetic joint infection in the hip and knee. </a:t>
            </a: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n-US" b="0" dirty="0"/>
              <a:t>Was written in English and published in or after 1970. For MRI, CT and PET only studies published after 2000 were included. For other nuclear imaging modalities, only studies published after 1975 were considered.  </a:t>
            </a: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n-US" b="0" dirty="0"/>
              <a:t>Was not an abstract, unpublished study report, letter, case report, historical article, editorial, tutorial, traditional review or commentary.  </a:t>
            </a: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n-US" b="0" dirty="0"/>
              <a:t>Was published in the peer-reviewed literature.  </a:t>
            </a: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n-US" b="0" dirty="0"/>
              <a:t>Was not a cadaveric, animal, or an in vitro study.  </a:t>
            </a: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n-US" b="0" dirty="0"/>
              <a:t>Included 25 or more patients per study arm, or had an appropriate power analysis to justify a smaller n.   </a:t>
            </a: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n-US" b="0" dirty="0"/>
              <a:t>Reported sufficient data to construct a 2 x 2 table.  </a:t>
            </a: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n-US" b="0" dirty="0"/>
              <a:t>Was of the highest level of available evidence (best available evidence), assuming that there were two or more studies of that higher level. Hip and knee studies were considered separately.  </a:t>
            </a:r>
          </a:p>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lang="en-US" b="0" dirty="0"/>
              <a:t>Was not evaluating a test in a cohort where the infected prosthesis had already been removed (no more than 10% of cohort or data from these patients reported separately).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10</a:t>
            </a:fld>
            <a:endParaRPr lang="en-US"/>
          </a:p>
        </p:txBody>
      </p:sp>
    </p:spTree>
    <p:extLst>
      <p:ext uri="{BB962C8B-B14F-4D97-AF65-F5344CB8AC3E}">
        <p14:creationId xmlns:p14="http://schemas.microsoft.com/office/powerpoint/2010/main" val="189097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Literature Searches</a:t>
            </a:r>
          </a:p>
          <a:p>
            <a:endParaRPr lang="en-US" b="1" dirty="0"/>
          </a:p>
          <a:p>
            <a:r>
              <a:rPr lang="en-US" dirty="0"/>
              <a:t>The systematic review commences with a comprehensive search of the literature by the medical librarian. Articles considered are published in four electronic databases; PubMed, EMBASE (</a:t>
            </a:r>
            <a:r>
              <a:rPr lang="en-US" dirty="0" err="1"/>
              <a:t>Excerpta</a:t>
            </a:r>
            <a:r>
              <a:rPr lang="en-US" dirty="0"/>
              <a:t> </a:t>
            </a:r>
            <a:r>
              <a:rPr lang="en-US" dirty="0" err="1"/>
              <a:t>Medica</a:t>
            </a:r>
            <a:r>
              <a:rPr lang="en-US" dirty="0"/>
              <a:t> </a:t>
            </a:r>
            <a:r>
              <a:rPr lang="en-US" dirty="0" err="1"/>
              <a:t>dataBASE</a:t>
            </a:r>
            <a:r>
              <a:rPr lang="en-US" dirty="0"/>
              <a:t>), CINAHL (Cumulative Index of Nursing and Allies Health Literature), and The Cochrane Central Register of Controlled Trials. The search is conducted by using only the key terms which were previously established from the work group’s a priori inclusion criteria and PICO questions. </a:t>
            </a:r>
          </a:p>
          <a:p>
            <a:endParaRPr lang="en-US" dirty="0"/>
          </a:p>
          <a:p>
            <a:r>
              <a:rPr lang="en-US" dirty="0"/>
              <a:t>The search is then supplemented with a manual search of the bibliographies of all retrieved publications, recent systematic reviews, and other review articles for potentially relevant citations. Recalled articles were evaluated for possible inclusion based on the study selection criteria and were summarized for the work group who assisted with reconciling possible errors and omissions. </a:t>
            </a:r>
          </a:p>
        </p:txBody>
      </p:sp>
      <p:sp>
        <p:nvSpPr>
          <p:cNvPr id="4" name="Slide Number Placeholder 3"/>
          <p:cNvSpPr>
            <a:spLocks noGrp="1"/>
          </p:cNvSpPr>
          <p:nvPr>
            <p:ph type="sldNum" sz="quarter" idx="10"/>
          </p:nvPr>
        </p:nvSpPr>
        <p:spPr/>
        <p:txBody>
          <a:bodyPr/>
          <a:lstStyle/>
          <a:p>
            <a:fld id="{773B0F6F-B83E-447F-A566-EAD229E72311}" type="slidenum">
              <a:rPr lang="en-US" smtClean="0"/>
              <a:t>11</a:t>
            </a:fld>
            <a:endParaRPr lang="en-US"/>
          </a:p>
        </p:txBody>
      </p:sp>
    </p:spTree>
    <p:extLst>
      <p:ext uri="{BB962C8B-B14F-4D97-AF65-F5344CB8AC3E}">
        <p14:creationId xmlns:p14="http://schemas.microsoft.com/office/powerpoint/2010/main" val="14240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Evidence Synthesis </a:t>
            </a:r>
          </a:p>
          <a:p>
            <a:endParaRPr lang="en-US" dirty="0"/>
          </a:p>
          <a:p>
            <a:r>
              <a:rPr lang="en-US" dirty="0"/>
              <a:t>When addressing a recommendation, only the best available evidence for any given outcome is included.  If available, the highest quality evidence for any given outcome is included first. In the absence of two or more occurrences of an outcome of this quality, the next lowest quality of an outcome is considered until at least two or more occurrences of an outcome have been acquired. </a:t>
            </a:r>
          </a:p>
          <a:p>
            <a:endParaRPr lang="en-US" dirty="0"/>
          </a:p>
          <a:p>
            <a:r>
              <a:rPr lang="en-US" dirty="0"/>
              <a:t>For example, if there were two ‘moderate’ quality occurrences of an outcome that addressed a recommendation, the ‘low’ quality occurrences of this outcome would not be included.  A summary of the evidence that met the inclusion criteria, but was not considered the best available evidence can be viewed by recommendation in </a:t>
            </a:r>
            <a:r>
              <a:rPr lang="en-US" dirty="0" err="1"/>
              <a:t>eAppendix</a:t>
            </a:r>
            <a:r>
              <a:rPr lang="en-US" dirty="0"/>
              <a:t> 1 of the guideline’s full text pdf. </a:t>
            </a:r>
          </a:p>
        </p:txBody>
      </p:sp>
      <p:sp>
        <p:nvSpPr>
          <p:cNvPr id="4" name="Slide Number Placeholder 3"/>
          <p:cNvSpPr>
            <a:spLocks noGrp="1"/>
          </p:cNvSpPr>
          <p:nvPr>
            <p:ph type="sldNum" sz="quarter" idx="10"/>
          </p:nvPr>
        </p:nvSpPr>
        <p:spPr/>
        <p:txBody>
          <a:bodyPr/>
          <a:lstStyle/>
          <a:p>
            <a:fld id="{773B0F6F-B83E-447F-A566-EAD229E72311}" type="slidenum">
              <a:rPr lang="en-US" smtClean="0"/>
              <a:t>12</a:t>
            </a:fld>
            <a:endParaRPr lang="en-US"/>
          </a:p>
        </p:txBody>
      </p:sp>
    </p:spTree>
    <p:extLst>
      <p:ext uri="{BB962C8B-B14F-4D97-AF65-F5344CB8AC3E}">
        <p14:creationId xmlns:p14="http://schemas.microsoft.com/office/powerpoint/2010/main" val="22322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Defining the Strength of the Recommendations </a:t>
            </a:r>
          </a:p>
          <a:p>
            <a:endParaRPr lang="en-US" b="0" dirty="0"/>
          </a:p>
          <a:p>
            <a:r>
              <a:rPr lang="en-US" b="0" dirty="0"/>
              <a:t>Judging the quality of evidence is only a stepping stone towards arriving at the strength of a CPG or SR recommendation. The strength of recommendation also takes into account the quality, quantity, and the trade-off between the benefits and harms of a treatment, the magnitude of a treatment’s effect, and whether data exists on critical outcomes. </a:t>
            </a:r>
          </a:p>
          <a:p>
            <a:endParaRPr lang="en-US" b="0" dirty="0"/>
          </a:p>
          <a:p>
            <a:r>
              <a:rPr lang="en-US" b="0" dirty="0"/>
              <a:t>Strength of recommendation communicates the level of confidence one can have in a recommendation. Thusly, the strength expresses how conceivable it is that a recommendation will be overturned by future evidence. It is extremely difficult for future evidence to overturn a recommendation that is based on many high caliber randomized controlled trails that demonstrate a large effect. It is more probable that future evidence will overturn recommendations derived from a few small retrospective comparative studies. Consequently, recommendations based on the former kind of evidence are given a “strong” strength of recommendation and recommendations based on the latter kind of evidence are assigned a “limited” strength.</a:t>
            </a:r>
          </a:p>
          <a:p>
            <a:endParaRPr lang="en-US" b="0" dirty="0"/>
          </a:p>
          <a:p>
            <a:r>
              <a:rPr lang="en-US" altLang="en-US" dirty="0">
                <a:latin typeface="Calibri" pitchFamily="34" charset="0"/>
                <a:ea typeface="ＭＳ Ｐゴシック" pitchFamily="34" charset="-128"/>
              </a:rPr>
              <a:t>When making guidelines, each article that meets the inclusion criteria is appraised for quality and applicability and will be downgraded if there are flaws related to bias, lack of controls, insufficient power, or one of the other domains.  Studies are designated as high, moderate or low strength based on the result of the Appraise methodology.  Guideline recommendations are then rated as Strong, Moderate, Limited or Consensus based on the supporting evidence as outlined in this table. </a:t>
            </a:r>
          </a:p>
          <a:p>
            <a:endParaRPr lang="en-US" altLang="en-US" dirty="0">
              <a:latin typeface="Calibri" pitchFamily="34" charset="0"/>
              <a:ea typeface="ＭＳ Ｐゴシック" pitchFamily="34" charset="-128"/>
            </a:endParaRPr>
          </a:p>
          <a:p>
            <a:r>
              <a:rPr lang="en-US" altLang="en-US" dirty="0">
                <a:latin typeface="Calibri" pitchFamily="34" charset="0"/>
                <a:ea typeface="ＭＳ Ｐゴシック" pitchFamily="34" charset="-128"/>
              </a:rPr>
              <a:t>Please note that the work group is only permitted to make a consensus-based recommendation when there is no evidence to support the recommendation and when not establishing a recommendation could have catastrophic consequences. </a:t>
            </a:r>
          </a:p>
          <a:p>
            <a:endParaRPr lang="en-US" b="0" dirty="0"/>
          </a:p>
        </p:txBody>
      </p:sp>
      <p:sp>
        <p:nvSpPr>
          <p:cNvPr id="4" name="Slide Number Placeholder 3"/>
          <p:cNvSpPr>
            <a:spLocks noGrp="1"/>
          </p:cNvSpPr>
          <p:nvPr>
            <p:ph type="sldNum" sz="quarter" idx="10"/>
          </p:nvPr>
        </p:nvSpPr>
        <p:spPr/>
        <p:txBody>
          <a:bodyPr/>
          <a:lstStyle/>
          <a:p>
            <a:fld id="{773B0F6F-B83E-447F-A566-EAD229E72311}" type="slidenum">
              <a:rPr lang="en-US" smtClean="0"/>
              <a:t>13</a:t>
            </a:fld>
            <a:endParaRPr lang="en-US"/>
          </a:p>
        </p:txBody>
      </p:sp>
    </p:spTree>
    <p:extLst>
      <p:ext uri="{BB962C8B-B14F-4D97-AF65-F5344CB8AC3E}">
        <p14:creationId xmlns:p14="http://schemas.microsoft.com/office/powerpoint/2010/main" val="186735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Translating Recommendations in a Clinical Practice Guideline:</a:t>
            </a:r>
          </a:p>
          <a:p>
            <a:endParaRPr lang="en-US" b="1" dirty="0"/>
          </a:p>
          <a:p>
            <a:r>
              <a:rPr lang="en-US" sz="1200" kern="1200" dirty="0">
                <a:solidFill>
                  <a:schemeClr val="tx1"/>
                </a:solidFill>
                <a:effectLst/>
                <a:latin typeface="+mn-lt"/>
                <a:ea typeface="+mn-ea"/>
                <a:cs typeface="+mn-cs"/>
              </a:rPr>
              <a:t>As demonstrated in the table, with stronger recommendations, physicians will need to spend less time counseling patients, as they do not need to weigh the pros and cons of proposed treatments.  Evidence is strongly favoring one treatment over another.  The effect of future research is not likely to change the proposed treatment option.  As the recommendation strength declines, the more probable the physician will need to provide additional time discussing treatment alternatives, in addition to providing decision aids to help patients see the pros and cons of treatments, so they can use their own preferences/values to determine the best course of treatment.  Future research is more likely to impact the use of these recommendations.</a:t>
            </a:r>
          </a:p>
          <a:p>
            <a:endParaRPr lang="en-US" b="0" dirty="0"/>
          </a:p>
        </p:txBody>
      </p:sp>
      <p:sp>
        <p:nvSpPr>
          <p:cNvPr id="4" name="Slide Number Placeholder 3"/>
          <p:cNvSpPr>
            <a:spLocks noGrp="1"/>
          </p:cNvSpPr>
          <p:nvPr>
            <p:ph type="sldNum" sz="quarter" idx="10"/>
          </p:nvPr>
        </p:nvSpPr>
        <p:spPr/>
        <p:txBody>
          <a:bodyPr/>
          <a:lstStyle/>
          <a:p>
            <a:fld id="{773B0F6F-B83E-447F-A566-EAD229E72311}" type="slidenum">
              <a:rPr lang="en-US" smtClean="0"/>
              <a:t>14</a:t>
            </a:fld>
            <a:endParaRPr lang="en-US"/>
          </a:p>
        </p:txBody>
      </p:sp>
    </p:spTree>
    <p:extLst>
      <p:ext uri="{BB962C8B-B14F-4D97-AF65-F5344CB8AC3E}">
        <p14:creationId xmlns:p14="http://schemas.microsoft.com/office/powerpoint/2010/main" val="215095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pPr>
            <a:r>
              <a:rPr lang="en-US" sz="1200" dirty="0">
                <a:solidFill>
                  <a:schemeClr val="tx1"/>
                </a:solidFill>
                <a:cs typeface="Times New Roman" panose="02020603050405020304" pitchFamily="18" charset="0"/>
              </a:rPr>
              <a:t>In accessing the quality of evidence, it is necessary that all included studies undergo a quality assessment, each study’s design is then evaluated for risk of bias and receives a final quality grade, depending on the number of study design flaws, and study quality tables are made available to the work group in the final data report and the final publication of the guideline or systematic review.</a:t>
            </a:r>
            <a:endParaRPr lang="en-US" sz="1200" dirty="0"/>
          </a:p>
        </p:txBody>
      </p:sp>
      <p:sp>
        <p:nvSpPr>
          <p:cNvPr id="4" name="Slide Number Placeholder 3"/>
          <p:cNvSpPr>
            <a:spLocks noGrp="1"/>
          </p:cNvSpPr>
          <p:nvPr>
            <p:ph type="sldNum" sz="quarter" idx="10"/>
          </p:nvPr>
        </p:nvSpPr>
        <p:spPr/>
        <p:txBody>
          <a:bodyPr/>
          <a:lstStyle/>
          <a:p>
            <a:fld id="{773B0F6F-B83E-447F-A566-EAD229E72311}" type="slidenum">
              <a:rPr lang="en-US" smtClean="0"/>
              <a:t>15</a:t>
            </a:fld>
            <a:endParaRPr lang="en-US"/>
          </a:p>
        </p:txBody>
      </p:sp>
    </p:spTree>
    <p:extLst>
      <p:ext uri="{BB962C8B-B14F-4D97-AF65-F5344CB8AC3E}">
        <p14:creationId xmlns:p14="http://schemas.microsoft.com/office/powerpoint/2010/main" val="310797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Study Attrition Flowchart</a:t>
            </a:r>
          </a:p>
          <a:p>
            <a:endParaRPr lang="en-US" b="0" dirty="0"/>
          </a:p>
          <a:p>
            <a:r>
              <a:rPr lang="en-US" b="0" dirty="0"/>
              <a:t>The study attrition diagram provides a detailed description of the number of identified abstracts and recalled and selected studies that were evaluated in the systematic review of the </a:t>
            </a:r>
            <a:r>
              <a:rPr lang="en-US" b="0" i="1" dirty="0"/>
              <a:t>Diagnosis and Prevention of Periprosthetic Joint Infections Clinical Practice Guideline</a:t>
            </a:r>
            <a:r>
              <a:rPr lang="en-US" b="0" dirty="0"/>
              <a:t>. Of the initial 9,328 abstracts, only 248 were included after the full-text review and quality analysis.  The literature search strategies used to identify the abstracts are included in the </a:t>
            </a:r>
            <a:r>
              <a:rPr lang="en-US" b="0" dirty="0" err="1"/>
              <a:t>eAppendix</a:t>
            </a:r>
            <a:r>
              <a:rPr lang="en-US" b="0" dirty="0"/>
              <a:t> 1 section of the guideline’s full text pdf, and is available for review in AAOS’ </a:t>
            </a:r>
            <a:r>
              <a:rPr lang="en-US" b="0" dirty="0" err="1"/>
              <a:t>OrthoGuidelines</a:t>
            </a:r>
            <a:r>
              <a:rPr lang="en-US" b="0" dirty="0"/>
              <a:t>. </a:t>
            </a:r>
          </a:p>
        </p:txBody>
      </p:sp>
      <p:sp>
        <p:nvSpPr>
          <p:cNvPr id="4" name="Slide Number Placeholder 3"/>
          <p:cNvSpPr>
            <a:spLocks noGrp="1"/>
          </p:cNvSpPr>
          <p:nvPr>
            <p:ph type="sldNum" sz="quarter" idx="10"/>
          </p:nvPr>
        </p:nvSpPr>
        <p:spPr/>
        <p:txBody>
          <a:bodyPr/>
          <a:lstStyle/>
          <a:p>
            <a:fld id="{773B0F6F-B83E-447F-A566-EAD229E72311}" type="slidenum">
              <a:rPr lang="en-US" smtClean="0"/>
              <a:t>16</a:t>
            </a:fld>
            <a:endParaRPr lang="en-US"/>
          </a:p>
        </p:txBody>
      </p:sp>
    </p:spTree>
    <p:extLst>
      <p:ext uri="{BB962C8B-B14F-4D97-AF65-F5344CB8AC3E}">
        <p14:creationId xmlns:p14="http://schemas.microsoft.com/office/powerpoint/2010/main" val="247914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Voting on the Recommendations </a:t>
            </a:r>
          </a:p>
          <a:p>
            <a:endParaRPr lang="en-US" dirty="0"/>
          </a:p>
          <a:p>
            <a:r>
              <a:rPr lang="en-US" dirty="0"/>
              <a:t>The recommendations and their strength were voted on by the work group members during the final meeting. If disagreement between the work group occurred, further discussion, and up to three rounds of voting were conducted by the work group to resolve the disagreement(s). If disagreements were not resolved following the voting rounds, no recommendation was adopted. </a:t>
            </a:r>
          </a:p>
        </p:txBody>
      </p:sp>
      <p:sp>
        <p:nvSpPr>
          <p:cNvPr id="4" name="Slide Number Placeholder 3"/>
          <p:cNvSpPr>
            <a:spLocks noGrp="1"/>
          </p:cNvSpPr>
          <p:nvPr>
            <p:ph type="sldNum" sz="quarter" idx="10"/>
          </p:nvPr>
        </p:nvSpPr>
        <p:spPr/>
        <p:txBody>
          <a:bodyPr/>
          <a:lstStyle/>
          <a:p>
            <a:fld id="{773B0F6F-B83E-447F-A566-EAD229E72311}" type="slidenum">
              <a:rPr lang="en-US" smtClean="0"/>
              <a:t>17</a:t>
            </a:fld>
            <a:endParaRPr lang="en-US"/>
          </a:p>
        </p:txBody>
      </p:sp>
    </p:spTree>
    <p:extLst>
      <p:ext uri="{BB962C8B-B14F-4D97-AF65-F5344CB8AC3E}">
        <p14:creationId xmlns:p14="http://schemas.microsoft.com/office/powerpoint/2010/main" val="315306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Wording of the Final Recommendations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prevent bias in the way recommendations are worded, the AAOS utilizes specific predetermined language stems that are governed by the evidence strengths. Each recommendation is composed using language that accounts for the final strength of the recommendation. For example, wording for a Strong Recommendation would begin “</a:t>
            </a:r>
            <a:r>
              <a:rPr lang="en-US" sz="1200" i="1" dirty="0"/>
              <a:t>Strong evidence supports that the practitioner should/should not do X, because…</a:t>
            </a:r>
            <a:r>
              <a:rPr lang="en-US" sz="1200" dirty="0"/>
              <a:t>”, while a recommendation labeled as Consensus would begin as “</a:t>
            </a:r>
            <a:r>
              <a:rPr lang="en-US" sz="1200" i="1" dirty="0"/>
              <a:t>In the absence of reliable evidence, it is in the opinion of this guideline work group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18</a:t>
            </a:fld>
            <a:endParaRPr lang="en-US"/>
          </a:p>
        </p:txBody>
      </p:sp>
    </p:spTree>
    <p:extLst>
      <p:ext uri="{BB962C8B-B14F-4D97-AF65-F5344CB8AC3E}">
        <p14:creationId xmlns:p14="http://schemas.microsoft.com/office/powerpoint/2010/main" val="55628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Peer Review</a:t>
            </a:r>
          </a:p>
          <a:p>
            <a:endParaRPr lang="en-US" dirty="0"/>
          </a:p>
          <a:p>
            <a:r>
              <a:rPr lang="en-US" dirty="0"/>
              <a:t>Following the final meeting, the guideline draft then undergoes a peer review, seeking additional input from external experts. All peer reviewers were required to disclose any conflicts of interest. To guide which groups participated, the work group identified all specialty societies at the introductory meeting. </a:t>
            </a:r>
            <a:r>
              <a:rPr lang="en-US" i="1" dirty="0"/>
              <a:t>Organizations, </a:t>
            </a:r>
            <a:r>
              <a:rPr lang="en-US" b="1" i="0" dirty="0"/>
              <a:t>not</a:t>
            </a:r>
            <a:r>
              <a:rPr lang="en-US" i="0" dirty="0"/>
              <a:t> </a:t>
            </a:r>
            <a:r>
              <a:rPr lang="en-US" i="1" dirty="0"/>
              <a:t>individuals</a:t>
            </a:r>
            <a:r>
              <a:rPr lang="en-US" i="0" dirty="0"/>
              <a:t>, were specified.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peer review stage provided external stakeholders an opportunity to provide evidence-based direction for modifications that they believed were overlooked. Since the draft was subject to revisions until its approval by the AAOS Board of Directors, confidentiality of all working drafts was essential. </a:t>
            </a:r>
          </a:p>
          <a:p>
            <a:endParaRPr lang="en-US" dirty="0"/>
          </a:p>
          <a:p>
            <a:r>
              <a:rPr lang="en-US" sz="1200" b="0" i="0" u="none" strike="noStrike" kern="1200" baseline="0" dirty="0">
                <a:solidFill>
                  <a:schemeClr val="tx1"/>
                </a:solidFill>
                <a:latin typeface="+mn-lt"/>
                <a:ea typeface="+mn-ea"/>
                <a:cs typeface="+mn-cs"/>
              </a:rPr>
              <a:t>To commence this review, approximately six weeks prior the final meeting, specialty societies were solicited to nominate individual peer reviewers. The peer review period was announced and other interested parties were able to volunteer to also review the draft.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Initial responses to comments that addressed methodology were then drafted by the manager of Department Clinical Quality and Value (CQV) unit. These responses were then reviewed by the work group chair and vice-chair, who responded to all questions concerning clinical practice and techniques, with the CQV director also providing input.  All comments were received and initial drafts of the responses were then reviewed by all work group members. All changes to a recommendation as a result of peer review were based on the evidence and underwent a majority vote by the work group members via teleconference. Final revisions were summarized in a detailed report and were made part of the guideline document.  Following final guideline approval, all individual responses were posted on the AAOS website with a point-by-point response to each non-editorial comment.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19</a:t>
            </a:fld>
            <a:endParaRPr lang="en-US"/>
          </a:p>
        </p:txBody>
      </p:sp>
    </p:spTree>
    <p:extLst>
      <p:ext uri="{BB962C8B-B14F-4D97-AF65-F5344CB8AC3E}">
        <p14:creationId xmlns:p14="http://schemas.microsoft.com/office/powerpoint/2010/main" val="356420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a:t>
            </a:fld>
            <a:endParaRPr lang="en-US"/>
          </a:p>
        </p:txBody>
      </p:sp>
    </p:spTree>
    <p:extLst>
      <p:ext uri="{BB962C8B-B14F-4D97-AF65-F5344CB8AC3E}">
        <p14:creationId xmlns:p14="http://schemas.microsoft.com/office/powerpoint/2010/main" val="202237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Public Commentary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modifying the draft in response to peer review, the Clinical Practice Guideline was subjected to a two-week period of “Public Commentary.” Comments were solicited from members of the AAOS Board of Directors, the AAOS Council on Research and Quality, </a:t>
            </a:r>
            <a:r>
              <a:rPr lang="en-US" sz="1200" dirty="0"/>
              <a:t>AAOS Committee on Evidence-Based Quality and Value, </a:t>
            </a:r>
            <a:r>
              <a:rPr lang="en-US" dirty="0"/>
              <a:t>the AAOS Board of Councilors, and  the AAOS Board of Specialty Societies.  Based on these bodies, over 200 commentators had the opportunity to provide input on this new Clinical Practice Guideline. </a:t>
            </a:r>
          </a:p>
        </p:txBody>
      </p:sp>
      <p:sp>
        <p:nvSpPr>
          <p:cNvPr id="4" name="Slide Number Placeholder 3"/>
          <p:cNvSpPr>
            <a:spLocks noGrp="1"/>
          </p:cNvSpPr>
          <p:nvPr>
            <p:ph type="sldNum" sz="quarter" idx="10"/>
          </p:nvPr>
        </p:nvSpPr>
        <p:spPr/>
        <p:txBody>
          <a:bodyPr/>
          <a:lstStyle/>
          <a:p>
            <a:fld id="{773B0F6F-B83E-447F-A566-EAD229E72311}" type="slidenum">
              <a:rPr lang="en-US" smtClean="0"/>
              <a:t>20</a:t>
            </a:fld>
            <a:endParaRPr lang="en-US"/>
          </a:p>
        </p:txBody>
      </p:sp>
    </p:spTree>
    <p:extLst>
      <p:ext uri="{BB962C8B-B14F-4D97-AF65-F5344CB8AC3E}">
        <p14:creationId xmlns:p14="http://schemas.microsoft.com/office/powerpoint/2010/main" val="1219405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Prior to the Meeting:</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AAOS staff conducts several webinars with the work group to reiterate their charges and ensure that all relevant literature has been included.</a:t>
            </a:r>
          </a:p>
          <a:p>
            <a:r>
              <a:rPr lang="en-US" dirty="0">
                <a:latin typeface="Times New Roman" panose="02020603050405020304" pitchFamily="18" charset="0"/>
                <a:cs typeface="Times New Roman" panose="02020603050405020304" pitchFamily="18" charset="0"/>
              </a:rPr>
              <a:t>Using the PEER tool, work group members are responsible for reviewing the included and excluded literature for their assigned PICO questions. </a:t>
            </a:r>
          </a:p>
          <a:p>
            <a:r>
              <a:rPr lang="en-US" dirty="0">
                <a:latin typeface="Times New Roman" panose="02020603050405020304" pitchFamily="18" charset="0"/>
                <a:cs typeface="Times New Roman" panose="02020603050405020304" pitchFamily="18" charset="0"/>
              </a:rPr>
              <a:t>Work group members draft recommendation and rationale for their assigned recommendations to catalyze the final meeting discussion.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During the Final Meeting: </a:t>
            </a: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Each member presents the data findings and their draft recommendations and rationales for their assigned recommendations.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work group discusses data findings and composes the final recommendations and rationales, as needed. The strength of evidence will determine the AAOS predefined language stem that is used for the recommendation.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 edits to recommendations, rationales, benefits and harms sections, and future research sections should be completed by the end of the meeting.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21</a:t>
            </a:fld>
            <a:endParaRPr lang="en-US"/>
          </a:p>
        </p:txBody>
      </p:sp>
    </p:spTree>
    <p:extLst>
      <p:ext uri="{BB962C8B-B14F-4D97-AF65-F5344CB8AC3E}">
        <p14:creationId xmlns:p14="http://schemas.microsoft.com/office/powerpoint/2010/main" val="987406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Overview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document addresses interventions employed to mitigate the risk for periprosthetic joint infection in primary hip and knee arthroplasty and explores the tools available to diagnose PJI. This guideline does not address the prevention or diagnosis of superficial infections nor is it intended to address the treatment of patients with confirmed PJI of the hip or knee.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Burden of Disease: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economic burden (represented by hospital costs) of periprosthetic joint infection in the United States was $566 million in 2009 and is estimated at an annual cost of $1.62 billion (CI $1.53-1.72 billion) in 2020 (Kurtz et al. </a:t>
            </a:r>
            <a:r>
              <a:rPr lang="en-US" sz="1200" b="0" i="0" u="none" strike="noStrike" kern="1200" baseline="0" dirty="0" err="1">
                <a:solidFill>
                  <a:schemeClr val="tx1"/>
                </a:solidFill>
                <a:latin typeface="+mn-lt"/>
                <a:ea typeface="+mn-ea"/>
                <a:cs typeface="+mn-cs"/>
              </a:rPr>
              <a:t>JoA</a:t>
            </a:r>
            <a:r>
              <a:rPr lang="en-US" sz="1200" b="0" i="0" u="none" strike="noStrike" kern="1200" baseline="0" dirty="0">
                <a:solidFill>
                  <a:schemeClr val="tx1"/>
                </a:solidFill>
                <a:latin typeface="+mn-lt"/>
                <a:ea typeface="+mn-ea"/>
                <a:cs typeface="+mn-cs"/>
              </a:rPr>
              <a:t> 2012). These data did not include the cost of surgeon or other provider services and do not include the post-acute care or patient’s lost work productivity making the societal costs for PJI remarkably high.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Costs to be considered include: </a:t>
            </a:r>
          </a:p>
          <a:p>
            <a:r>
              <a:rPr lang="en-US" sz="1200" b="0" i="0" u="none" strike="noStrike" kern="1200" baseline="0" dirty="0">
                <a:solidFill>
                  <a:schemeClr val="tx1"/>
                </a:solidFill>
                <a:latin typeface="+mn-lt"/>
                <a:ea typeface="+mn-ea"/>
                <a:cs typeface="+mn-cs"/>
              </a:rPr>
              <a:t>1. Direct Medical Costs </a:t>
            </a:r>
          </a:p>
          <a:p>
            <a:r>
              <a:rPr lang="en-US" sz="1200" b="0" i="0" u="none" strike="noStrike" kern="1200" baseline="0" dirty="0">
                <a:solidFill>
                  <a:schemeClr val="tx1"/>
                </a:solidFill>
                <a:latin typeface="+mn-lt"/>
                <a:ea typeface="+mn-ea"/>
                <a:cs typeface="+mn-cs"/>
              </a:rPr>
              <a:t>2. Post-acute Care Costs </a:t>
            </a:r>
          </a:p>
          <a:p>
            <a:r>
              <a:rPr lang="en-US" sz="1200" b="0" i="0" u="none" strike="noStrike" kern="1200" baseline="0" dirty="0">
                <a:solidFill>
                  <a:schemeClr val="tx1"/>
                </a:solidFill>
                <a:latin typeface="+mn-lt"/>
                <a:ea typeface="+mn-ea"/>
                <a:cs typeface="+mn-cs"/>
              </a:rPr>
              <a:t>3. Long-term Medical Costs </a:t>
            </a:r>
          </a:p>
          <a:p>
            <a:r>
              <a:rPr lang="en-US" sz="1200" b="0" i="0" u="none" strike="noStrike" kern="1200" baseline="0" dirty="0">
                <a:solidFill>
                  <a:schemeClr val="tx1"/>
                </a:solidFill>
                <a:latin typeface="+mn-lt"/>
                <a:ea typeface="+mn-ea"/>
                <a:cs typeface="+mn-cs"/>
              </a:rPr>
              <a:t>4. Potential Lost Work / Disability Costs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Etiology: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Periprosthetic joint infections of the hip and knee are caused by a variety of microorganisms and can be influenced by a myriad of host, technical, and environmental factors throughout the continuum of care. These infecting microorganisms may be introduced at the time of surgical intervention, through hematogenous or contiguous spread from another site, or from recurrence of a previously septic joint (ref 22 from 2009 CPG – Della Valle et al. CORR 2004).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Incidence and Prevalence: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With the aging population and continued advancement in joint arthroplasty, the demand for hip and knee replacement is expected to continue to rise (Kurtz et al. JBJS 2007; p. 780-785;Cram et al. JAMA 2012) With this demand for these surgeries is also an expectation for an increased prevalence of periprosthetic joint infection requiring revision arthroplasty (Kurtz et al. JBJS 2007, suppl 3; p144-151).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Defining the incidence and prevalence of PJI has been difficult with unclear definitions for diagnosis of PJI in the literature until recently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et al. CORR 2011; </a:t>
            </a:r>
            <a:r>
              <a:rPr lang="en-US" sz="1200" b="0" i="0" u="none" strike="noStrike" kern="1200" baseline="0" dirty="0" err="1">
                <a:solidFill>
                  <a:schemeClr val="tx1"/>
                </a:solidFill>
                <a:latin typeface="+mn-lt"/>
                <a:ea typeface="+mn-ea"/>
                <a:cs typeface="+mn-cs"/>
              </a:rPr>
              <a:t>Osmon</a:t>
            </a:r>
            <a:r>
              <a:rPr lang="en-US" sz="1200" b="0" i="0" u="none" strike="noStrike" kern="1200" baseline="0" dirty="0">
                <a:solidFill>
                  <a:schemeClr val="tx1"/>
                </a:solidFill>
                <a:latin typeface="+mn-lt"/>
                <a:ea typeface="+mn-ea"/>
                <a:cs typeface="+mn-cs"/>
              </a:rPr>
              <a:t> et al. 2013). The reported prevalence of PJI out to 2 years following hip replacement is 1.63% (Ong et al. </a:t>
            </a:r>
            <a:r>
              <a:rPr lang="en-US" sz="1200" b="0" i="0" u="none" strike="noStrike" kern="1200" baseline="0" dirty="0" err="1">
                <a:solidFill>
                  <a:schemeClr val="tx1"/>
                </a:solidFill>
                <a:latin typeface="+mn-lt"/>
                <a:ea typeface="+mn-ea"/>
                <a:cs typeface="+mn-cs"/>
              </a:rPr>
              <a:t>JoA</a:t>
            </a:r>
            <a:r>
              <a:rPr lang="en-US" sz="1200" b="0" i="0" u="none" strike="noStrike" kern="1200" baseline="0" dirty="0">
                <a:solidFill>
                  <a:schemeClr val="tx1"/>
                </a:solidFill>
                <a:latin typeface="+mn-lt"/>
                <a:ea typeface="+mn-ea"/>
                <a:cs typeface="+mn-cs"/>
              </a:rPr>
              <a:t> 2009) and following knee replacement is 1.55% (Kurtz et al. CORR 2010). Both procedures likely have a prevalence over 2% at 10 years (Ong et al. </a:t>
            </a:r>
            <a:r>
              <a:rPr lang="en-US" sz="1200" b="0" i="0" u="none" strike="noStrike" kern="1200" baseline="0" dirty="0" err="1">
                <a:solidFill>
                  <a:schemeClr val="tx1"/>
                </a:solidFill>
                <a:latin typeface="+mn-lt"/>
                <a:ea typeface="+mn-ea"/>
                <a:cs typeface="+mn-cs"/>
              </a:rPr>
              <a:t>JoA</a:t>
            </a:r>
            <a:r>
              <a:rPr lang="en-US" sz="1200" b="0" i="0" u="none" strike="noStrike" kern="1200" baseline="0" dirty="0">
                <a:solidFill>
                  <a:schemeClr val="tx1"/>
                </a:solidFill>
                <a:latin typeface="+mn-lt"/>
                <a:ea typeface="+mn-ea"/>
                <a:cs typeface="+mn-cs"/>
              </a:rPr>
              <a:t> 2009, Kurtz et al. CORR 2010).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Risk Factors: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Risk factors for developing PJI of the hip or knee include a complex interplay of host, technical, and environmental conditions.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EMOTIONAL AND PHYSICAL IMPACT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Hip and knee arthroplasty patients with periprosthetic joint infection are at risk for: </a:t>
            </a:r>
          </a:p>
          <a:p>
            <a:r>
              <a:rPr lang="en-US" sz="1200" b="0" i="0" u="none" strike="noStrike" kern="1200" baseline="0" dirty="0">
                <a:solidFill>
                  <a:schemeClr val="tx1"/>
                </a:solidFill>
                <a:latin typeface="+mn-lt"/>
                <a:ea typeface="+mn-ea"/>
                <a:cs typeface="+mn-cs"/>
              </a:rPr>
              <a:t>1. Increased rate of mortality (</a:t>
            </a:r>
            <a:r>
              <a:rPr lang="en-US" sz="1200" b="0" i="0" u="none" strike="noStrike" kern="1200" baseline="0" dirty="0" err="1">
                <a:solidFill>
                  <a:schemeClr val="tx1"/>
                </a:solidFill>
                <a:latin typeface="+mn-lt"/>
                <a:ea typeface="+mn-ea"/>
                <a:cs typeface="+mn-cs"/>
              </a:rPr>
              <a:t>Zmistowski</a:t>
            </a:r>
            <a:r>
              <a:rPr lang="en-US" sz="1200" b="0" i="0" u="none" strike="noStrike" kern="1200" baseline="0" dirty="0">
                <a:solidFill>
                  <a:schemeClr val="tx1"/>
                </a:solidFill>
                <a:latin typeface="+mn-lt"/>
                <a:ea typeface="+mn-ea"/>
                <a:cs typeface="+mn-cs"/>
              </a:rPr>
              <a:t>, 2013): 26% mortality 5 years after revision surgery for PJI. </a:t>
            </a:r>
          </a:p>
          <a:p>
            <a:r>
              <a:rPr lang="en-US" sz="1200" b="0" i="0" u="none" strike="noStrike" kern="1200" baseline="0" dirty="0">
                <a:solidFill>
                  <a:schemeClr val="tx1"/>
                </a:solidFill>
                <a:latin typeface="+mn-lt"/>
                <a:ea typeface="+mn-ea"/>
                <a:cs typeface="+mn-cs"/>
              </a:rPr>
              <a:t>2. Increased risk for morbidity (</a:t>
            </a:r>
            <a:r>
              <a:rPr lang="en-US" sz="1200" b="0" i="0" u="none" strike="noStrike" kern="1200" baseline="0" dirty="0" err="1">
                <a:solidFill>
                  <a:schemeClr val="tx1"/>
                </a:solidFill>
                <a:latin typeface="+mn-lt"/>
                <a:ea typeface="+mn-ea"/>
                <a:cs typeface="+mn-cs"/>
              </a:rPr>
              <a:t>Boddapati</a:t>
            </a:r>
            <a:r>
              <a:rPr lang="en-US" sz="1200" b="0" i="0" u="none" strike="noStrike" kern="1200" baseline="0" dirty="0">
                <a:solidFill>
                  <a:schemeClr val="tx1"/>
                </a:solidFill>
                <a:latin typeface="+mn-lt"/>
                <a:ea typeface="+mn-ea"/>
                <a:cs typeface="+mn-cs"/>
              </a:rPr>
              <a:t>, 2018) </a:t>
            </a:r>
          </a:p>
          <a:p>
            <a:r>
              <a:rPr lang="en-US" sz="1200" b="0" i="0" u="none" strike="noStrike" kern="1200" baseline="0" dirty="0">
                <a:solidFill>
                  <a:schemeClr val="tx1"/>
                </a:solidFill>
                <a:latin typeface="+mn-lt"/>
                <a:ea typeface="+mn-ea"/>
                <a:cs typeface="+mn-cs"/>
              </a:rPr>
              <a:t>3. Decreased quality of life (</a:t>
            </a:r>
            <a:r>
              <a:rPr lang="en-US" sz="1200" b="0" i="0" u="none" strike="noStrike" kern="1200" baseline="0" dirty="0" err="1">
                <a:solidFill>
                  <a:schemeClr val="tx1"/>
                </a:solidFill>
                <a:latin typeface="+mn-lt"/>
                <a:ea typeface="+mn-ea"/>
                <a:cs typeface="+mn-cs"/>
              </a:rPr>
              <a:t>Helwig</a:t>
            </a:r>
            <a:r>
              <a:rPr lang="en-US" sz="1200" b="0" i="0" u="none" strike="noStrike" kern="1200" baseline="0" dirty="0">
                <a:solidFill>
                  <a:schemeClr val="tx1"/>
                </a:solidFill>
                <a:latin typeface="+mn-lt"/>
                <a:ea typeface="+mn-ea"/>
                <a:cs typeface="+mn-cs"/>
              </a:rPr>
              <a:t>, 2014) </a:t>
            </a:r>
          </a:p>
          <a:p>
            <a:r>
              <a:rPr lang="en-US" sz="1200" b="0" i="0" u="none" strike="noStrike" kern="1200" baseline="0" dirty="0">
                <a:solidFill>
                  <a:schemeClr val="tx1"/>
                </a:solidFill>
                <a:latin typeface="+mn-lt"/>
                <a:ea typeface="+mn-ea"/>
                <a:cs typeface="+mn-cs"/>
              </a:rPr>
              <a:t>4. Potential for impaired joint function / decreased level of mobility and ambulation (Cahill, </a:t>
            </a:r>
          </a:p>
          <a:p>
            <a:r>
              <a:rPr lang="en-US" sz="1200" b="0" i="0" u="none" strike="noStrike" kern="1200" baseline="0" dirty="0">
                <a:solidFill>
                  <a:schemeClr val="tx1"/>
                </a:solidFill>
                <a:latin typeface="+mn-lt"/>
                <a:ea typeface="+mn-ea"/>
                <a:cs typeface="+mn-cs"/>
              </a:rPr>
              <a:t>2008) </a:t>
            </a:r>
          </a:p>
          <a:p>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b="0" dirty="0">
                <a:latin typeface="Bahnschrift Light Condensed" panose="020B0502040204020203" pitchFamily="34" charset="0"/>
              </a:rPr>
              <a:t> </a:t>
            </a:r>
          </a:p>
          <a:p>
            <a:pPr marL="0" indent="0">
              <a:buFont typeface="Arial" panose="020B0604020202020204" pitchFamily="34" charset="0"/>
              <a:buNone/>
            </a:pPr>
            <a:endParaRPr lang="en-US" b="0" dirty="0">
              <a:latin typeface="Bahnschrift Light Condensed" panose="020B0502040204020203" pitchFamily="34" charset="0"/>
            </a:endParaRPr>
          </a:p>
          <a:p>
            <a:pPr marL="0" indent="0">
              <a:buFont typeface="Arial" panose="020B0604020202020204" pitchFamily="34" charset="0"/>
              <a:buNone/>
            </a:pPr>
            <a:endParaRPr lang="en-US" b="0" i="1" dirty="0"/>
          </a:p>
          <a:p>
            <a:pPr marL="0" indent="0">
              <a:buFont typeface="Arial" panose="020B0604020202020204" pitchFamily="34" charset="0"/>
              <a:buNone/>
            </a:pPr>
            <a:endParaRPr lang="en-US" b="0" i="0" dirty="0"/>
          </a:p>
        </p:txBody>
      </p:sp>
      <p:sp>
        <p:nvSpPr>
          <p:cNvPr id="4" name="Slide Number Placeholder 3"/>
          <p:cNvSpPr>
            <a:spLocks noGrp="1"/>
          </p:cNvSpPr>
          <p:nvPr>
            <p:ph type="sldNum" sz="quarter" idx="10"/>
          </p:nvPr>
        </p:nvSpPr>
        <p:spPr/>
        <p:txBody>
          <a:bodyPr/>
          <a:lstStyle/>
          <a:p>
            <a:fld id="{773B0F6F-B83E-447F-A566-EAD229E72311}" type="slidenum">
              <a:rPr lang="en-US" smtClean="0"/>
              <a:t>22</a:t>
            </a:fld>
            <a:endParaRPr lang="en-US"/>
          </a:p>
        </p:txBody>
      </p:sp>
    </p:spTree>
    <p:extLst>
      <p:ext uri="{BB962C8B-B14F-4D97-AF65-F5344CB8AC3E}">
        <p14:creationId xmlns:p14="http://schemas.microsoft.com/office/powerpoint/2010/main" val="462591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Out of 143 studies which met inclusion criteria for this recommendation, there were no high strength studies, and only ten were considered moderate strength. The remaining studies were considered low strength. Many of these studies evaluated multiple variables as it applied to either PJI directly, or to other perioperative complications, necessitating the use of various statistical methods to attempt to control for these variables. These methods were frequently constrained in doing so. Additionally, based on the available literature, whether a risk factor is “modifiable” or if optimization of a listed condition affects the risk of infection remained unclear. No specific threshold value could be endorsed for most listed conditions, but instead the simple binary presence or absence of the condition as defined by the individual study criteria affected the risk of PJI. Furthermore, many of the studies were based on national payor databases or registries, whose data is only as accurate as the data being input. As such, there is often no way to verify that an individual diagnosis or the definition of the diagnosis is accurate, though the sheer numbers in such databases may help correct for errors in diagnosis. Finally, definitions and clarity of location of infection introduced ambiguity between studies, some clearly indicating PJI, and others with variations of “deep infection,” “deep surgical site infection,” or “involves deep soft tissue,” among other delineations.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the listed and reviewed conditions, obesity was the only risk factor for periprosthetic joint infection that met moderate strength criteria for increased risk of periprosthetic joint infection. The rest are based on single moderate strength and/or low strength studies with either conflicted or limited data, with each condition or risk factor individually discussed below.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Moderate Strength: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Obesity </a:t>
            </a:r>
            <a:r>
              <a:rPr lang="en-US" sz="1200" b="0" i="0" u="none" strike="noStrike" kern="1200" baseline="0" dirty="0">
                <a:solidFill>
                  <a:schemeClr val="tx1"/>
                </a:solidFill>
                <a:latin typeface="+mn-lt"/>
                <a:ea typeface="+mn-ea"/>
                <a:cs typeface="+mn-cs"/>
              </a:rPr>
              <a:t>– There were three </a:t>
            </a:r>
            <a:r>
              <a:rPr lang="en-US" sz="1200" b="0" i="1" u="none" strike="noStrike" kern="1200" baseline="0" dirty="0">
                <a:solidFill>
                  <a:schemeClr val="tx1"/>
                </a:solidFill>
                <a:latin typeface="+mn-lt"/>
                <a:ea typeface="+mn-ea"/>
                <a:cs typeface="+mn-cs"/>
              </a:rPr>
              <a:t>moderate</a:t>
            </a:r>
            <a:r>
              <a:rPr lang="en-US" sz="1200" b="0" i="0" u="none" strike="noStrike" kern="1200" baseline="0" dirty="0">
                <a:solidFill>
                  <a:schemeClr val="tx1"/>
                </a:solidFill>
                <a:latin typeface="+mn-lt"/>
                <a:ea typeface="+mn-ea"/>
                <a:cs typeface="+mn-cs"/>
              </a:rPr>
              <a:t>-quality studies assessing the risk of PJI in obese patient undergoing TKA or THA. </a:t>
            </a:r>
            <a:r>
              <a:rPr lang="en-US" sz="1200" b="0" i="0" u="none" strike="noStrike" kern="1200" baseline="0" dirty="0" err="1">
                <a:solidFill>
                  <a:schemeClr val="tx1"/>
                </a:solidFill>
                <a:latin typeface="+mn-lt"/>
                <a:ea typeface="+mn-ea"/>
                <a:cs typeface="+mn-cs"/>
              </a:rPr>
              <a:t>Lubbeke</a:t>
            </a:r>
            <a:r>
              <a:rPr lang="en-US" sz="1200" b="0" i="0" u="none" strike="noStrike" kern="1200" baseline="0" dirty="0">
                <a:solidFill>
                  <a:schemeClr val="tx1"/>
                </a:solidFill>
                <a:latin typeface="+mn-lt"/>
                <a:ea typeface="+mn-ea"/>
                <a:cs typeface="+mn-cs"/>
              </a:rPr>
              <a:t> and associates (</a:t>
            </a:r>
            <a:r>
              <a:rPr lang="en-US" sz="1200" b="0" i="0" u="none" strike="noStrike" kern="1200" baseline="0" dirty="0" err="1">
                <a:solidFill>
                  <a:schemeClr val="tx1"/>
                </a:solidFill>
                <a:latin typeface="+mn-lt"/>
                <a:ea typeface="+mn-ea"/>
                <a:cs typeface="+mn-cs"/>
              </a:rPr>
              <a:t>Lubbeke</a:t>
            </a:r>
            <a:r>
              <a:rPr lang="en-US" sz="1200" b="0" i="0" u="none" strike="noStrike" kern="1200" baseline="0" dirty="0">
                <a:solidFill>
                  <a:schemeClr val="tx1"/>
                </a:solidFill>
                <a:latin typeface="+mn-lt"/>
                <a:ea typeface="+mn-ea"/>
                <a:cs typeface="+mn-cs"/>
              </a:rPr>
              <a:t>, A, 2016) compared 5 categories each of BMI (&lt;24.9, 25-29.9, 30- 34.9, 35-39.9, and &gt;40) and weight (&lt;60, 60-79, 80-99, 100-119, and &gt;120) with a mean follow-up of 6.5 years. They identified similar PJI rates in BMI categories less than 35, but twice as high in patients with BMI 35-39.9, and 4 times as high with BMI 40 or greater. Weight greater than 100 kg was also associated with an increased risk of infection, with a hazard ratio of 2.1.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 moderate-quality study assessing the effect of BMI on 30-day outcomes following joint </a:t>
            </a:r>
            <a:r>
              <a:rPr lang="en-US" sz="1200" b="0" i="0" u="none" strike="noStrike" kern="1200" baseline="0" dirty="0" err="1">
                <a:solidFill>
                  <a:schemeClr val="tx1"/>
                </a:solidFill>
                <a:latin typeface="+mn-lt"/>
                <a:ea typeface="+mn-ea"/>
                <a:cs typeface="+mn-cs"/>
              </a:rPr>
              <a:t>replacement,Alvi</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Alvi</a:t>
            </a:r>
            <a:r>
              <a:rPr lang="en-US" sz="1200" b="0" i="0" u="none" strike="noStrike" kern="1200" baseline="0" dirty="0">
                <a:solidFill>
                  <a:schemeClr val="tx1"/>
                </a:solidFill>
                <a:latin typeface="+mn-lt"/>
                <a:ea typeface="+mn-ea"/>
                <a:cs typeface="+mn-cs"/>
              </a:rPr>
              <a:t>, HM, 2015) queried the ACS-NSQIP database and stratified 13,250 patients into 5 matched groups based on BMI. Compared to patients with BMI 18.5-25, hip patients with BMI 25-30, 30-35, and 35-40 had a 2.92-, 4.82-, and 6.4-fold increased risk of deep incision or organ space infection, respectively. Hip patients who had a BMI of 40 or higher had a 12.85 times higher risk of deep incision/organ space infection (NSQIP database tracks CMS definitions of infection, not clearly defining as PJI).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final moderate-quality study by Wagner and associates (Wagner ER 2016) also identified a higher risk of deep incisional infection in TKA patients. In their single-institution registry, 22,289 consecutive knee replacements were analyzed, demonstrating a hazard ratio of 1.08 per unit of BMI over 35 kg/m 2 in favor of deep infection.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the 32 included </a:t>
            </a:r>
            <a:r>
              <a:rPr lang="en-US" sz="1200" b="0" i="1" u="none" strike="noStrike" kern="1200" baseline="0" dirty="0">
                <a:solidFill>
                  <a:schemeClr val="tx1"/>
                </a:solidFill>
                <a:latin typeface="+mn-lt"/>
                <a:ea typeface="+mn-ea"/>
                <a:cs typeface="+mn-cs"/>
              </a:rPr>
              <a:t>low </a:t>
            </a:r>
            <a:r>
              <a:rPr lang="en-US" sz="1200" b="0" i="0" u="none" strike="noStrike" kern="1200" baseline="0" dirty="0">
                <a:solidFill>
                  <a:schemeClr val="tx1"/>
                </a:solidFill>
                <a:latin typeface="+mn-lt"/>
                <a:ea typeface="+mn-ea"/>
                <a:cs typeface="+mn-cs"/>
              </a:rPr>
              <a:t>quality studies, 14 suggested no effect on the risk of hip or knee infection. Of the other 18 demonstrating increased risk of infection, 5 indicated increased risk of PJI in </a:t>
            </a:r>
            <a:r>
              <a:rPr lang="en-US" sz="1200" b="0" i="1" u="none" strike="noStrike" kern="1200" baseline="0" dirty="0">
                <a:solidFill>
                  <a:schemeClr val="tx1"/>
                </a:solidFill>
                <a:latin typeface="+mn-lt"/>
                <a:ea typeface="+mn-ea"/>
                <a:cs typeface="+mn-cs"/>
              </a:rPr>
              <a:t>both </a:t>
            </a:r>
            <a:r>
              <a:rPr lang="en-US" sz="1200" b="0" i="0" u="none" strike="noStrike" kern="1200" baseline="0" dirty="0">
                <a:solidFill>
                  <a:schemeClr val="tx1"/>
                </a:solidFill>
                <a:latin typeface="+mn-lt"/>
                <a:ea typeface="+mn-ea"/>
                <a:cs typeface="+mn-cs"/>
              </a:rPr>
              <a:t>hip and knee patients. Two additional studies found increased risk of PJI in obese TKA patients; one study deep infection (</a:t>
            </a:r>
            <a:r>
              <a:rPr lang="en-US" sz="1200" b="0" i="0" u="none" strike="noStrike" kern="1200" baseline="0" dirty="0" err="1">
                <a:solidFill>
                  <a:schemeClr val="tx1"/>
                </a:solidFill>
                <a:latin typeface="+mn-lt"/>
                <a:ea typeface="+mn-ea"/>
                <a:cs typeface="+mn-cs"/>
              </a:rPr>
              <a:t>Namba</a:t>
            </a:r>
            <a:r>
              <a:rPr lang="en-US" sz="1200" b="0" i="0" u="none" strike="noStrike" kern="1200" baseline="0" dirty="0">
                <a:solidFill>
                  <a:schemeClr val="tx1"/>
                </a:solidFill>
                <a:latin typeface="+mn-lt"/>
                <a:ea typeface="+mn-ea"/>
                <a:cs typeface="+mn-cs"/>
              </a:rPr>
              <a:t>, R.S. 2013); and one deep surgical site infection (Frisch, N, et al 2016). Five low quality studies indicated higher risk of </a:t>
            </a:r>
            <a:r>
              <a:rPr lang="en-US" sz="1200" b="0" i="1" u="none" strike="noStrike" kern="1200" baseline="0" dirty="0">
                <a:solidFill>
                  <a:schemeClr val="tx1"/>
                </a:solidFill>
                <a:latin typeface="+mn-lt"/>
                <a:ea typeface="+mn-ea"/>
                <a:cs typeface="+mn-cs"/>
              </a:rPr>
              <a:t>PJI </a:t>
            </a:r>
            <a:r>
              <a:rPr lang="en-US" sz="1200" b="0" i="0" u="none" strike="noStrike" kern="1200" baseline="0" dirty="0">
                <a:solidFill>
                  <a:schemeClr val="tx1"/>
                </a:solidFill>
                <a:latin typeface="+mn-lt"/>
                <a:ea typeface="+mn-ea"/>
                <a:cs typeface="+mn-cs"/>
              </a:rPr>
              <a:t>in obese patients undergoing THA, two indicated higher risk of </a:t>
            </a:r>
            <a:r>
              <a:rPr lang="en-US" sz="1200" b="0" i="1" u="none" strike="noStrike" kern="1200" baseline="0" dirty="0">
                <a:solidFill>
                  <a:schemeClr val="tx1"/>
                </a:solidFill>
                <a:latin typeface="+mn-lt"/>
                <a:ea typeface="+mn-ea"/>
                <a:cs typeface="+mn-cs"/>
              </a:rPr>
              <a:t>deep infection</a:t>
            </a:r>
            <a:r>
              <a:rPr lang="en-US" sz="1200" b="0" i="0" u="none" strike="noStrike" kern="1200" baseline="0" dirty="0">
                <a:solidFill>
                  <a:schemeClr val="tx1"/>
                </a:solidFill>
                <a:latin typeface="+mn-lt"/>
                <a:ea typeface="+mn-ea"/>
                <a:cs typeface="+mn-cs"/>
              </a:rPr>
              <a:t>, and one found a higher risk of </a:t>
            </a:r>
            <a:r>
              <a:rPr lang="en-US" sz="1200" b="0" i="1" u="none" strike="noStrike" kern="1200" baseline="0" dirty="0">
                <a:solidFill>
                  <a:schemeClr val="tx1"/>
                </a:solidFill>
                <a:latin typeface="+mn-lt"/>
                <a:ea typeface="+mn-ea"/>
                <a:cs typeface="+mn-cs"/>
              </a:rPr>
              <a:t>septic revision</a:t>
            </a:r>
            <a:r>
              <a:rPr lang="en-US" sz="1200" b="0" i="0" u="none" strike="noStrike" kern="1200" baseline="0" dirty="0">
                <a:solidFill>
                  <a:schemeClr val="tx1"/>
                </a:solidFill>
                <a:latin typeface="+mn-lt"/>
                <a:ea typeface="+mn-ea"/>
                <a:cs typeface="+mn-cs"/>
              </a:rPr>
              <a:t>. An additional study identified a higher risk of </a:t>
            </a:r>
            <a:r>
              <a:rPr lang="en-US" sz="1200" b="0" i="1" u="none" strike="noStrike" kern="1200" baseline="0" dirty="0">
                <a:solidFill>
                  <a:schemeClr val="tx1"/>
                </a:solidFill>
                <a:latin typeface="+mn-lt"/>
                <a:ea typeface="+mn-ea"/>
                <a:cs typeface="+mn-cs"/>
              </a:rPr>
              <a:t>deep infection for re-revision </a:t>
            </a:r>
            <a:r>
              <a:rPr lang="en-US" sz="1200" b="0" i="0" u="none" strike="noStrike" kern="1200" baseline="0" dirty="0">
                <a:solidFill>
                  <a:schemeClr val="tx1"/>
                </a:solidFill>
                <a:latin typeface="+mn-lt"/>
                <a:ea typeface="+mn-ea"/>
                <a:cs typeface="+mn-cs"/>
              </a:rPr>
              <a:t>THA in obese patients.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RISKS AND HARMS OF IMPLEMENTATION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Candidacy for surgical intervention is at once, one of the most essential and complex decisions in surgical practice, ethically balancing the degree of pathology and risk of the operation, with the positive benefits to the patient and society at large, in a shared decision-making process between patient and surgeon. The positive effect of indicated lower extremity arthroplasty on quality of life and reduced morbidity is well established.  However, its cost to the health care system has been the subject of increased scrutiny. Surgeons are under increasing pressure from payors, health care systems, and peers alike to provide highest value care, balancing the overall cost of care with excellence in patient outcomes. As such, delay or denial of surgical care based on any one or multiple factors in order to avoid one of the most devastating complications of one of the best value surgeries ever practiced should not be taken lightly. Given that all risk factors listed – with the exception of obesity – are supported with only low strength or conflicting evidence, the decision to proceed is individual, and based on myriad other factors, including but not limited to the ability of the system in which the surgeon practices to handle varying degrees of complexity, volume and experience of the surgeon and system, and other confounding factors not herein assessed. Additionally, at this time it is unclear based on the literature if modification of any risk factor, including obesity, actually reduces the risk of PJI. Payors and healthcare systems alike should understand that though tactics to reduce cost may include delaying or avoiding operating on patients with these risk factors, such practice may deny surgery to a much larger proportion of patients who may otherwise significantly benefit and not endure PJI.</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Despite the volume of literature addressing risk factors for periprosthetic joint infection, there is a paucity of moderate-quality studies, and complete absence of high-quality studies. Future research must attempt to better control for individual confounding variables prospectively, with better delineation of disease states. For example, though BMI may not be the best measure of obesity overall, its stratification in many studies has helped allow for better comparison between groups, improving the quality of data available. Simply identifying whether or not a disease process is present based off an individual entry of a diagnostic code from the patient’s potentially remote past medical history does not ensure best quality data. Unfortunately, the relatively low incidence of PJI requires large numbers for appropriate statistical power, making registries and large healthcare databases an optimal target for research. Better quality abstraction for such databases is therefore necessary to help de-confound. Additional assessments of markers of disease status and their associated thresholds may also help the clinician further and more accurately stratify risk. Finally, identification of risk associated with a condition or stage of comorbidity does not by itself afford the provider the ability to proselytize for change, as the effect of modification and optimization of the status of a listed condition is still unclear. Future research endeavors should specifically be designed to determine if risk factor modification truly results in a reduction in the risk for PJI after hip or knee arthroplasty surgery. Given frequently conflicting conclusions among studies, the individual system and even provider-specific management of comorbidities – which was typically not delineated – may account for such discrepancies. Prospective, appropriately controlled studies incorporating these considerations will better afford surgeon and patient the ability to predict and potentially minimize risk of periprosthetic joint infection.	</a:t>
            </a:r>
          </a:p>
          <a:p>
            <a:endParaRPr lang="en-US" sz="1200" b="0" i="0" u="none" strike="noStrike" kern="1200" baseline="0" dirty="0">
              <a:solidFill>
                <a:schemeClr val="tx1"/>
              </a:solidFill>
              <a:latin typeface="+mn-lt"/>
              <a:ea typeface="+mn-ea"/>
              <a:cs typeface="+mn-cs"/>
            </a:endParaRPr>
          </a:p>
          <a:p>
            <a:r>
              <a:rPr lang="en-US" sz="1200" b="0" i="0" u="none" strike="noStrike" kern="1200" dirty="0" err="1">
                <a:solidFill>
                  <a:schemeClr val="tx1"/>
                </a:solidFill>
                <a:effectLst/>
                <a:latin typeface="+mn-lt"/>
                <a:ea typeface="+mn-ea"/>
                <a:cs typeface="+mn-cs"/>
                <a:hlinkClick r:id="rId3"/>
              </a:rPr>
              <a:t>Alvi,H.M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Mednick,R.E</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Krishnan,V</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Kwasny,M.J</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Beal,M.D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Manning,D.W</a:t>
            </a:r>
            <a:r>
              <a:rPr lang="en-US" sz="1200" b="0" i="0" u="none" strike="noStrike" kern="1200" dirty="0">
                <a:solidFill>
                  <a:schemeClr val="tx1"/>
                </a:solidFill>
                <a:effectLst/>
                <a:latin typeface="+mn-lt"/>
                <a:ea typeface="+mn-ea"/>
                <a:cs typeface="+mn-cs"/>
                <a:hlinkClick r:id="rId3"/>
              </a:rPr>
              <a:t>. The Effect of BMI on 30 Day Outcomes Following Total Joint Arthroplasty. </a:t>
            </a:r>
            <a:r>
              <a:rPr lang="en-US" sz="1200" b="0" i="0" u="none" strike="noStrike" kern="1200" dirty="0" err="1">
                <a:solidFill>
                  <a:schemeClr val="tx1"/>
                </a:solidFill>
                <a:effectLst/>
                <a:latin typeface="+mn-lt"/>
                <a:ea typeface="+mn-ea"/>
                <a:cs typeface="+mn-cs"/>
                <a:hlinkClick r:id="rId3"/>
              </a:rPr>
              <a:t>J.Arthroplasty</a:t>
            </a:r>
            <a:r>
              <a:rPr lang="en-US" sz="1200" b="0" i="0" u="none" strike="noStrike" kern="1200" dirty="0">
                <a:solidFill>
                  <a:schemeClr val="tx1"/>
                </a:solidFill>
                <a:effectLst/>
                <a:latin typeface="+mn-lt"/>
                <a:ea typeface="+mn-ea"/>
                <a:cs typeface="+mn-cs"/>
                <a:hlinkClick r:id="rId3"/>
              </a:rPr>
              <a:t> 2015/7; 7: 1113-1117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Frisch,N</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Wessell,N.M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Charters,M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Peterson,E</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Cann,B</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Greenstein,A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Silverton,C.D</a:t>
            </a:r>
            <a:r>
              <a:rPr lang="en-US" sz="1200" b="0" i="0" u="none" strike="noStrike" kern="1200" dirty="0">
                <a:solidFill>
                  <a:schemeClr val="tx1"/>
                </a:solidFill>
                <a:effectLst/>
                <a:latin typeface="+mn-lt"/>
                <a:ea typeface="+mn-ea"/>
                <a:cs typeface="+mn-cs"/>
                <a:hlinkClick r:id="rId4"/>
              </a:rPr>
              <a:t>. Effect of Body Mass Index on Blood Transfusion in Total Hip and Knee Arthroplasty. 2016/9/1; 5: e844-e849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Lubbeke</a:t>
            </a:r>
            <a:r>
              <a:rPr lang="en-US" sz="1200" b="0" i="0" u="none" strike="noStrike" kern="1200" dirty="0">
                <a:solidFill>
                  <a:schemeClr val="tx1"/>
                </a:solidFill>
                <a:effectLst/>
                <a:latin typeface="+mn-lt"/>
                <a:ea typeface="+mn-ea"/>
                <a:cs typeface="+mn-cs"/>
                <a:hlinkClick r:id="rId5"/>
              </a:rPr>
              <a:t>, A., </a:t>
            </a:r>
            <a:r>
              <a:rPr lang="en-US" sz="1200" b="0" i="0" u="none" strike="noStrike" kern="1200" dirty="0" err="1">
                <a:solidFill>
                  <a:schemeClr val="tx1"/>
                </a:solidFill>
                <a:effectLst/>
                <a:latin typeface="+mn-lt"/>
                <a:ea typeface="+mn-ea"/>
                <a:cs typeface="+mn-cs"/>
                <a:hlinkClick r:id="rId5"/>
              </a:rPr>
              <a:t>Zingg,M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Vu,D</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Miozzari,H.H</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Christofilopoulos,P</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Uckay,I</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Harbarth,S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Hoffmeyer,P</a:t>
            </a:r>
            <a:r>
              <a:rPr lang="en-US" sz="1200" b="0" i="0" u="none" strike="noStrike" kern="1200" dirty="0">
                <a:solidFill>
                  <a:schemeClr val="tx1"/>
                </a:solidFill>
                <a:effectLst/>
                <a:latin typeface="+mn-lt"/>
                <a:ea typeface="+mn-ea"/>
                <a:cs typeface="+mn-cs"/>
                <a:hlinkClick r:id="rId5"/>
              </a:rPr>
              <a:t>. Body mass and weight thresholds for increased prosthetic joint infection rates after primary total joint arthroplasty. Acta </a:t>
            </a:r>
            <a:r>
              <a:rPr lang="en-US" sz="1200" b="0" i="0" u="none" strike="noStrike" kern="1200" dirty="0" err="1">
                <a:solidFill>
                  <a:schemeClr val="tx1"/>
                </a:solidFill>
                <a:effectLst/>
                <a:latin typeface="+mn-lt"/>
                <a:ea typeface="+mn-ea"/>
                <a:cs typeface="+mn-cs"/>
                <a:hlinkClick r:id="rId5"/>
              </a:rPr>
              <a:t>Orthop</a:t>
            </a:r>
            <a:r>
              <a:rPr lang="en-US" sz="1200" b="0" i="0" u="none" strike="noStrike" kern="1200" dirty="0">
                <a:solidFill>
                  <a:schemeClr val="tx1"/>
                </a:solidFill>
                <a:effectLst/>
                <a:latin typeface="+mn-lt"/>
                <a:ea typeface="+mn-ea"/>
                <a:cs typeface="+mn-cs"/>
                <a:hlinkClick r:id="rId5"/>
              </a:rPr>
              <a:t>. 2016; 2: 132-138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Wagner,E.R</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Kamath,A.F</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Fruth,K</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Harmsen,W.S</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Berry,D.J</a:t>
            </a:r>
            <a:r>
              <a:rPr lang="en-US" sz="1200" b="0" i="0" u="none" strike="noStrike" kern="1200" dirty="0">
                <a:solidFill>
                  <a:schemeClr val="tx1"/>
                </a:solidFill>
                <a:effectLst/>
                <a:latin typeface="+mn-lt"/>
                <a:ea typeface="+mn-ea"/>
                <a:cs typeface="+mn-cs"/>
                <a:hlinkClick r:id="rId6"/>
              </a:rPr>
              <a:t>. Effect of Body Mass Index on Reoperation and Complications After Total Knee Arthroplasty. </a:t>
            </a:r>
            <a:r>
              <a:rPr lang="en-US" sz="1200" b="0" i="0" u="none" strike="noStrike" kern="1200" dirty="0" err="1">
                <a:solidFill>
                  <a:schemeClr val="tx1"/>
                </a:solidFill>
                <a:effectLst/>
                <a:latin typeface="+mn-lt"/>
                <a:ea typeface="+mn-ea"/>
                <a:cs typeface="+mn-cs"/>
                <a:hlinkClick r:id="rId6"/>
              </a:rPr>
              <a:t>J.Bone</a:t>
            </a:r>
            <a:r>
              <a:rPr lang="en-US" sz="1200" b="0" i="0" u="none" strike="noStrike" kern="1200" dirty="0">
                <a:solidFill>
                  <a:schemeClr val="tx1"/>
                </a:solidFill>
                <a:effectLst/>
                <a:latin typeface="+mn-lt"/>
                <a:ea typeface="+mn-ea"/>
                <a:cs typeface="+mn-cs"/>
                <a:hlinkClick r:id="rId6"/>
              </a:rPr>
              <a:t> Joint </a:t>
            </a:r>
            <a:r>
              <a:rPr lang="en-US" sz="1200" b="0" i="0" u="none" strike="noStrike" kern="1200" dirty="0" err="1">
                <a:solidFill>
                  <a:schemeClr val="tx1"/>
                </a:solidFill>
                <a:effectLst/>
                <a:latin typeface="+mn-lt"/>
                <a:ea typeface="+mn-ea"/>
                <a:cs typeface="+mn-cs"/>
                <a:hlinkClick r:id="rId6"/>
              </a:rPr>
              <a:t>Surg.Am</a:t>
            </a:r>
            <a:r>
              <a:rPr lang="en-US" sz="1200" b="0" i="0" u="none" strike="noStrike" kern="1200" dirty="0">
                <a:solidFill>
                  <a:schemeClr val="tx1"/>
                </a:solidFill>
                <a:effectLst/>
                <a:latin typeface="+mn-lt"/>
                <a:ea typeface="+mn-ea"/>
                <a:cs typeface="+mn-cs"/>
                <a:hlinkClick r:id="rId6"/>
              </a:rPr>
              <a:t>. 2016/12/21; 24: 2052-2060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Namba,R.S</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Inacio,M.C</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Paxton,E.W</a:t>
            </a:r>
            <a:r>
              <a:rPr lang="en-US" sz="1200" b="0" i="0" u="none" strike="noStrike" kern="1200" dirty="0">
                <a:solidFill>
                  <a:schemeClr val="tx1"/>
                </a:solidFill>
                <a:effectLst/>
                <a:latin typeface="+mn-lt"/>
                <a:ea typeface="+mn-ea"/>
                <a:cs typeface="+mn-cs"/>
                <a:hlinkClick r:id="rId7"/>
              </a:rPr>
              <a:t>. Risk factors associated with deep surgical site infections after primary total knee arthroplasty: an analysis of 56,216 knees. </a:t>
            </a:r>
            <a:r>
              <a:rPr lang="en-US" sz="1200" b="0" i="0" u="none" strike="noStrike" kern="1200" dirty="0" err="1">
                <a:solidFill>
                  <a:schemeClr val="tx1"/>
                </a:solidFill>
                <a:effectLst/>
                <a:latin typeface="+mn-lt"/>
                <a:ea typeface="+mn-ea"/>
                <a:cs typeface="+mn-cs"/>
                <a:hlinkClick r:id="rId7"/>
              </a:rPr>
              <a:t>J.Bone</a:t>
            </a:r>
            <a:r>
              <a:rPr lang="en-US" sz="1200" b="0" i="0" u="none" strike="noStrike" kern="1200" dirty="0">
                <a:solidFill>
                  <a:schemeClr val="tx1"/>
                </a:solidFill>
                <a:effectLst/>
                <a:latin typeface="+mn-lt"/>
                <a:ea typeface="+mn-ea"/>
                <a:cs typeface="+mn-cs"/>
                <a:hlinkClick r:id="rId7"/>
              </a:rPr>
              <a:t> Joint </a:t>
            </a:r>
            <a:r>
              <a:rPr lang="en-US" sz="1200" b="0" i="0" u="none" strike="noStrike" kern="1200" dirty="0" err="1">
                <a:solidFill>
                  <a:schemeClr val="tx1"/>
                </a:solidFill>
                <a:effectLst/>
                <a:latin typeface="+mn-lt"/>
                <a:ea typeface="+mn-ea"/>
                <a:cs typeface="+mn-cs"/>
                <a:hlinkClick r:id="rId7"/>
              </a:rPr>
              <a:t>Surg.Am</a:t>
            </a:r>
            <a:r>
              <a:rPr lang="en-US" sz="1200" b="0" i="0" u="none" strike="noStrike" kern="1200" dirty="0">
                <a:solidFill>
                  <a:schemeClr val="tx1"/>
                </a:solidFill>
                <a:effectLst/>
                <a:latin typeface="+mn-lt"/>
                <a:ea typeface="+mn-ea"/>
                <a:cs typeface="+mn-cs"/>
                <a:hlinkClick r:id="rId7"/>
              </a:rPr>
              <a:t>. 2013/5/1; 9: 775-782</a:t>
            </a:r>
            <a:endParaRPr lang="en-US" sz="1200" b="0" i="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3B0F6F-B83E-447F-A566-EAD229E72311}" type="slidenum">
              <a:rPr lang="en-US" smtClean="0"/>
              <a:t>23</a:t>
            </a:fld>
            <a:endParaRPr lang="en-US"/>
          </a:p>
        </p:txBody>
      </p:sp>
    </p:spTree>
    <p:extLst>
      <p:ext uri="{BB962C8B-B14F-4D97-AF65-F5344CB8AC3E}">
        <p14:creationId xmlns:p14="http://schemas.microsoft.com/office/powerpoint/2010/main" val="2351673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Out of 143 studies which met inclusion criteria for this recommendation, there were no high strength studies, and only ten were considered moderate strength. The remaining studies were considered low strength. Many of these studies evaluated multiple variables as it applied to either PJI directly, or to other perioperative complications, necessitating the use of various statistical methods to attempt to control for these variables. These methods were frequently constrained in doing so. Additionally, based on the available literature, whether a risk factor is “modifiable” or if optimization of a listed condition affects the risk of infection remained unclear. No specific threshold value could be endorsed for most listed conditions, but instead the simple binary presence or absence of the condition as defined by the individual study criteria affected the risk of PJI. Furthermore, many of the studies were based on national payor databases or registries, whose data is only as accurate as the data being input. As such, there is often no way to verify that an individual diagnosis or the definition of the diagnosis is accurate, though the sheer numbers in such databases may help correct for errors in diagnosis. Finally, definitions and clarity of location of infection introduced ambiguity between studies, some clearly indicating PJI, and others with variations of “deep infection,” “deep surgical site infection,” or “involves deep soft tissue,” among other delineations.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the listed and reviewed conditions, obesity was the only risk factor for periprosthetic joint infection that met moderate strength criteria for increased risk of periprosthetic joint infection. The rest are based on single moderate strength and/or low strength studies with either conflicted or limited data, with each condition or risk factor individually discussed below.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Limited Strength: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Alcohol </a:t>
            </a:r>
            <a:r>
              <a:rPr lang="en-US" sz="1200" b="0" i="0" u="none" strike="noStrike" kern="1200" baseline="0" dirty="0">
                <a:solidFill>
                  <a:schemeClr val="tx1"/>
                </a:solidFill>
                <a:latin typeface="+mn-lt"/>
                <a:ea typeface="+mn-ea"/>
                <a:cs typeface="+mn-cs"/>
              </a:rPr>
              <a:t>– Only low-quality studies met inclusion criteria. Four of these six studies suggested an increased risk of hip and knee PJI in patients with history of alcohol abuse. Two others demonstrated no effect. Wu and associates (Wu, 2014) performed a multivariate conditional logistic regression analysis on a cohort of 297 patients, identifying a nearly 3-fold increase (odds ratio 2.95, p=0.039) in risk of PJI in patients with alcohol abuse. However, the study did not provide definition of alcohol abuse, including whether this was current abuse, or a history of abuse. </a:t>
            </a:r>
            <a:r>
              <a:rPr lang="en-US" sz="1200" b="0" i="0" u="none" strike="noStrike" kern="1200" baseline="0" dirty="0" err="1">
                <a:solidFill>
                  <a:schemeClr val="tx1"/>
                </a:solidFill>
                <a:latin typeface="+mn-lt"/>
                <a:ea typeface="+mn-ea"/>
                <a:cs typeface="+mn-cs"/>
              </a:rPr>
              <a:t>Rotevatn</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Rotevatn</a:t>
            </a:r>
            <a:r>
              <a:rPr lang="en-US" sz="1200" b="0" i="0" u="none" strike="noStrike" kern="1200" baseline="0" dirty="0">
                <a:solidFill>
                  <a:schemeClr val="tx1"/>
                </a:solidFill>
                <a:latin typeface="+mn-lt"/>
                <a:ea typeface="+mn-ea"/>
                <a:cs typeface="+mn-cs"/>
              </a:rPr>
              <a:t>, 2017) queried the Danish Anesthesia Database, identifying 30,799 patients, and stratified </a:t>
            </a:r>
            <a:r>
              <a:rPr lang="en-US" sz="1200" b="0" i="1" u="none" strike="noStrike" kern="1200" baseline="0" dirty="0">
                <a:solidFill>
                  <a:schemeClr val="tx1"/>
                </a:solidFill>
                <a:latin typeface="+mn-lt"/>
                <a:ea typeface="+mn-ea"/>
                <a:cs typeface="+mn-cs"/>
              </a:rPr>
              <a:t>self-reported </a:t>
            </a:r>
            <a:r>
              <a:rPr lang="en-US" sz="1200" b="0" i="0" u="none" strike="noStrike" kern="1200" baseline="0" dirty="0">
                <a:solidFill>
                  <a:schemeClr val="tx1"/>
                </a:solidFill>
                <a:latin typeface="+mn-lt"/>
                <a:ea typeface="+mn-ea"/>
                <a:cs typeface="+mn-cs"/>
              </a:rPr>
              <a:t>current alcohol consumption. Their findings suggest that patients who consume 168 to 252 grams of alcohol per week (14 grams of alcohol is typical of 1 beer or 1 glass of wine for reference) had a 1.55 hazard ratio for PJI versus those who did not report consumption of alcohol. But there was a significant portion missing data for tobacco use, not fully controlled for by the study.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Preoperative anemia </a:t>
            </a:r>
            <a:r>
              <a:rPr lang="en-US" sz="1200" b="0" i="0" u="none" strike="noStrike" kern="1200" baseline="0" dirty="0">
                <a:solidFill>
                  <a:schemeClr val="tx1"/>
                </a:solidFill>
                <a:latin typeface="+mn-lt"/>
                <a:ea typeface="+mn-ea"/>
                <a:cs typeface="+mn-cs"/>
              </a:rPr>
              <a:t>– One moderate quality study by </a:t>
            </a:r>
            <a:r>
              <a:rPr lang="en-US" sz="1200" b="0" i="0" u="none" strike="noStrike" kern="1200" baseline="0" dirty="0" err="1">
                <a:solidFill>
                  <a:schemeClr val="tx1"/>
                </a:solidFill>
                <a:latin typeface="+mn-lt"/>
                <a:ea typeface="+mn-ea"/>
                <a:cs typeface="+mn-cs"/>
              </a:rPr>
              <a:t>Greenky</a:t>
            </a:r>
            <a:r>
              <a:rPr lang="en-US" sz="1200" b="0" i="0" u="none" strike="noStrike" kern="1200" baseline="0" dirty="0">
                <a:solidFill>
                  <a:schemeClr val="tx1"/>
                </a:solidFill>
                <a:latin typeface="+mn-lt"/>
                <a:ea typeface="+mn-ea"/>
                <a:cs typeface="+mn-cs"/>
              </a:rPr>
              <a:t> and associates (</a:t>
            </a:r>
            <a:r>
              <a:rPr lang="en-US" sz="1200" b="0" i="0" u="none" strike="noStrike" kern="1200" baseline="0" dirty="0" err="1">
                <a:solidFill>
                  <a:schemeClr val="tx1"/>
                </a:solidFill>
                <a:latin typeface="+mn-lt"/>
                <a:ea typeface="+mn-ea"/>
                <a:cs typeface="+mn-cs"/>
              </a:rPr>
              <a:t>Greenky</a:t>
            </a:r>
            <a:r>
              <a:rPr lang="en-US" sz="1200" b="0" i="0" u="none" strike="noStrike" kern="1200" baseline="0" dirty="0">
                <a:solidFill>
                  <a:schemeClr val="tx1"/>
                </a:solidFill>
                <a:latin typeface="+mn-lt"/>
                <a:ea typeface="+mn-ea"/>
                <a:cs typeface="+mn-cs"/>
              </a:rPr>
              <a:t> M, 2012) demonstrated increased risk of PJI in patient with anemia, defined as hemoglobin &lt;12 g/dL in women, and &lt;13 g/dL in men. This single-center study of 15,221 hip and knee patients identified an odds ratio of 1.95 for PJI in patients who were anemic, using a propensity score adjusted model, though the study does not disclose the specific variables that were controlled for. Of seven additional low-quality studies, Lu et al (Lu, M, 2017) identified a higher risk of deep infection in both hip and knee patients with anemia, two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2012 and Lee 2015) showed increased risk in knee patients alone, and one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2012) demonstrated increased PJI risk in hip patients alone. But one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2014) demonstrated no effect in hip patients, and two others identified no effect on either hip or knee patients. These conflicting conclusions between low-quality studies, and paucity of any better-quality studies qualifies as limited evidence.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Cardiac disease (arrhythmia, CAD, congestive heart failure, other) </a:t>
            </a:r>
            <a:r>
              <a:rPr lang="en-US" sz="1200" b="0" i="0" u="none" strike="noStrike" kern="1200" baseline="0" dirty="0">
                <a:solidFill>
                  <a:schemeClr val="tx1"/>
                </a:solidFill>
                <a:latin typeface="+mn-lt"/>
                <a:ea typeface="+mn-ea"/>
                <a:cs typeface="+mn-cs"/>
              </a:rPr>
              <a:t>– Fourteen low quality studies evaluating cardiac disease as it applies to PJI met inclusion criteria. Of these, four identified no increased risk of PJI in hip and knee patients, two in hip patients alone, and two in knee patients alone. However, this was in conflict with five other studies that suggested higher risk of PJI. Three studies demonstrated an increased risk in knee patients, including Lee and associates (Lee, 2015) who suggested a 5 times higher risk of PJI in patients </a:t>
            </a:r>
            <a:r>
              <a:rPr lang="en-US" sz="1200" b="0" i="0" u="none" strike="noStrike" kern="1200" baseline="0" dirty="0" err="1">
                <a:solidFill>
                  <a:schemeClr val="tx1"/>
                </a:solidFill>
                <a:latin typeface="+mn-lt"/>
                <a:ea typeface="+mn-ea"/>
                <a:cs typeface="+mn-cs"/>
              </a:rPr>
              <a:t>with“cardiac</a:t>
            </a:r>
            <a:r>
              <a:rPr lang="en-US" sz="1200" b="0" i="0" u="none" strike="noStrike" kern="1200" baseline="0" dirty="0">
                <a:solidFill>
                  <a:schemeClr val="tx1"/>
                </a:solidFill>
                <a:latin typeface="+mn-lt"/>
                <a:ea typeface="+mn-ea"/>
                <a:cs typeface="+mn-cs"/>
              </a:rPr>
              <a:t> disease”; Long et al, (Long, 2016) who identified 2.1 higher risk in patients with atrial fibrillation; and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and associates, who identified a 1.28 hazard ratio in patients with congestive heart failure. In another study,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et al identified an adjusted hazard ratio 1.30 in favor of PJI in hip patients with cardiac arrhythmia. Aggarwal and associates (Aggarwal 2013) showed a 9 times higher risk of hospital admission for PJI in both hip and knee patients with history of atrial fibrillation versus those without atrial fibrillation. Finally, one retrospective study (</a:t>
            </a:r>
            <a:r>
              <a:rPr lang="en-US" sz="1200" b="0" i="0" u="none" strike="noStrike" kern="1200" baseline="0" dirty="0" err="1">
                <a:solidFill>
                  <a:schemeClr val="tx1"/>
                </a:solidFill>
                <a:latin typeface="+mn-lt"/>
                <a:ea typeface="+mn-ea"/>
                <a:cs typeface="+mn-cs"/>
              </a:rPr>
              <a:t>Tabatabae</a:t>
            </a:r>
            <a:r>
              <a:rPr lang="en-US" sz="1200" b="0" i="0" u="none" strike="noStrike" kern="1200" baseline="0" dirty="0">
                <a:solidFill>
                  <a:schemeClr val="tx1"/>
                </a:solidFill>
                <a:latin typeface="+mn-lt"/>
                <a:ea typeface="+mn-ea"/>
                <a:cs typeface="+mn-cs"/>
              </a:rPr>
              <a:t> 2015) actually demonstrated a reduced risk of in-hospital wound healing complications (hematoma or seroma) in patients having undergone coronary revascularization (CABG, stenting).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Diabetes </a:t>
            </a:r>
            <a:r>
              <a:rPr lang="en-US" sz="1200" b="0" i="0" u="none" strike="noStrike" kern="1200" baseline="0" dirty="0">
                <a:solidFill>
                  <a:schemeClr val="tx1"/>
                </a:solidFill>
                <a:latin typeface="+mn-lt"/>
                <a:ea typeface="+mn-ea"/>
                <a:cs typeface="+mn-cs"/>
              </a:rPr>
              <a:t>– One moderate strength study and 36 low strength studies evaluating the effect of diabetes and/or uncontrolled diabetes met inclusion criteria. In the 2010 moderate strength study, Pedersen et al evaluated the effect of diabetes and diabetes with associated comorbidities on the rate of revision for deep infection in 57,575 patients in the Danish Hip Arthroplasty Registry, who underwent THA from 1996 to through 2005. Type 1 diabetics had a clinically insignificant higher risk of </a:t>
            </a:r>
            <a:r>
              <a:rPr lang="en-US" sz="1200" b="0" i="1" u="none" strike="noStrike" kern="1200" baseline="0" dirty="0">
                <a:solidFill>
                  <a:schemeClr val="tx1"/>
                </a:solidFill>
                <a:latin typeface="+mn-lt"/>
                <a:ea typeface="+mn-ea"/>
                <a:cs typeface="+mn-cs"/>
              </a:rPr>
              <a:t>revision for deep infection</a:t>
            </a:r>
            <a:r>
              <a:rPr lang="en-US" sz="1200" b="0" i="0" u="none" strike="noStrike" kern="1200" baseline="0" dirty="0">
                <a:solidFill>
                  <a:schemeClr val="tx1"/>
                </a:solidFill>
                <a:latin typeface="+mn-lt"/>
                <a:ea typeface="+mn-ea"/>
                <a:cs typeface="+mn-cs"/>
              </a:rPr>
              <a:t>, versus those without (rate ratio 1.01), while type 2 diabetics had a 1.49 times higher risk. Diabetic patients with history of complications in general related to their disease state had a 2.11 times higher risk than patients without diabetes, and those with cardiovascular comorbidities and diabetes had a 2.35 higher risk. It was unclear as to whether all important confounding variables were accounted for sufficiently.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Four low strength studies revealed increased risk of PJI in both diabetic hip and knee patients. Jiang et al (Jiang, 2014) identified a 1.32 times higher risk of PJI based on diagnosis of diabetes in a study based on national and state-level databases of over 800,000 THA and TKA patients. In contrast, Wu and colleagues performed a hospital-based case-control study, including 297 patients, predicting a 5.47 odds ratio in favor of PJI for patients with diabetes, versus case controls in patients undergoing THA or TKA in China. In insulin-dependent diabetics, the odds ratio was lower than diabetics in general, at 3.69. In a study evaluating the risk of PJI in hip and knee arthroplasty patients with preoperative asymptomatic </a:t>
            </a:r>
            <a:r>
              <a:rPr lang="en-US" sz="1200" b="0" i="0" u="none" strike="noStrike" kern="1200" baseline="0" dirty="0" err="1">
                <a:solidFill>
                  <a:schemeClr val="tx1"/>
                </a:solidFill>
                <a:latin typeface="+mn-lt"/>
                <a:ea typeface="+mn-ea"/>
                <a:cs typeface="+mn-cs"/>
              </a:rPr>
              <a:t>leucocyturia</a:t>
            </a:r>
            <a:r>
              <a:rPr lang="en-US" sz="1200" b="0" i="0" u="none" strike="noStrike" kern="1200" baseline="0" dirty="0">
                <a:solidFill>
                  <a:schemeClr val="tx1"/>
                </a:solidFill>
                <a:latin typeface="+mn-lt"/>
                <a:ea typeface="+mn-ea"/>
                <a:cs typeface="+mn-cs"/>
              </a:rPr>
              <a:t>, Gou et al (Gou, 2014) incidentally found that 6 out of the 7 patients with early PJI – a out of a total of 739 patients – had diabetes, representing a significant logistic regression odds ratio of 69.65. Finally, </a:t>
            </a:r>
            <a:r>
              <a:rPr lang="en-US" sz="1200" b="0" i="0" u="none" strike="noStrike" kern="1200" baseline="0" dirty="0" err="1">
                <a:solidFill>
                  <a:schemeClr val="tx1"/>
                </a:solidFill>
                <a:latin typeface="+mn-lt"/>
                <a:ea typeface="+mn-ea"/>
                <a:cs typeface="+mn-cs"/>
              </a:rPr>
              <a:t>Jamsen</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Jamsen</a:t>
            </a:r>
            <a:r>
              <a:rPr lang="en-US" sz="1200" b="0" i="0" u="none" strike="noStrike" kern="1200" baseline="0" dirty="0">
                <a:solidFill>
                  <a:schemeClr val="tx1"/>
                </a:solidFill>
                <a:latin typeface="+mn-lt"/>
                <a:ea typeface="+mn-ea"/>
                <a:cs typeface="+mn-cs"/>
              </a:rPr>
              <a:t>, 2010) reviewed the one-year incidence of PJI in a single-center series of 7181 primary hip and knee arthroplasties performed for osteoarthritis, evaluating the effect of obesity, diabetes, and preoperative hyperglycemia. They found that patients with preoperative diagnosis of diabetes had an associated odds ratio of 2.31 for PJI. Even patients without diagnosis of diabetes, but with preoperative blood glucose of 124 mg/dL or higher had an adjusted odds ratio for PJI of 3.3 versus those with a blood of less than 124. Aside from this one numeric value, none of these four studies provided parameters on the diagnosis and severity of disease (e.g. blood glucose, hemoglobin A1C,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patients with uncontrolled diabetes, three studies of low strength demonstrated increased risk of PJI in both hips and knees, and two in knees alone. </a:t>
            </a:r>
            <a:r>
              <a:rPr lang="en-US" sz="1200" b="0" i="0" u="none" strike="noStrike" kern="1200" baseline="0" dirty="0" err="1">
                <a:solidFill>
                  <a:schemeClr val="tx1"/>
                </a:solidFill>
                <a:latin typeface="+mn-lt"/>
                <a:ea typeface="+mn-ea"/>
                <a:cs typeface="+mn-cs"/>
              </a:rPr>
              <a:t>Chrastil</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Chrastil</a:t>
            </a:r>
            <a:r>
              <a:rPr lang="en-US" sz="1200" b="0" i="0" u="none" strike="noStrike" kern="1200" baseline="0" dirty="0">
                <a:solidFill>
                  <a:schemeClr val="tx1"/>
                </a:solidFill>
                <a:latin typeface="+mn-lt"/>
                <a:ea typeface="+mn-ea"/>
                <a:cs typeface="+mn-cs"/>
              </a:rPr>
              <a:t>, 2015) found that hemoglobin A1C (HbA1c) did not perfectly correlate with PJI risk, but perioperative hyperglycemia with maximum preoperative blood glucose level of 194 or higher had a hazard ratio of 1.44 in their study of 13,372 Veterans Affairs patients.  Additionally, patients with history of diabetic complications had an HR of 1.113. </a:t>
            </a:r>
            <a:r>
              <a:rPr lang="en-US" sz="1200" b="0" i="0" u="none" strike="noStrike" kern="1200" baseline="0" dirty="0" err="1">
                <a:solidFill>
                  <a:schemeClr val="tx1"/>
                </a:solidFill>
                <a:latin typeface="+mn-lt"/>
                <a:ea typeface="+mn-ea"/>
                <a:cs typeface="+mn-cs"/>
              </a:rPr>
              <a:t>Shohat</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Shohat</a:t>
            </a:r>
            <a:r>
              <a:rPr lang="en-US" sz="1200" b="0" i="0" u="none" strike="noStrike" kern="1200" baseline="0" dirty="0">
                <a:solidFill>
                  <a:schemeClr val="tx1"/>
                </a:solidFill>
                <a:latin typeface="+mn-lt"/>
                <a:ea typeface="+mn-ea"/>
                <a:cs typeface="+mn-cs"/>
              </a:rPr>
              <a:t>, 2017) looked at serum </a:t>
            </a:r>
            <a:r>
              <a:rPr lang="en-US" sz="1200" b="0" i="0" u="none" strike="noStrike" kern="1200" baseline="0" dirty="0" err="1">
                <a:solidFill>
                  <a:schemeClr val="tx1"/>
                </a:solidFill>
                <a:latin typeface="+mn-lt"/>
                <a:ea typeface="+mn-ea"/>
                <a:cs typeface="+mn-cs"/>
              </a:rPr>
              <a:t>fructosamine</a:t>
            </a:r>
            <a:r>
              <a:rPr lang="en-US" sz="1200" b="0" i="0" u="none" strike="noStrike" kern="1200" baseline="0" dirty="0">
                <a:solidFill>
                  <a:schemeClr val="tx1"/>
                </a:solidFill>
                <a:latin typeface="+mn-lt"/>
                <a:ea typeface="+mn-ea"/>
                <a:cs typeface="+mn-cs"/>
              </a:rPr>
              <a:t> in evaluating risk of PJI in diabetic patients, identifying that patients with a serum </a:t>
            </a:r>
            <a:r>
              <a:rPr lang="en-US" sz="1200" b="0" i="0" u="none" strike="noStrike" kern="1200" baseline="0" dirty="0" err="1">
                <a:solidFill>
                  <a:schemeClr val="tx1"/>
                </a:solidFill>
                <a:latin typeface="+mn-lt"/>
                <a:ea typeface="+mn-ea"/>
                <a:cs typeface="+mn-cs"/>
              </a:rPr>
              <a:t>fructosamine</a:t>
            </a:r>
            <a:r>
              <a:rPr lang="en-US" sz="1200" b="0" i="0" u="none" strike="noStrike" kern="1200" baseline="0" dirty="0">
                <a:solidFill>
                  <a:schemeClr val="tx1"/>
                </a:solidFill>
                <a:latin typeface="+mn-lt"/>
                <a:ea typeface="+mn-ea"/>
                <a:cs typeface="+mn-cs"/>
              </a:rPr>
              <a:t> of 292 mmol/L or higher had more than 6 times the risk of PJI (odds ratio 6.2) than those under 292 mmol/L. However, there was concern that use of a stepwise regression model without validation could increase the likelihood that there was inadequate control of confounders. The authors note that the benefits of use of </a:t>
            </a:r>
            <a:r>
              <a:rPr lang="en-US" sz="1200" b="0" i="0" u="none" strike="noStrike" kern="1200" baseline="0" dirty="0" err="1">
                <a:solidFill>
                  <a:schemeClr val="tx1"/>
                </a:solidFill>
                <a:latin typeface="+mn-lt"/>
                <a:ea typeface="+mn-ea"/>
                <a:cs typeface="+mn-cs"/>
              </a:rPr>
              <a:t>fructosamine</a:t>
            </a:r>
            <a:r>
              <a:rPr lang="en-US" sz="1200" b="0" i="0" u="none" strike="noStrike" kern="1200" baseline="0" dirty="0">
                <a:solidFill>
                  <a:schemeClr val="tx1"/>
                </a:solidFill>
                <a:latin typeface="+mn-lt"/>
                <a:ea typeface="+mn-ea"/>
                <a:cs typeface="+mn-cs"/>
              </a:rPr>
              <a:t> include its low cost and its reflection of mean glycemic control over a shorter time period than HbA1c. In the final study, reported in 2017, </a:t>
            </a:r>
            <a:r>
              <a:rPr lang="en-US" sz="1200" b="0" i="0" u="none" strike="noStrike" kern="1200" baseline="0" dirty="0" err="1">
                <a:solidFill>
                  <a:schemeClr val="tx1"/>
                </a:solidFill>
                <a:latin typeface="+mn-lt"/>
                <a:ea typeface="+mn-ea"/>
                <a:cs typeface="+mn-cs"/>
              </a:rPr>
              <a:t>Tarabichi</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Tarabichi</a:t>
            </a:r>
            <a:r>
              <a:rPr lang="en-US" sz="1200" b="0" i="0" u="none" strike="noStrike" kern="1200" baseline="0" dirty="0">
                <a:solidFill>
                  <a:schemeClr val="tx1"/>
                </a:solidFill>
                <a:latin typeface="+mn-lt"/>
                <a:ea typeface="+mn-ea"/>
                <a:cs typeface="+mn-cs"/>
              </a:rPr>
              <a:t>, 2017) performed a retrospective multicenter study of 1645 diabetic patients undergoing primary THA or TKA, evaluating HbA1c levels as a predictor for adverse events. Their stepwise logistic regression analysis suggested that an HbA1c of 7.7% (ROC with AUC 0.65) was associated with an increased rate of PJI, from 0.8% with HbA1c less than 7.7, to 5.4% with HbA1c &gt;7.7, with AUC of 0.65.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additional studies on uncontrolled diabetes found no difference in either PJI or wound complications in hips or knees, and two found no difference in PJI or deep infection in knees alone. Five studies demonstrated increased risk of PJI in patients with diagnosis of diabetes alone, in TKA only, and two in THA, with an additional study (Song 2012) indicating increased risk of “deep incisional and/or organ space infection” in THA, and one (</a:t>
            </a:r>
            <a:r>
              <a:rPr lang="en-US" sz="1200" b="0" i="0" u="none" strike="noStrike" kern="1200" baseline="0" dirty="0" err="1">
                <a:solidFill>
                  <a:schemeClr val="tx1"/>
                </a:solidFill>
                <a:latin typeface="+mn-lt"/>
                <a:ea typeface="+mn-ea"/>
                <a:cs typeface="+mn-cs"/>
              </a:rPr>
              <a:t>Namba</a:t>
            </a:r>
            <a:r>
              <a:rPr lang="en-US" sz="1200" b="0" i="0" u="none" strike="noStrike" kern="1200" baseline="0" dirty="0">
                <a:solidFill>
                  <a:schemeClr val="tx1"/>
                </a:solidFill>
                <a:latin typeface="+mn-lt"/>
                <a:ea typeface="+mn-ea"/>
                <a:cs typeface="+mn-cs"/>
              </a:rPr>
              <a:t> 2013) “deep” infection in knee patients. The remaining 20 low strength studies demonstrated no significant differences in occurrence of various extent of infection.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Immunocompromised status other than HIV, including transplant, cancer </a:t>
            </a:r>
            <a:r>
              <a:rPr lang="en-US" sz="1200" b="0" i="0" u="none" strike="noStrike" kern="1200" baseline="0" dirty="0">
                <a:solidFill>
                  <a:schemeClr val="tx1"/>
                </a:solidFill>
                <a:latin typeface="+mn-lt"/>
                <a:ea typeface="+mn-ea"/>
                <a:cs typeface="+mn-cs"/>
              </a:rPr>
              <a:t>– There were 12 included low strength studies evaluating the effect of immunocompromised status (other than HIV, see below) on risk of PJI. Three of these indicated higher risk of PJI in hip and knee patients, and one identified higher PJI incidence in knee patients. According to the findings of </a:t>
            </a:r>
            <a:r>
              <a:rPr lang="en-US" sz="1200" b="0" i="0" u="none" strike="noStrike" kern="1200" baseline="0" dirty="0" err="1">
                <a:solidFill>
                  <a:schemeClr val="tx1"/>
                </a:solidFill>
                <a:latin typeface="+mn-lt"/>
                <a:ea typeface="+mn-ea"/>
                <a:cs typeface="+mn-cs"/>
              </a:rPr>
              <a:t>Klement</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Kelment</a:t>
            </a:r>
            <a:r>
              <a:rPr lang="en-US" sz="1200" b="0" i="0" u="none" strike="noStrike" kern="1200" baseline="0" dirty="0">
                <a:solidFill>
                  <a:schemeClr val="tx1"/>
                </a:solidFill>
                <a:latin typeface="+mn-lt"/>
                <a:ea typeface="+mn-ea"/>
                <a:cs typeface="+mn-cs"/>
              </a:rPr>
              <a:t>, 2016), kidney, liver, heart or pancreas transplant recipients undergoing hip replacement had higher risk of PJI, at relative risk of 1.56, 1.6, 1.82, and 1.31, respectively. In a review of 2,579,694 patients from the Nationwide Inpatient Sample (NIS) between 1993 and 2011, Cavanaugh et al (Cavanaugh, 2015) identified a higher risk of in-hospital wound healing complications in hip and knee patients with history of heart, lung, or pancreas transplant versus no history of transplant, with an odds ratio of 2.13. The remaining six studies identified no difference in PJI in patients with history of transplant.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Inflammatory arthritis </a:t>
            </a:r>
            <a:r>
              <a:rPr lang="en-US" sz="1200" b="0" i="0" u="none" strike="noStrike" kern="1200" baseline="0" dirty="0">
                <a:solidFill>
                  <a:schemeClr val="tx1"/>
                </a:solidFill>
                <a:latin typeface="+mn-lt"/>
                <a:ea typeface="+mn-ea"/>
                <a:cs typeface="+mn-cs"/>
              </a:rPr>
              <a:t>– There were 22 included studies assessing risk of PJI as a function of inflammatory arthritis. In the single moderate strength study by George et al (George, 2017), timing of infliximab cessation was assessed in patient with inflammatory arthritis in over 4288 patients in a Medicare database. While there was no significant difference in PJI risk in patients at various stoppage times before surgery, there was increased risk in patients with inflammatory arthritis using glucocorticoids (hazard ratio 2.7, in favor of PJI). Out of the 21 low strength studies, one demonstrated increased risk of PJI in TKA and THA (</a:t>
            </a:r>
            <a:r>
              <a:rPr lang="en-US" sz="1200" b="0" i="0" u="none" strike="noStrike" kern="1200" baseline="0" dirty="0" err="1">
                <a:solidFill>
                  <a:schemeClr val="tx1"/>
                </a:solidFill>
                <a:latin typeface="+mn-lt"/>
                <a:ea typeface="+mn-ea"/>
                <a:cs typeface="+mn-cs"/>
              </a:rPr>
              <a:t>Bongartz</a:t>
            </a:r>
            <a:r>
              <a:rPr lang="en-US" sz="1200" b="0" i="0" u="none" strike="noStrike" kern="1200" baseline="0" dirty="0">
                <a:solidFill>
                  <a:schemeClr val="tx1"/>
                </a:solidFill>
                <a:latin typeface="+mn-lt"/>
                <a:ea typeface="+mn-ea"/>
                <a:cs typeface="+mn-cs"/>
              </a:rPr>
              <a:t> 2008), one for TKA alone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2012), two for THA alone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2012, </a:t>
            </a:r>
            <a:r>
              <a:rPr lang="en-US" sz="1200" b="0" i="0" u="none" strike="noStrike" kern="1200" baseline="0" dirty="0" err="1">
                <a:solidFill>
                  <a:schemeClr val="tx1"/>
                </a:solidFill>
                <a:latin typeface="+mn-lt"/>
                <a:ea typeface="+mn-ea"/>
                <a:cs typeface="+mn-cs"/>
              </a:rPr>
              <a:t>Triantafyllopoulos</a:t>
            </a:r>
            <a:r>
              <a:rPr lang="en-US" sz="1200" b="0" i="0" u="none" strike="noStrike" kern="1200" baseline="0" dirty="0">
                <a:solidFill>
                  <a:schemeClr val="tx1"/>
                </a:solidFill>
                <a:latin typeface="+mn-lt"/>
                <a:ea typeface="+mn-ea"/>
                <a:cs typeface="+mn-cs"/>
              </a:rPr>
              <a:t> 2016), and eight others demonstrated increased risk of various delineations of infection, including several that indicated higher rates of late revision for infection (&gt;6 years).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Malnutrition </a:t>
            </a:r>
            <a:r>
              <a:rPr lang="en-US" sz="1200" b="0" i="0" u="none" strike="noStrike" kern="1200" baseline="0" dirty="0">
                <a:solidFill>
                  <a:schemeClr val="tx1"/>
                </a:solidFill>
                <a:latin typeface="+mn-lt"/>
                <a:ea typeface="+mn-ea"/>
                <a:cs typeface="+mn-cs"/>
              </a:rPr>
              <a:t>– One study on the effect of malnutrition on risk of PJI was of moderate strength, and demonstrated no increased risk of deep infection in TKA patients. In this study, Wagner and associates (2016) reviewed data from 22,289 consecutive knees from their institutional joint registry, finding that TKA patients with BMI less than 18 had nearly twice the risk of deep infection (hazard ratio 1.96[95% CI .42 to 9.14]). Four low strength studies evaluated malnutrition in the primary joint arthroplasty population. Manrique et al (Manrique, 2017) found TKA patients with BMI less than 18.5 at an over 23 times higher risk of deep infection (odds ratio 23.3), but also note a higher incidence of rheumatoid arthritis in their study population than the general population, potentially confounding the result. One by </a:t>
            </a:r>
            <a:r>
              <a:rPr lang="en-US" sz="1200" b="0" i="0" u="none" strike="noStrike" kern="1200" baseline="0" dirty="0" err="1">
                <a:solidFill>
                  <a:schemeClr val="tx1"/>
                </a:solidFill>
                <a:latin typeface="+mn-lt"/>
                <a:ea typeface="+mn-ea"/>
                <a:cs typeface="+mn-cs"/>
              </a:rPr>
              <a:t>Gramatico-Guillon</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Gramatico-Guillon</a:t>
            </a:r>
            <a:r>
              <a:rPr lang="en-US" sz="1200" b="0" i="0" u="none" strike="noStrike" kern="1200" baseline="0" dirty="0">
                <a:solidFill>
                  <a:schemeClr val="tx1"/>
                </a:solidFill>
                <a:latin typeface="+mn-lt"/>
                <a:ea typeface="+mn-ea"/>
                <a:cs typeface="+mn-cs"/>
              </a:rPr>
              <a:t>, 2015) identified increased risk of PJI in TKA and THA patients. In a study of 4551 patients undergoing right TKA in the NSQIP database, Kamath and associates (Kamath, 2016) identified that patients with preoperative albumin levels below 3.5 mg/dL were at an increased risk of deep incisional (odds ratio 2.3) and deep organ space infection (odds ratio 3.79) than those with albumin 3.5 or higher. </a:t>
            </a:r>
            <a:r>
              <a:rPr lang="en-US" sz="1200" b="0" i="0" u="none" strike="noStrike" kern="1200" baseline="0" dirty="0" err="1">
                <a:solidFill>
                  <a:schemeClr val="tx1"/>
                </a:solidFill>
                <a:latin typeface="+mn-lt"/>
                <a:ea typeface="+mn-ea"/>
                <a:cs typeface="+mn-cs"/>
              </a:rPr>
              <a:t>Zorrilla</a:t>
            </a:r>
            <a:r>
              <a:rPr lang="en-US" sz="1200" b="0" i="0" u="none" strike="noStrike" kern="1200" baseline="0" dirty="0">
                <a:solidFill>
                  <a:schemeClr val="tx1"/>
                </a:solidFill>
                <a:latin typeface="+mn-lt"/>
                <a:ea typeface="+mn-ea"/>
                <a:cs typeface="+mn-cs"/>
              </a:rPr>
              <a:t> and colleagues (Zorrilla,2006) identified that patients with low serum zinc had a higher incidence of delayed wound healing after total hip arthroplasty. Huang and associates (Huang, 2013) evaluated hip and knee patients and found that those with low albumin or transferrin levels had greater odds of acute infection within 3 months of surgery (odds ratio of 2.37[95% CI .73 to 7.76]), which was statistically insignificant, but the study was likely underpowered due to a low event rate.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Mental health disorders, including depression </a:t>
            </a:r>
            <a:r>
              <a:rPr lang="en-US" sz="1200" b="0" i="0" u="none" strike="noStrike" kern="1200" baseline="0" dirty="0">
                <a:solidFill>
                  <a:schemeClr val="tx1"/>
                </a:solidFill>
                <a:latin typeface="+mn-lt"/>
                <a:ea typeface="+mn-ea"/>
                <a:cs typeface="+mn-cs"/>
              </a:rPr>
              <a:t>– Three included low strength studies evaluated at least one component of mental health.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and colleagues reported on 587 unilateral THA at 5 clinical sites, identifying an adjusted hazard ratio of 1.96 for PJI in patients with diagnosis of depression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2014). Using the Medicare 5% sample claims database,40,919 patient who underwent THA between 1998 and 2007 were evaluated by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2012) reporting a hazard ratio of 1.38 with concomitant diagnosis of depression and 1.48 for psychosis. Finally, using similar methods and the same database, this time for 83,0111 TKA performed between 1998 and 2007, they reported a 1.28 hazard ratio for depression, and a similar 1.26 for psychosis.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Liver disease (hepatitis, cirrhosis, other) </a:t>
            </a:r>
            <a:r>
              <a:rPr lang="en-US" sz="1200" b="0" i="0" u="none" strike="noStrike" kern="1200" baseline="0" dirty="0">
                <a:solidFill>
                  <a:schemeClr val="tx1"/>
                </a:solidFill>
                <a:latin typeface="+mn-lt"/>
                <a:ea typeface="+mn-ea"/>
                <a:cs typeface="+mn-cs"/>
              </a:rPr>
              <a:t>– Fourteen low strength studies assessed the effect of liver disease on PJI, and one moderate strength study specifically evaluated the risk of deep PJI in patients with cirrhosis. Most seemed to indicate a roughly two-fold higher rate of PJI in patients with liver disease. </a:t>
            </a:r>
            <a:r>
              <a:rPr lang="en-US" sz="1200" b="0" i="0" u="none" strike="noStrike" kern="1200" baseline="0" dirty="0" err="1">
                <a:solidFill>
                  <a:schemeClr val="tx1"/>
                </a:solidFill>
                <a:latin typeface="+mn-lt"/>
                <a:ea typeface="+mn-ea"/>
                <a:cs typeface="+mn-cs"/>
              </a:rPr>
              <a:t>Themoderate</a:t>
            </a:r>
            <a:r>
              <a:rPr lang="en-US" sz="1200" b="0" i="0" u="none" strike="noStrike" kern="1200" baseline="0" dirty="0">
                <a:solidFill>
                  <a:schemeClr val="tx1"/>
                </a:solidFill>
                <a:latin typeface="+mn-lt"/>
                <a:ea typeface="+mn-ea"/>
                <a:cs typeface="+mn-cs"/>
              </a:rPr>
              <a:t> strength study by </a:t>
            </a:r>
            <a:r>
              <a:rPr lang="en-US" sz="1200" b="0" i="0" u="none" strike="noStrike" kern="1200" baseline="0" dirty="0" err="1">
                <a:solidFill>
                  <a:schemeClr val="tx1"/>
                </a:solidFill>
                <a:latin typeface="+mn-lt"/>
                <a:ea typeface="+mn-ea"/>
                <a:cs typeface="+mn-cs"/>
              </a:rPr>
              <a:t>Deleuran</a:t>
            </a:r>
            <a:r>
              <a:rPr lang="en-US" sz="1200" b="0" i="0" u="none" strike="noStrike" kern="1200" baseline="0" dirty="0">
                <a:solidFill>
                  <a:schemeClr val="tx1"/>
                </a:solidFill>
                <a:latin typeface="+mn-lt"/>
                <a:ea typeface="+mn-ea"/>
                <a:cs typeface="+mn-cs"/>
              </a:rPr>
              <a:t> et al (</a:t>
            </a:r>
            <a:r>
              <a:rPr lang="en-US" sz="1200" b="0" i="0" u="none" strike="noStrike" kern="1200" baseline="0" dirty="0" err="1">
                <a:solidFill>
                  <a:schemeClr val="tx1"/>
                </a:solidFill>
                <a:latin typeface="+mn-lt"/>
                <a:ea typeface="+mn-ea"/>
                <a:cs typeface="+mn-cs"/>
              </a:rPr>
              <a:t>Deleuran</a:t>
            </a:r>
            <a:r>
              <a:rPr lang="en-US" sz="1200" b="0" i="0" u="none" strike="noStrike" kern="1200" baseline="0" dirty="0">
                <a:solidFill>
                  <a:schemeClr val="tx1"/>
                </a:solidFill>
                <a:latin typeface="+mn-lt"/>
                <a:ea typeface="+mn-ea"/>
                <a:cs typeface="+mn-cs"/>
              </a:rPr>
              <a:t>, 2015) compared PJI rates for TKA and THA in 363 patients with cirrhosis versus 109,159 patients without cirrhosis in the Danish healthcare registries, identifying twice the rate of infection (hazard ratio 2.1) in patients with cirrhosis. As is a frequent issue with registry data, comorbidities were measured retrospectively through diagnosis codes, whose validity is unclear. Additionally, alcohol consumption was not a measured variable and not controlled for, though authors identify that cirrhotic patients currently drinking would not have been offered joint replacement in their setting. Nonetheless, the remaining low strength studies also favored a higher risk of PJI in patients with liver disease, with higher rates of hip and knee PJI in patients with presence of </a:t>
            </a:r>
            <a:r>
              <a:rPr lang="en-US" sz="1200" b="0" i="1" u="none" strike="noStrike" kern="1200" baseline="0" dirty="0">
                <a:solidFill>
                  <a:schemeClr val="tx1"/>
                </a:solidFill>
                <a:latin typeface="+mn-lt"/>
                <a:ea typeface="+mn-ea"/>
                <a:cs typeface="+mn-cs"/>
              </a:rPr>
              <a:t>viral hepatitis </a:t>
            </a:r>
            <a:r>
              <a:rPr lang="en-US" sz="1200" b="0" i="0" u="none" strike="noStrike" kern="1200" baseline="0" dirty="0">
                <a:solidFill>
                  <a:schemeClr val="tx1"/>
                </a:solidFill>
                <a:latin typeface="+mn-lt"/>
                <a:ea typeface="+mn-ea"/>
                <a:cs typeface="+mn-cs"/>
              </a:rPr>
              <a:t>in two studies (Jiang et al 2014, Kildow 2017), as well as knee PJI in another (Kuo 2016). Three studies predicted higher risk of PJI with </a:t>
            </a:r>
            <a:r>
              <a:rPr lang="en-US" sz="1200" b="0" i="1" u="none" strike="noStrike" kern="1200" baseline="0" dirty="0">
                <a:solidFill>
                  <a:schemeClr val="tx1"/>
                </a:solidFill>
                <a:latin typeface="+mn-lt"/>
                <a:ea typeface="+mn-ea"/>
                <a:cs typeface="+mn-cs"/>
              </a:rPr>
              <a:t>presence </a:t>
            </a:r>
            <a:r>
              <a:rPr lang="en-US" sz="1200" b="0" i="0" u="none" strike="noStrike" kern="1200" baseline="0" dirty="0">
                <a:solidFill>
                  <a:schemeClr val="tx1"/>
                </a:solidFill>
                <a:latin typeface="+mn-lt"/>
                <a:ea typeface="+mn-ea"/>
                <a:cs typeface="+mn-cs"/>
              </a:rPr>
              <a:t>of liver disease in both hip and knee patients (</a:t>
            </a:r>
            <a:r>
              <a:rPr lang="en-US" sz="1200" b="0" i="0" u="none" strike="noStrike" kern="1200" baseline="0" dirty="0" err="1">
                <a:solidFill>
                  <a:schemeClr val="tx1"/>
                </a:solidFill>
                <a:latin typeface="+mn-lt"/>
                <a:ea typeface="+mn-ea"/>
                <a:cs typeface="+mn-cs"/>
              </a:rPr>
              <a:t>Grammatico-Guillon</a:t>
            </a:r>
            <a:r>
              <a:rPr lang="en-US" sz="1200" b="0" i="0" u="none" strike="noStrike" kern="1200" baseline="0" dirty="0">
                <a:solidFill>
                  <a:schemeClr val="tx1"/>
                </a:solidFill>
                <a:latin typeface="+mn-lt"/>
                <a:ea typeface="+mn-ea"/>
                <a:cs typeface="+mn-cs"/>
              </a:rPr>
              <a:t> 2015, Kao 2017, and Cai 2014). </a:t>
            </a:r>
            <a:r>
              <a:rPr lang="en-US" sz="1200" b="0" i="0" u="none" strike="noStrike" kern="1200" baseline="0" dirty="0" err="1">
                <a:solidFill>
                  <a:schemeClr val="tx1"/>
                </a:solidFill>
                <a:latin typeface="+mn-lt"/>
                <a:ea typeface="+mn-ea"/>
                <a:cs typeface="+mn-cs"/>
              </a:rPr>
              <a:t>Grammatico-Guillon</a:t>
            </a:r>
            <a:r>
              <a:rPr lang="en-US" sz="1200" b="0" i="0" u="none" strike="noStrike" kern="1200" baseline="0" dirty="0">
                <a:solidFill>
                  <a:schemeClr val="tx1"/>
                </a:solidFill>
                <a:latin typeface="+mn-lt"/>
                <a:ea typeface="+mn-ea"/>
                <a:cs typeface="+mn-cs"/>
              </a:rPr>
              <a:t> et al found a hazard ratio of 2.88 in patients with diagnosis code of liver disease based on a French database of 32,678 patients. A low strength study of all 255,568 Taiwanese residents who underwent TKA or THA between 1997 and 2009 by Kao and associates identified a similar 2.09 adjusted hazard ratio in favor of PJI in patients with diagnosis of chronic liver disease. In a case-control study of 903 patients undergoing TKA or THA, Cai and associates identified an odds ratio of 7.03 for PJI in patients with liver disease versus those without. The remaining 8 low strength studies found no significant difference for patients with liver disease, and no study identified a lower risk of PJI.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Peripheral vascular disease </a:t>
            </a:r>
            <a:r>
              <a:rPr lang="en-US" sz="1200" b="0" i="0" u="none" strike="noStrike" kern="1200" baseline="0" dirty="0">
                <a:solidFill>
                  <a:schemeClr val="tx1"/>
                </a:solidFill>
                <a:latin typeface="+mn-lt"/>
                <a:ea typeface="+mn-ea"/>
                <a:cs typeface="+mn-cs"/>
              </a:rPr>
              <a:t>– Six low strength studies evaluated peripheral vascular disease (PVD) as a risk factor for PJI. One demonstrated increased risk in THA and TKA patients (Jiang 2014), one for TKA patients alone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2012), and one for THA patients alone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2012). The remaining three showed no difference.</a:t>
            </a: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Prior joint infection </a:t>
            </a:r>
            <a:r>
              <a:rPr lang="en-US" sz="1200" b="0" i="0" u="none" strike="noStrike" kern="1200" baseline="0" dirty="0">
                <a:solidFill>
                  <a:schemeClr val="tx1"/>
                </a:solidFill>
                <a:latin typeface="+mn-lt"/>
                <a:ea typeface="+mn-ea"/>
                <a:cs typeface="+mn-cs"/>
              </a:rPr>
              <a:t>– There was one moderate strength study and one low strength study identifying increased risk of PJI in patients with history of prior prosthetic joint infection. In the moderate quality study </a:t>
            </a:r>
            <a:r>
              <a:rPr lang="en-US" sz="1200" b="0" i="0" u="none" strike="noStrike" kern="1200" baseline="0" dirty="0" err="1">
                <a:solidFill>
                  <a:schemeClr val="tx1"/>
                </a:solidFill>
                <a:latin typeface="+mn-lt"/>
                <a:ea typeface="+mn-ea"/>
                <a:cs typeface="+mn-cs"/>
              </a:rPr>
              <a:t>Bedair</a:t>
            </a:r>
            <a:r>
              <a:rPr lang="en-US" sz="1200" b="0" i="0" u="none" strike="noStrike" kern="1200" baseline="0" dirty="0">
                <a:solidFill>
                  <a:schemeClr val="tx1"/>
                </a:solidFill>
                <a:latin typeface="+mn-lt"/>
                <a:ea typeface="+mn-ea"/>
                <a:cs typeface="+mn-cs"/>
              </a:rPr>
              <a:t> and colleagues reported a 21 times higher relative risk of PJI in subsequent joint replacements when a patient had a history of PJI in a previously replaced hip or knee (</a:t>
            </a:r>
            <a:r>
              <a:rPr lang="en-US" sz="1200" b="0" i="0" u="none" strike="noStrike" kern="1200" baseline="0" dirty="0" err="1">
                <a:solidFill>
                  <a:schemeClr val="tx1"/>
                </a:solidFill>
                <a:latin typeface="+mn-lt"/>
                <a:ea typeface="+mn-ea"/>
                <a:cs typeface="+mn-cs"/>
              </a:rPr>
              <a:t>Bedair</a:t>
            </a:r>
            <a:r>
              <a:rPr lang="en-US" sz="1200" b="0" i="0" u="none" strike="noStrike" kern="1200" baseline="0" dirty="0">
                <a:solidFill>
                  <a:schemeClr val="tx1"/>
                </a:solidFill>
                <a:latin typeface="+mn-lt"/>
                <a:ea typeface="+mn-ea"/>
                <a:cs typeface="+mn-cs"/>
              </a:rPr>
              <a:t>, 2015). Intuitively, Mortazavi and associates demonstrated a higher risk of infection after revision for infection than for those with aseptic revisions (Mortazavi, 2010).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Renal disease </a:t>
            </a:r>
            <a:r>
              <a:rPr lang="en-US" sz="1200" b="0" i="0" u="none" strike="noStrike" kern="1200" baseline="0" dirty="0">
                <a:solidFill>
                  <a:schemeClr val="tx1"/>
                </a:solidFill>
                <a:latin typeface="+mn-lt"/>
                <a:ea typeface="+mn-ea"/>
                <a:cs typeface="+mn-cs"/>
              </a:rPr>
              <a:t>– Data from one moderate and fourteen low strength studies were conflicting as it applied to renal disease, but three of the low strength studies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2014, </a:t>
            </a:r>
            <a:r>
              <a:rPr lang="en-US" sz="1200" b="0" i="0" u="none" strike="noStrike" kern="1200" baseline="0" dirty="0" err="1">
                <a:solidFill>
                  <a:schemeClr val="tx1"/>
                </a:solidFill>
                <a:latin typeface="+mn-lt"/>
                <a:ea typeface="+mn-ea"/>
                <a:cs typeface="+mn-cs"/>
              </a:rPr>
              <a:t>Grammatico-Guillon</a:t>
            </a:r>
            <a:r>
              <a:rPr lang="en-US" sz="1200" b="0" i="0" u="none" strike="noStrike" kern="1200" baseline="0" dirty="0">
                <a:solidFill>
                  <a:schemeClr val="tx1"/>
                </a:solidFill>
                <a:latin typeface="+mn-lt"/>
                <a:ea typeface="+mn-ea"/>
                <a:cs typeface="+mn-cs"/>
              </a:rPr>
              <a:t> 2015,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2012) indicated </a:t>
            </a:r>
            <a:r>
              <a:rPr lang="en-US" sz="1200" b="0" i="1" u="none" strike="noStrike" kern="1200" baseline="0" dirty="0">
                <a:solidFill>
                  <a:schemeClr val="tx1"/>
                </a:solidFill>
                <a:latin typeface="+mn-lt"/>
                <a:ea typeface="+mn-ea"/>
                <a:cs typeface="+mn-cs"/>
              </a:rPr>
              <a:t>higher </a:t>
            </a:r>
            <a:r>
              <a:rPr lang="en-US" sz="1200" b="0" i="0" u="none" strike="noStrike" kern="1200" baseline="0" dirty="0">
                <a:solidFill>
                  <a:schemeClr val="tx1"/>
                </a:solidFill>
                <a:latin typeface="+mn-lt"/>
                <a:ea typeface="+mn-ea"/>
                <a:cs typeface="+mn-cs"/>
              </a:rPr>
              <a:t>risk of PJI in hip, hip &amp; knee, and knee patients, respectively. An additional low strength study by Tan and associates (Tan, 2016) identified a higher risk of </a:t>
            </a:r>
            <a:r>
              <a:rPr lang="en-US" sz="1200" b="0" i="1" u="none" strike="noStrike" kern="1200" baseline="0" dirty="0">
                <a:solidFill>
                  <a:schemeClr val="tx1"/>
                </a:solidFill>
                <a:latin typeface="+mn-lt"/>
                <a:ea typeface="+mn-ea"/>
                <a:cs typeface="+mn-cs"/>
              </a:rPr>
              <a:t>revision </a:t>
            </a:r>
            <a:r>
              <a:rPr lang="en-US" sz="1200" b="0" i="0" u="none" strike="noStrike" kern="1200" baseline="0" dirty="0">
                <a:solidFill>
                  <a:schemeClr val="tx1"/>
                </a:solidFill>
                <a:latin typeface="+mn-lt"/>
                <a:ea typeface="+mn-ea"/>
                <a:cs typeface="+mn-cs"/>
              </a:rPr>
              <a:t>for PJI in hip and knee patients. In the one included moderate strength study, </a:t>
            </a:r>
            <a:r>
              <a:rPr lang="en-US" sz="1200" b="0" i="0" u="none" strike="noStrike" kern="1200" baseline="0" dirty="0" err="1">
                <a:solidFill>
                  <a:schemeClr val="tx1"/>
                </a:solidFill>
                <a:latin typeface="+mn-lt"/>
                <a:ea typeface="+mn-ea"/>
                <a:cs typeface="+mn-cs"/>
              </a:rPr>
              <a:t>Miric</a:t>
            </a:r>
            <a:r>
              <a:rPr lang="en-US" sz="1200" b="0" i="0" u="none" strike="noStrike" kern="1200" baseline="0" dirty="0">
                <a:solidFill>
                  <a:schemeClr val="tx1"/>
                </a:solidFill>
                <a:latin typeface="+mn-lt"/>
                <a:ea typeface="+mn-ea"/>
                <a:cs typeface="+mn-cs"/>
              </a:rPr>
              <a:t> and associates (</a:t>
            </a:r>
            <a:r>
              <a:rPr lang="en-US" sz="1200" b="0" i="0" u="none" strike="noStrike" kern="1200" baseline="0" dirty="0" err="1">
                <a:solidFill>
                  <a:schemeClr val="tx1"/>
                </a:solidFill>
                <a:latin typeface="+mn-lt"/>
                <a:ea typeface="+mn-ea"/>
                <a:cs typeface="+mn-cs"/>
              </a:rPr>
              <a:t>Miric</a:t>
            </a:r>
            <a:r>
              <a:rPr lang="en-US" sz="1200" b="0" i="0" u="none" strike="noStrike" kern="1200" baseline="0" dirty="0">
                <a:solidFill>
                  <a:schemeClr val="tx1"/>
                </a:solidFill>
                <a:latin typeface="+mn-lt"/>
                <a:ea typeface="+mn-ea"/>
                <a:cs typeface="+mn-cs"/>
              </a:rPr>
              <a:t>, 2014) reported on the results of 20,720 patients who underwent hip replacement from an integrated healthcare system database. Defining deep SSI as attributable to index THA up to 365 days post-operatively, they found no statistically significant difference between those patients with chronic kidney disease (CKD) or end stage renal disease (ESRD), and those without renal disease, but were unable to adjust for confounding variables. This was true of many of the studies, and many patients with more advanced stages of renal disease seemed to have higher incidences of other comorbidities. There were no studies that predicted a lower risk of PJI in patients with renal disease.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Tobacco </a:t>
            </a:r>
            <a:r>
              <a:rPr lang="en-US" sz="1200" b="0" i="0" u="none" strike="noStrike" kern="1200" baseline="0" dirty="0">
                <a:solidFill>
                  <a:schemeClr val="tx1"/>
                </a:solidFill>
                <a:latin typeface="+mn-lt"/>
                <a:ea typeface="+mn-ea"/>
                <a:cs typeface="+mn-cs"/>
              </a:rPr>
              <a:t>– All twelve studies that met inclusion criteria for tobacco and associated risk of PJI were considered low strength. One study indicated higher risk of “deep soft tissues or any part of the anatomy,” including organ space in hips, but not knees (Sahota 2018). Two studies demonstrated increased risk of “deep infection” (not specifically PJI) in hip and knee patients who use tobacco, and another found increased risk of wound healing complications, including dehiscence and deep wound infection (</a:t>
            </a:r>
            <a:r>
              <a:rPr lang="en-US" sz="1200" b="0" i="0" u="none" strike="noStrike" kern="1200" baseline="0" dirty="0" err="1">
                <a:solidFill>
                  <a:schemeClr val="tx1"/>
                </a:solidFill>
                <a:latin typeface="+mn-lt"/>
                <a:ea typeface="+mn-ea"/>
                <a:cs typeface="+mn-cs"/>
              </a:rPr>
              <a:t>Duchman</a:t>
            </a:r>
            <a:r>
              <a:rPr lang="en-US" sz="1200" b="0" i="0" u="none" strike="noStrike" kern="1200" baseline="0" dirty="0">
                <a:solidFill>
                  <a:schemeClr val="tx1"/>
                </a:solidFill>
                <a:latin typeface="+mn-lt"/>
                <a:ea typeface="+mn-ea"/>
                <a:cs typeface="+mn-cs"/>
              </a:rPr>
              <a:t> 2015).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RISKS AND HARMS OF IMPLEMENTATION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Candidacy for surgical intervention is at once, one of the most essential and complex decisions in surgical practice, ethically balancing the degree of pathology and risk of the operation, with the positive benefits to the patient and society at large, in a shared decision-making process between patient and surgeon. The positive effect of indicated lower extremity arthroplasty on quality of life and reduced morbidity is well established.  However, its cost to the health care system has been the subject of increased scrutiny. Surgeons are under increasing pressure from payors, health care systems, and peers alike to provide highest value care, balancing the overall cost of care with excellence in patient outcomes. As such, delay or denial of surgical care based on any one or multiple factors in order to avoid one of the most devastating complications of one of the best value surgeries ever practiced should not be taken lightly. Given that all risk factors listed – with the exception of obesity – are supported with only low strength or conflicting evidence, the decision to proceed is individual, and based on myriad other factors, including but not limited to the ability of the system in which the surgeon practices to handle varying degrees of complexity, volume and experience of the surgeon and system, and other confounding factors not herein assessed. Additionally, at this time it is unclear based on the literature if modification of any risk factor, including obesity, actually reduces the risk of PJI. Payors and healthcare systems alike should understand that though tactics to reduce cost may include delaying or avoiding operating on patients with these risk factors, such practice may deny surgery to a much larger proportion of patients who may otherwise significantly benefit and not endure PJI.</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Despite the volume of literature addressing risk factors for periprosthetic joint infection, there is a paucity of moderate-quality studies, and complete absence of high-quality studies. Future research must attempt to better control for individual confounding variables prospectively, with better delineation of disease states. For example, though BMI may not be the best measure of obesity overall, its stratification in many studies has helped allow for better comparison between groups, improving the quality of data available. Simply identifying whether or not a disease process is present based off an individual entry of a diagnostic code from the patient’s potentially remote past medical history does not ensure best quality data. Unfortunately, the relatively low incidence of PJI requires large numbers for appropriate statistical power, making registries and large healthcare databases an optimal target for research. Better quality abstraction for such databases is therefore necessary to help de-confound. Additional assessments of markers of disease status and their associated thresholds may also help the clinician further and more accurately stratify risk. Finally, identification of risk associated with a condition or stage of comorbidity does not by itself afford the provider the ability to proselytize for change, as the effect of modification and optimization of the status of a listed condition is still unclear. Future research endeavors should specifically be designed to determine if risk factor modification truly results in a reduction in the risk for PJI after hip or knee arthroplasty surgery. Given frequently conflicting conclusions among studies, the individual system and even provider-specific management of comorbidities – which was typically not delineated – may account for such discrepancies. Prospective, appropriately controlled studies incorporating these considerations will better afford surgeon and patient the ability to predict and potentially minimize risk of periprosthetic joint infection.	</a:t>
            </a:r>
          </a:p>
          <a:p>
            <a:endParaRPr lang="en-US" sz="1200" b="0" i="0" u="none" strike="noStrike" kern="1200" baseline="0" dirty="0">
              <a:solidFill>
                <a:schemeClr val="tx1"/>
              </a:solidFill>
              <a:latin typeface="+mn-lt"/>
              <a:ea typeface="+mn-ea"/>
              <a:cs typeface="+mn-cs"/>
            </a:endParaRPr>
          </a:p>
          <a:p>
            <a:r>
              <a:rPr lang="en-US" sz="1200" b="0" i="0" u="none" strike="noStrike" kern="1200" dirty="0" err="1">
                <a:solidFill>
                  <a:schemeClr val="tx1"/>
                </a:solidFill>
                <a:effectLst/>
                <a:latin typeface="+mn-lt"/>
                <a:ea typeface="+mn-ea"/>
                <a:cs typeface="+mn-cs"/>
                <a:hlinkClick r:id="rId3"/>
              </a:rPr>
              <a:t>Chrastil,J</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Anderson,M.B</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Stevens,V</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Anand,R</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Peters,C.L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Pelt,C.E</a:t>
            </a:r>
            <a:r>
              <a:rPr lang="en-US" sz="1200" b="0" i="0" u="none" strike="noStrike" kern="1200" dirty="0">
                <a:solidFill>
                  <a:schemeClr val="tx1"/>
                </a:solidFill>
                <a:effectLst/>
                <a:latin typeface="+mn-lt"/>
                <a:ea typeface="+mn-ea"/>
                <a:cs typeface="+mn-cs"/>
                <a:hlinkClick r:id="rId3"/>
              </a:rPr>
              <a:t>. Is Hemoglobin A1c or Perioperative Hyperglycemia Predictive of Periprosthetic Joint Infection or Death Following Primary Total Joint Arthroplasty?. </a:t>
            </a:r>
            <a:r>
              <a:rPr lang="en-US" sz="1200" b="0" i="0" u="none" strike="noStrike" kern="1200" dirty="0" err="1">
                <a:solidFill>
                  <a:schemeClr val="tx1"/>
                </a:solidFill>
                <a:effectLst/>
                <a:latin typeface="+mn-lt"/>
                <a:ea typeface="+mn-ea"/>
                <a:cs typeface="+mn-cs"/>
                <a:hlinkClick r:id="rId3"/>
              </a:rPr>
              <a:t>J.Arthroplasty</a:t>
            </a:r>
            <a:r>
              <a:rPr lang="en-US" sz="1200" b="0" i="0" u="none" strike="noStrike" kern="1200" dirty="0">
                <a:solidFill>
                  <a:schemeClr val="tx1"/>
                </a:solidFill>
                <a:effectLst/>
                <a:latin typeface="+mn-lt"/>
                <a:ea typeface="+mn-ea"/>
                <a:cs typeface="+mn-cs"/>
                <a:hlinkClick r:id="rId3"/>
              </a:rPr>
              <a:t> 2015/7; 7: 1197-1202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George, M.D., </a:t>
            </a:r>
            <a:r>
              <a:rPr lang="en-US" sz="1200" b="0" i="0" u="none" strike="noStrike" kern="1200" dirty="0" err="1">
                <a:solidFill>
                  <a:schemeClr val="tx1"/>
                </a:solidFill>
                <a:effectLst/>
                <a:latin typeface="+mn-lt"/>
                <a:ea typeface="+mn-ea"/>
                <a:cs typeface="+mn-cs"/>
                <a:hlinkClick r:id="rId4"/>
              </a:rPr>
              <a:t>Baker,J.F</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Yenchih,Hsu</a:t>
            </a:r>
            <a:r>
              <a:rPr lang="en-US" sz="1200" b="0" i="0" u="none" strike="noStrike" kern="1200" dirty="0">
                <a:solidFill>
                  <a:schemeClr val="tx1"/>
                </a:solidFill>
                <a:effectLst/>
                <a:latin typeface="+mn-lt"/>
                <a:ea typeface="+mn-ea"/>
                <a:cs typeface="+mn-cs"/>
                <a:hlinkClick r:id="rId4"/>
              </a:rPr>
              <a:t> J., </a:t>
            </a:r>
            <a:r>
              <a:rPr lang="en-US" sz="1200" b="0" i="0" u="none" strike="noStrike" kern="1200" dirty="0" err="1">
                <a:solidFill>
                  <a:schemeClr val="tx1"/>
                </a:solidFill>
                <a:effectLst/>
                <a:latin typeface="+mn-lt"/>
                <a:ea typeface="+mn-ea"/>
                <a:cs typeface="+mn-cs"/>
                <a:hlinkClick r:id="rId4"/>
              </a:rPr>
              <a:t>Wu,Q</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Xie,F</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Chen,L</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Yun,H</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Curtis,J.R</a:t>
            </a:r>
            <a:r>
              <a:rPr lang="en-US" sz="1200" b="0" i="0" u="none" strike="noStrike" kern="1200" dirty="0">
                <a:solidFill>
                  <a:schemeClr val="tx1"/>
                </a:solidFill>
                <a:effectLst/>
                <a:latin typeface="+mn-lt"/>
                <a:ea typeface="+mn-ea"/>
                <a:cs typeface="+mn-cs"/>
                <a:hlinkClick r:id="rId4"/>
              </a:rPr>
              <a:t>. Perioperative timing of infliximab and the risk of serious infection after elective hip and knee arthroplasty. Arthritis Care Res.(Hoboken.) 2017/1/27; 0: -</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(129) Song IH, Song EK, </a:t>
            </a:r>
            <a:r>
              <a:rPr lang="en-US" sz="1200" b="0" i="0" u="none" strike="noStrike" kern="1200" dirty="0" err="1">
                <a:solidFill>
                  <a:schemeClr val="tx1"/>
                </a:solidFill>
                <a:effectLst/>
                <a:latin typeface="+mn-lt"/>
                <a:ea typeface="+mn-ea"/>
                <a:cs typeface="+mn-cs"/>
                <a:hlinkClick r:id="rId5"/>
              </a:rPr>
              <a:t>Seo</a:t>
            </a:r>
            <a:r>
              <a:rPr lang="en-US" sz="1200" b="0" i="0" u="none" strike="noStrike" kern="1200" dirty="0">
                <a:solidFill>
                  <a:schemeClr val="tx1"/>
                </a:solidFill>
                <a:effectLst/>
                <a:latin typeface="+mn-lt"/>
                <a:ea typeface="+mn-ea"/>
                <a:cs typeface="+mn-cs"/>
                <a:hlinkClick r:id="rId5"/>
              </a:rPr>
              <a:t> HY, Lee KB, </a:t>
            </a:r>
            <a:r>
              <a:rPr lang="en-US" sz="1200" b="0" i="0" u="none" strike="noStrike" kern="1200" dirty="0" err="1">
                <a:solidFill>
                  <a:schemeClr val="tx1"/>
                </a:solidFill>
                <a:effectLst/>
                <a:latin typeface="+mn-lt"/>
                <a:ea typeface="+mn-ea"/>
                <a:cs typeface="+mn-cs"/>
                <a:hlinkClick r:id="rId5"/>
              </a:rPr>
              <a:t>Yim</a:t>
            </a:r>
            <a:r>
              <a:rPr lang="en-US" sz="1200" b="0" i="0" u="none" strike="noStrike" kern="1200" dirty="0">
                <a:solidFill>
                  <a:schemeClr val="tx1"/>
                </a:solidFill>
                <a:effectLst/>
                <a:latin typeface="+mn-lt"/>
                <a:ea typeface="+mn-ea"/>
                <a:cs typeface="+mn-cs"/>
                <a:hlinkClick r:id="rId5"/>
              </a:rPr>
              <a:t> JH, </a:t>
            </a:r>
            <a:r>
              <a:rPr lang="en-US" sz="1200" b="0" i="0" u="none" strike="noStrike" kern="1200" dirty="0" err="1">
                <a:solidFill>
                  <a:schemeClr val="tx1"/>
                </a:solidFill>
                <a:effectLst/>
                <a:latin typeface="+mn-lt"/>
                <a:ea typeface="+mn-ea"/>
                <a:cs typeface="+mn-cs"/>
                <a:hlinkClick r:id="rId5"/>
              </a:rPr>
              <a:t>Seon</a:t>
            </a:r>
            <a:r>
              <a:rPr lang="en-US" sz="1200" b="0" i="0" u="none" strike="noStrike" kern="1200" dirty="0">
                <a:solidFill>
                  <a:schemeClr val="tx1"/>
                </a:solidFill>
                <a:effectLst/>
                <a:latin typeface="+mn-lt"/>
                <a:ea typeface="+mn-ea"/>
                <a:cs typeface="+mn-cs"/>
                <a:hlinkClick r:id="rId5"/>
              </a:rPr>
              <a:t> JK. Patellofemoral Alignment and Anterior Knee Pain After Closing- and Opening-Wedge Valgus High Tibial Osteotomy. Arthroscopy 2012. PM:22520445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Aggarwal,V.K</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Tischler,E.H</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Post,Z.D</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Kane,I</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Orozco,F.R</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Ong,A</a:t>
            </a:r>
            <a:r>
              <a:rPr lang="en-US" sz="1200" b="0" i="0" u="none" strike="noStrike" kern="1200" dirty="0">
                <a:solidFill>
                  <a:schemeClr val="tx1"/>
                </a:solidFill>
                <a:effectLst/>
                <a:latin typeface="+mn-lt"/>
                <a:ea typeface="+mn-ea"/>
                <a:cs typeface="+mn-cs"/>
                <a:hlinkClick r:id="rId6"/>
              </a:rPr>
              <a:t>. Patients with atrial fibrillation undergoing total joint arthroplasty increase hospital burden. </a:t>
            </a:r>
            <a:r>
              <a:rPr lang="en-US" sz="1200" b="0" i="0" u="none" strike="noStrike" kern="1200" dirty="0" err="1">
                <a:solidFill>
                  <a:schemeClr val="tx1"/>
                </a:solidFill>
                <a:effectLst/>
                <a:latin typeface="+mn-lt"/>
                <a:ea typeface="+mn-ea"/>
                <a:cs typeface="+mn-cs"/>
                <a:hlinkClick r:id="rId6"/>
              </a:rPr>
              <a:t>J.Bone</a:t>
            </a:r>
            <a:r>
              <a:rPr lang="en-US" sz="1200" b="0" i="0" u="none" strike="noStrike" kern="1200" dirty="0">
                <a:solidFill>
                  <a:schemeClr val="tx1"/>
                </a:solidFill>
                <a:effectLst/>
                <a:latin typeface="+mn-lt"/>
                <a:ea typeface="+mn-ea"/>
                <a:cs typeface="+mn-cs"/>
                <a:hlinkClick r:id="rId6"/>
              </a:rPr>
              <a:t> Joint </a:t>
            </a:r>
            <a:r>
              <a:rPr lang="en-US" sz="1200" b="0" i="0" u="none" strike="noStrike" kern="1200" dirty="0" err="1">
                <a:solidFill>
                  <a:schemeClr val="tx1"/>
                </a:solidFill>
                <a:effectLst/>
                <a:latin typeface="+mn-lt"/>
                <a:ea typeface="+mn-ea"/>
                <a:cs typeface="+mn-cs"/>
                <a:hlinkClick r:id="rId6"/>
              </a:rPr>
              <a:t>Surg.Am</a:t>
            </a:r>
            <a:r>
              <a:rPr lang="en-US" sz="1200" b="0" i="0" u="none" strike="noStrike" kern="1200" dirty="0">
                <a:solidFill>
                  <a:schemeClr val="tx1"/>
                </a:solidFill>
                <a:effectLst/>
                <a:latin typeface="+mn-lt"/>
                <a:ea typeface="+mn-ea"/>
                <a:cs typeface="+mn-cs"/>
                <a:hlinkClick r:id="rId6"/>
              </a:rPr>
              <a:t>. 2013/9/4; 17: 1606-1611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Bedair,H</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Goyal,N</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Dietz,M.J</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Urish,K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Hansen,V</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Manrique,J</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Hamilton,W</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Deirmengian,G</a:t>
            </a:r>
            <a:r>
              <a:rPr lang="en-US" sz="1200" b="0" i="0" u="none" strike="noStrike" kern="1200" dirty="0">
                <a:solidFill>
                  <a:schemeClr val="tx1"/>
                </a:solidFill>
                <a:effectLst/>
                <a:latin typeface="+mn-lt"/>
                <a:ea typeface="+mn-ea"/>
                <a:cs typeface="+mn-cs"/>
                <a:hlinkClick r:id="rId7"/>
              </a:rPr>
              <a:t>. A History of Treated Periprosthetic Joint Infection Increases the Risk of Subsequent Different Site Infection. </a:t>
            </a:r>
            <a:r>
              <a:rPr lang="en-US" sz="1200" b="0" i="0" u="none" strike="noStrike" kern="1200" dirty="0" err="1">
                <a:solidFill>
                  <a:schemeClr val="tx1"/>
                </a:solidFill>
                <a:effectLst/>
                <a:latin typeface="+mn-lt"/>
                <a:ea typeface="+mn-ea"/>
                <a:cs typeface="+mn-cs"/>
                <a:hlinkClick r:id="rId7"/>
              </a:rPr>
              <a:t>Clin.Orthop.Relat.Res</a:t>
            </a:r>
            <a:r>
              <a:rPr lang="en-US" sz="1200" b="0" i="0" u="none" strike="noStrike" kern="1200" dirty="0">
                <a:solidFill>
                  <a:schemeClr val="tx1"/>
                </a:solidFill>
                <a:effectLst/>
                <a:latin typeface="+mn-lt"/>
                <a:ea typeface="+mn-ea"/>
                <a:cs typeface="+mn-cs"/>
                <a:hlinkClick r:id="rId7"/>
              </a:rPr>
              <a:t>. 2015/7; 7: 2300-2304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Bongartz,T</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Halligan,C.S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Osmon,D.R</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Reinalda,M.S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Bamlet,W.R</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Crowson,C.S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Hanssen,A.D</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Matteson,E.L</a:t>
            </a:r>
            <a:r>
              <a:rPr lang="en-US" sz="1200" b="0" i="0" u="none" strike="noStrike" kern="1200" dirty="0">
                <a:solidFill>
                  <a:schemeClr val="tx1"/>
                </a:solidFill>
                <a:effectLst/>
                <a:latin typeface="+mn-lt"/>
                <a:ea typeface="+mn-ea"/>
                <a:cs typeface="+mn-cs"/>
                <a:hlinkClick r:id="rId8"/>
              </a:rPr>
              <a:t>. Incidence and risk factors of prosthetic joint infection after total hip or knee replacement in patients with rheumatoid arthritis. Arthritis Rheum. 2008/12/15; 12: 1713-1720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Bozic,K.J</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Lau,E</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Kurtz,S</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Ong,K</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Berry,D.J</a:t>
            </a:r>
            <a:r>
              <a:rPr lang="en-US" sz="1200" b="0" i="0" u="none" strike="noStrike" kern="1200" dirty="0">
                <a:solidFill>
                  <a:schemeClr val="tx1"/>
                </a:solidFill>
                <a:effectLst/>
                <a:latin typeface="+mn-lt"/>
                <a:ea typeface="+mn-ea"/>
                <a:cs typeface="+mn-cs"/>
                <a:hlinkClick r:id="rId9"/>
              </a:rPr>
              <a:t>. Patient-related risk factors for postoperative mortality and periprosthetic joint infection in </a:t>
            </a:r>
            <a:r>
              <a:rPr lang="en-US" sz="1200" b="0" i="0" u="none" strike="noStrike" kern="1200" dirty="0" err="1">
                <a:solidFill>
                  <a:schemeClr val="tx1"/>
                </a:solidFill>
                <a:effectLst/>
                <a:latin typeface="+mn-lt"/>
                <a:ea typeface="+mn-ea"/>
                <a:cs typeface="+mn-cs"/>
                <a:hlinkClick r:id="rId9"/>
              </a:rPr>
              <a:t>medicare</a:t>
            </a:r>
            <a:r>
              <a:rPr lang="en-US" sz="1200" b="0" i="0" u="none" strike="noStrike" kern="1200" dirty="0">
                <a:solidFill>
                  <a:schemeClr val="tx1"/>
                </a:solidFill>
                <a:effectLst/>
                <a:latin typeface="+mn-lt"/>
                <a:ea typeface="+mn-ea"/>
                <a:cs typeface="+mn-cs"/>
                <a:hlinkClick r:id="rId9"/>
              </a:rPr>
              <a:t> patients undergoing TKA. </a:t>
            </a:r>
            <a:r>
              <a:rPr lang="en-US" sz="1200" b="0" i="0" u="none" strike="noStrike" kern="1200" dirty="0" err="1">
                <a:solidFill>
                  <a:schemeClr val="tx1"/>
                </a:solidFill>
                <a:effectLst/>
                <a:latin typeface="+mn-lt"/>
                <a:ea typeface="+mn-ea"/>
                <a:cs typeface="+mn-cs"/>
                <a:hlinkClick r:id="rId9"/>
              </a:rPr>
              <a:t>Clin.Orthop.Relat.Res</a:t>
            </a:r>
            <a:r>
              <a:rPr lang="en-US" sz="1200" b="0" i="0" u="none" strike="noStrike" kern="1200" dirty="0">
                <a:solidFill>
                  <a:schemeClr val="tx1"/>
                </a:solidFill>
                <a:effectLst/>
                <a:latin typeface="+mn-lt"/>
                <a:ea typeface="+mn-ea"/>
                <a:cs typeface="+mn-cs"/>
                <a:hlinkClick r:id="rId9"/>
              </a:rPr>
              <a:t>. 2012/1; 1: 130-137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Bozic,K.J</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Lau,E</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Kurtz,S</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Ong,K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Rubash,H</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Vail,T.P</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Berry,D.J</a:t>
            </a:r>
            <a:r>
              <a:rPr lang="en-US" sz="1200" b="0" i="0" u="none" strike="noStrike" kern="1200" dirty="0">
                <a:solidFill>
                  <a:schemeClr val="tx1"/>
                </a:solidFill>
                <a:effectLst/>
                <a:latin typeface="+mn-lt"/>
                <a:ea typeface="+mn-ea"/>
                <a:cs typeface="+mn-cs"/>
                <a:hlinkClick r:id="rId10"/>
              </a:rPr>
              <a:t>. Patient-related risk factors for periprosthetic joint infection and postoperative mortality following total hip arthroplasty in Medicare patients. </a:t>
            </a:r>
            <a:r>
              <a:rPr lang="en-US" sz="1200" b="0" i="0" u="none" strike="noStrike" kern="1200" dirty="0" err="1">
                <a:solidFill>
                  <a:schemeClr val="tx1"/>
                </a:solidFill>
                <a:effectLst/>
                <a:latin typeface="+mn-lt"/>
                <a:ea typeface="+mn-ea"/>
                <a:cs typeface="+mn-cs"/>
                <a:hlinkClick r:id="rId10"/>
              </a:rPr>
              <a:t>J.Bone</a:t>
            </a:r>
            <a:r>
              <a:rPr lang="en-US" sz="1200" b="0" i="0" u="none" strike="noStrike" kern="1200" dirty="0">
                <a:solidFill>
                  <a:schemeClr val="tx1"/>
                </a:solidFill>
                <a:effectLst/>
                <a:latin typeface="+mn-lt"/>
                <a:ea typeface="+mn-ea"/>
                <a:cs typeface="+mn-cs"/>
                <a:hlinkClick r:id="rId10"/>
              </a:rPr>
              <a:t> Joint </a:t>
            </a:r>
            <a:r>
              <a:rPr lang="en-US" sz="1200" b="0" i="0" u="none" strike="noStrike" kern="1200" dirty="0" err="1">
                <a:solidFill>
                  <a:schemeClr val="tx1"/>
                </a:solidFill>
                <a:effectLst/>
                <a:latin typeface="+mn-lt"/>
                <a:ea typeface="+mn-ea"/>
                <a:cs typeface="+mn-cs"/>
                <a:hlinkClick r:id="rId10"/>
              </a:rPr>
              <a:t>Surg.Am</a:t>
            </a:r>
            <a:r>
              <a:rPr lang="en-US" sz="1200" b="0" i="0" u="none" strike="noStrike" kern="1200" dirty="0">
                <a:solidFill>
                  <a:schemeClr val="tx1"/>
                </a:solidFill>
                <a:effectLst/>
                <a:latin typeface="+mn-lt"/>
                <a:ea typeface="+mn-ea"/>
                <a:cs typeface="+mn-cs"/>
                <a:hlinkClick r:id="rId10"/>
              </a:rPr>
              <a:t>. 2012/5/2; 9: 794-800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Bozic,K.J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Ward,D.T</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Lau,E.C</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Chan,V</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Wetters,N.G</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Naziri,Q</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Odum,S</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Fehring,T.K</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Mont,M.A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Gioe,T.J</a:t>
            </a:r>
            <a:r>
              <a:rPr lang="en-US" sz="1200" b="0" i="0" u="none" strike="noStrike" kern="1200" dirty="0">
                <a:solidFill>
                  <a:schemeClr val="tx1"/>
                </a:solidFill>
                <a:effectLst/>
                <a:latin typeface="+mn-lt"/>
                <a:ea typeface="+mn-ea"/>
                <a:cs typeface="+mn-cs"/>
                <a:hlinkClick r:id="rId11"/>
              </a:rPr>
              <a:t>., Della </a:t>
            </a:r>
            <a:r>
              <a:rPr lang="en-US" sz="1200" b="0" i="0" u="none" strike="noStrike" kern="1200" dirty="0" err="1">
                <a:solidFill>
                  <a:schemeClr val="tx1"/>
                </a:solidFill>
                <a:effectLst/>
                <a:latin typeface="+mn-lt"/>
                <a:ea typeface="+mn-ea"/>
                <a:cs typeface="+mn-cs"/>
                <a:hlinkClick r:id="rId11"/>
              </a:rPr>
              <a:t>Valle,C.J</a:t>
            </a:r>
            <a:r>
              <a:rPr lang="en-US" sz="1200" b="0" i="0" u="none" strike="noStrike" kern="1200" dirty="0">
                <a:solidFill>
                  <a:schemeClr val="tx1"/>
                </a:solidFill>
                <a:effectLst/>
                <a:latin typeface="+mn-lt"/>
                <a:ea typeface="+mn-ea"/>
                <a:cs typeface="+mn-cs"/>
                <a:hlinkClick r:id="rId11"/>
              </a:rPr>
              <a:t>. Risk factors for periprosthetic joint infection following primary total hip arthroplasty: a case control study. </a:t>
            </a:r>
            <a:r>
              <a:rPr lang="en-US" sz="1200" b="0" i="0" u="none" strike="noStrike" kern="1200" dirty="0" err="1">
                <a:solidFill>
                  <a:schemeClr val="tx1"/>
                </a:solidFill>
                <a:effectLst/>
                <a:latin typeface="+mn-lt"/>
                <a:ea typeface="+mn-ea"/>
                <a:cs typeface="+mn-cs"/>
                <a:hlinkClick r:id="rId11"/>
              </a:rPr>
              <a:t>J.Arthroplasty</a:t>
            </a:r>
            <a:r>
              <a:rPr lang="en-US" sz="1200" b="0" i="0" u="none" strike="noStrike" kern="1200" dirty="0">
                <a:solidFill>
                  <a:schemeClr val="tx1"/>
                </a:solidFill>
                <a:effectLst/>
                <a:latin typeface="+mn-lt"/>
                <a:ea typeface="+mn-ea"/>
                <a:cs typeface="+mn-cs"/>
                <a:hlinkClick r:id="rId11"/>
              </a:rPr>
              <a:t> 2014/1; 1: 154-156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Cai,J</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Karam,J.A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Parvizi,J</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Smith,E.B</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Sharkey,P.F</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Aquacel</a:t>
            </a:r>
            <a:r>
              <a:rPr lang="en-US" sz="1200" b="0" i="0" u="none" strike="noStrike" kern="1200" dirty="0">
                <a:solidFill>
                  <a:schemeClr val="tx1"/>
                </a:solidFill>
                <a:effectLst/>
                <a:latin typeface="+mn-lt"/>
                <a:ea typeface="+mn-ea"/>
                <a:cs typeface="+mn-cs"/>
                <a:hlinkClick r:id="rId12"/>
              </a:rPr>
              <a:t> surgical dressing reduces the rate of acute PJI following total joint arthroplasty: a case-control study. </a:t>
            </a:r>
            <a:r>
              <a:rPr lang="en-US" sz="1200" b="0" i="0" u="none" strike="noStrike" kern="1200" dirty="0" err="1">
                <a:solidFill>
                  <a:schemeClr val="tx1"/>
                </a:solidFill>
                <a:effectLst/>
                <a:latin typeface="+mn-lt"/>
                <a:ea typeface="+mn-ea"/>
                <a:cs typeface="+mn-cs"/>
                <a:hlinkClick r:id="rId12"/>
              </a:rPr>
              <a:t>J.Arthroplasty</a:t>
            </a:r>
            <a:r>
              <a:rPr lang="en-US" sz="1200" b="0" i="0" u="none" strike="noStrike" kern="1200" dirty="0">
                <a:solidFill>
                  <a:schemeClr val="tx1"/>
                </a:solidFill>
                <a:effectLst/>
                <a:latin typeface="+mn-lt"/>
                <a:ea typeface="+mn-ea"/>
                <a:cs typeface="+mn-cs"/>
                <a:hlinkClick r:id="rId12"/>
              </a:rPr>
              <a:t> 2014/6; 6: 1098-1100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3"/>
              </a:rPr>
              <a:t>Deleuran,T</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Vilstrup,H</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Overgaard,S</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Jepsen,P</a:t>
            </a:r>
            <a:r>
              <a:rPr lang="en-US" sz="1200" b="0" i="0" u="none" strike="noStrike" kern="1200" dirty="0">
                <a:solidFill>
                  <a:schemeClr val="tx1"/>
                </a:solidFill>
                <a:effectLst/>
                <a:latin typeface="+mn-lt"/>
                <a:ea typeface="+mn-ea"/>
                <a:cs typeface="+mn-cs"/>
                <a:hlinkClick r:id="rId13"/>
              </a:rPr>
              <a:t>. Cirrhosis patients have increased risk of complications after hip or knee arthroplasty. Acta </a:t>
            </a:r>
            <a:r>
              <a:rPr lang="en-US" sz="1200" b="0" i="0" u="none" strike="noStrike" kern="1200" dirty="0" err="1">
                <a:solidFill>
                  <a:schemeClr val="tx1"/>
                </a:solidFill>
                <a:effectLst/>
                <a:latin typeface="+mn-lt"/>
                <a:ea typeface="+mn-ea"/>
                <a:cs typeface="+mn-cs"/>
                <a:hlinkClick r:id="rId13"/>
              </a:rPr>
              <a:t>Orthop</a:t>
            </a:r>
            <a:r>
              <a:rPr lang="en-US" sz="1200" b="0" i="0" u="none" strike="noStrike" kern="1200" dirty="0">
                <a:solidFill>
                  <a:schemeClr val="tx1"/>
                </a:solidFill>
                <a:effectLst/>
                <a:latin typeface="+mn-lt"/>
                <a:ea typeface="+mn-ea"/>
                <a:cs typeface="+mn-cs"/>
                <a:hlinkClick r:id="rId13"/>
              </a:rPr>
              <a:t>. 2015/2; 1: 108-113</a:t>
            </a:r>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4"/>
              </a:rPr>
              <a:t>Grammatico-Guillon</a:t>
            </a:r>
            <a:r>
              <a:rPr lang="en-US" sz="1200" b="0" i="0" u="none" strike="noStrike" kern="1200" dirty="0">
                <a:solidFill>
                  <a:schemeClr val="tx1"/>
                </a:solidFill>
                <a:effectLst/>
                <a:latin typeface="+mn-lt"/>
                <a:ea typeface="+mn-ea"/>
                <a:cs typeface="+mn-cs"/>
                <a:hlinkClick r:id="rId14"/>
              </a:rPr>
              <a:t>, L., </a:t>
            </a:r>
            <a:r>
              <a:rPr lang="en-US" sz="1200" b="0" i="0" u="none" strike="noStrike" kern="1200" dirty="0" err="1">
                <a:solidFill>
                  <a:schemeClr val="tx1"/>
                </a:solidFill>
                <a:effectLst/>
                <a:latin typeface="+mn-lt"/>
                <a:ea typeface="+mn-ea"/>
                <a:cs typeface="+mn-cs"/>
                <a:hlinkClick r:id="rId14"/>
              </a:rPr>
              <a:t>Baron,S</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Rosset,P</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Gaborit,C</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Bernard,L</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Rusch,E</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Astagneau,P</a:t>
            </a:r>
            <a:r>
              <a:rPr lang="en-US" sz="1200" b="0" i="0" u="none" strike="noStrike" kern="1200" dirty="0">
                <a:solidFill>
                  <a:schemeClr val="tx1"/>
                </a:solidFill>
                <a:effectLst/>
                <a:latin typeface="+mn-lt"/>
                <a:ea typeface="+mn-ea"/>
                <a:cs typeface="+mn-cs"/>
                <a:hlinkClick r:id="rId14"/>
              </a:rPr>
              <a:t>. Surgical site infection after primary hip and knee arthroplasty: a cohort study using a hospital database. </a:t>
            </a:r>
            <a:r>
              <a:rPr lang="en-US" sz="1200" b="0" i="0" u="none" strike="noStrike" kern="1200" dirty="0" err="1">
                <a:solidFill>
                  <a:schemeClr val="tx1"/>
                </a:solidFill>
                <a:effectLst/>
                <a:latin typeface="+mn-lt"/>
                <a:ea typeface="+mn-ea"/>
                <a:cs typeface="+mn-cs"/>
                <a:hlinkClick r:id="rId14"/>
              </a:rPr>
              <a:t>Infect.Control</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Hosp.Epidemiol</a:t>
            </a:r>
            <a:r>
              <a:rPr lang="en-US" sz="1200" b="0" i="0" u="none" strike="noStrike" kern="1200" dirty="0">
                <a:solidFill>
                  <a:schemeClr val="tx1"/>
                </a:solidFill>
                <a:effectLst/>
                <a:latin typeface="+mn-lt"/>
                <a:ea typeface="+mn-ea"/>
                <a:cs typeface="+mn-cs"/>
                <a:hlinkClick r:id="rId14"/>
              </a:rPr>
              <a:t>. 2015/10; 10: 1198-1207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Greenky</a:t>
            </a:r>
            <a:r>
              <a:rPr lang="en-US" sz="1200" b="0" i="0" u="none" strike="noStrike" kern="1200" dirty="0">
                <a:solidFill>
                  <a:schemeClr val="tx1"/>
                </a:solidFill>
                <a:effectLst/>
                <a:latin typeface="+mn-lt"/>
                <a:ea typeface="+mn-ea"/>
                <a:cs typeface="+mn-cs"/>
                <a:hlinkClick r:id="rId15"/>
              </a:rPr>
              <a:t>, M., </a:t>
            </a:r>
            <a:r>
              <a:rPr lang="en-US" sz="1200" b="0" i="0" u="none" strike="noStrike" kern="1200" dirty="0" err="1">
                <a:solidFill>
                  <a:schemeClr val="tx1"/>
                </a:solidFill>
                <a:effectLst/>
                <a:latin typeface="+mn-lt"/>
                <a:ea typeface="+mn-ea"/>
                <a:cs typeface="+mn-cs"/>
                <a:hlinkClick r:id="rId15"/>
              </a:rPr>
              <a:t>Gandhi,K</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Pulido,L</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Restrepo,C</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Parvizi,J</a:t>
            </a:r>
            <a:r>
              <a:rPr lang="en-US" sz="1200" b="0" i="0" u="none" strike="noStrike" kern="1200" dirty="0">
                <a:solidFill>
                  <a:schemeClr val="tx1"/>
                </a:solidFill>
                <a:effectLst/>
                <a:latin typeface="+mn-lt"/>
                <a:ea typeface="+mn-ea"/>
                <a:cs typeface="+mn-cs"/>
                <a:hlinkClick r:id="rId15"/>
              </a:rPr>
              <a:t>. Preoperative anemia in total joint arthroplasty: is it associated with periprosthetic joint infection?. </a:t>
            </a:r>
            <a:r>
              <a:rPr lang="en-US" sz="1200" b="0" i="0" u="none" strike="noStrike" kern="1200" dirty="0" err="1">
                <a:solidFill>
                  <a:schemeClr val="tx1"/>
                </a:solidFill>
                <a:effectLst/>
                <a:latin typeface="+mn-lt"/>
                <a:ea typeface="+mn-ea"/>
                <a:cs typeface="+mn-cs"/>
                <a:hlinkClick r:id="rId15"/>
              </a:rPr>
              <a:t>Clin.Orthop.Relat.Res</a:t>
            </a:r>
            <a:r>
              <a:rPr lang="en-US" sz="1200" b="0" i="0" u="none" strike="noStrike" kern="1200" dirty="0">
                <a:solidFill>
                  <a:schemeClr val="tx1"/>
                </a:solidFill>
                <a:effectLst/>
                <a:latin typeface="+mn-lt"/>
                <a:ea typeface="+mn-ea"/>
                <a:cs typeface="+mn-cs"/>
                <a:hlinkClick r:id="rId15"/>
              </a:rPr>
              <a:t>. 2012/10; 10: 2695-2701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6"/>
              </a:rPr>
              <a:t>Huang,R</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Greenky,M</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Kerr,G.J</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Austin,M.S</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Parvizi,J</a:t>
            </a:r>
            <a:r>
              <a:rPr lang="en-US" sz="1200" b="0" i="0" u="none" strike="noStrike" kern="1200" dirty="0">
                <a:solidFill>
                  <a:schemeClr val="tx1"/>
                </a:solidFill>
                <a:effectLst/>
                <a:latin typeface="+mn-lt"/>
                <a:ea typeface="+mn-ea"/>
                <a:cs typeface="+mn-cs"/>
                <a:hlinkClick r:id="rId16"/>
              </a:rPr>
              <a:t>. The effect of malnutrition on patients undergoing elective joint arthroplasty. </a:t>
            </a:r>
            <a:r>
              <a:rPr lang="en-US" sz="1200" b="0" i="0" u="none" strike="noStrike" kern="1200" dirty="0" err="1">
                <a:solidFill>
                  <a:schemeClr val="tx1"/>
                </a:solidFill>
                <a:effectLst/>
                <a:latin typeface="+mn-lt"/>
                <a:ea typeface="+mn-ea"/>
                <a:cs typeface="+mn-cs"/>
                <a:hlinkClick r:id="rId16"/>
              </a:rPr>
              <a:t>J.Arthroplasty</a:t>
            </a:r>
            <a:r>
              <a:rPr lang="en-US" sz="1200" b="0" i="0" u="none" strike="noStrike" kern="1200" dirty="0">
                <a:solidFill>
                  <a:schemeClr val="tx1"/>
                </a:solidFill>
                <a:effectLst/>
                <a:latin typeface="+mn-lt"/>
                <a:ea typeface="+mn-ea"/>
                <a:cs typeface="+mn-cs"/>
                <a:hlinkClick r:id="rId16"/>
              </a:rPr>
              <a:t> 2013/9; 8: 21-24</a:t>
            </a:r>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7"/>
              </a:rPr>
              <a:t>Jamsen,E</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Varonen,M</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Huhtala,H</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Lehto,M.U</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Lumio,J</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Konttinen,Y.T</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Moilanen,T</a:t>
            </a:r>
            <a:r>
              <a:rPr lang="en-US" sz="1200" b="0" i="0" u="none" strike="noStrike" kern="1200" dirty="0">
                <a:solidFill>
                  <a:schemeClr val="tx1"/>
                </a:solidFill>
                <a:effectLst/>
                <a:latin typeface="+mn-lt"/>
                <a:ea typeface="+mn-ea"/>
                <a:cs typeface="+mn-cs"/>
                <a:hlinkClick r:id="rId17"/>
              </a:rPr>
              <a:t>. Incidence of prosthetic joint infections after primary knee arthroplasty. </a:t>
            </a:r>
            <a:r>
              <a:rPr lang="en-US" sz="1200" b="0" i="0" u="none" strike="noStrike" kern="1200" dirty="0" err="1">
                <a:solidFill>
                  <a:schemeClr val="tx1"/>
                </a:solidFill>
                <a:effectLst/>
                <a:latin typeface="+mn-lt"/>
                <a:ea typeface="+mn-ea"/>
                <a:cs typeface="+mn-cs"/>
                <a:hlinkClick r:id="rId17"/>
              </a:rPr>
              <a:t>J.Arthroplasty</a:t>
            </a:r>
            <a:r>
              <a:rPr lang="en-US" sz="1200" b="0" i="0" u="none" strike="noStrike" kern="1200" dirty="0">
                <a:solidFill>
                  <a:schemeClr val="tx1"/>
                </a:solidFill>
                <a:effectLst/>
                <a:latin typeface="+mn-lt"/>
                <a:ea typeface="+mn-ea"/>
                <a:cs typeface="+mn-cs"/>
                <a:hlinkClick r:id="rId17"/>
              </a:rPr>
              <a:t> 2010/1; 1: 87-92</a:t>
            </a:r>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8"/>
              </a:rPr>
              <a:t>Jiang,S.L</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Schairer,W.W</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Bozic,K.J</a:t>
            </a:r>
            <a:r>
              <a:rPr lang="en-US" sz="1200" b="0" i="0" u="none" strike="noStrike" kern="1200" dirty="0">
                <a:solidFill>
                  <a:schemeClr val="tx1"/>
                </a:solidFill>
                <a:effectLst/>
                <a:latin typeface="+mn-lt"/>
                <a:ea typeface="+mn-ea"/>
                <a:cs typeface="+mn-cs"/>
                <a:hlinkClick r:id="rId18"/>
              </a:rPr>
              <a:t>. Increased rates of periprosthetic joint infection in patients with cirrhosis undergoing total joint arthroplasty. </a:t>
            </a:r>
            <a:r>
              <a:rPr lang="en-US" sz="1200" b="0" i="0" u="none" strike="noStrike" kern="1200" dirty="0" err="1">
                <a:solidFill>
                  <a:schemeClr val="tx1"/>
                </a:solidFill>
                <a:effectLst/>
                <a:latin typeface="+mn-lt"/>
                <a:ea typeface="+mn-ea"/>
                <a:cs typeface="+mn-cs"/>
                <a:hlinkClick r:id="rId18"/>
              </a:rPr>
              <a:t>Clin.Orthop.Relat.Res</a:t>
            </a:r>
            <a:r>
              <a:rPr lang="en-US" sz="1200" b="0" i="0" u="none" strike="noStrike" kern="1200" dirty="0">
                <a:solidFill>
                  <a:schemeClr val="tx1"/>
                </a:solidFill>
                <a:effectLst/>
                <a:latin typeface="+mn-lt"/>
                <a:ea typeface="+mn-ea"/>
                <a:cs typeface="+mn-cs"/>
                <a:hlinkClick r:id="rId18"/>
              </a:rPr>
              <a:t>. 2014/8; 8: 2483-2491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9"/>
              </a:rPr>
              <a:t>Kamath,A.F</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Nelson,C.L</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Elkassabany,N</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Guo,Z</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Liu,J</a:t>
            </a:r>
            <a:r>
              <a:rPr lang="en-US" sz="1200" b="0" i="0" u="none" strike="noStrike" kern="1200" dirty="0">
                <a:solidFill>
                  <a:schemeClr val="tx1"/>
                </a:solidFill>
                <a:effectLst/>
                <a:latin typeface="+mn-lt"/>
                <a:ea typeface="+mn-ea"/>
                <a:cs typeface="+mn-cs"/>
                <a:hlinkClick r:id="rId19"/>
              </a:rPr>
              <a:t>. Low Albumin Is a Risk Factor for Complications after Revision Total Knee Arthroplasty. </a:t>
            </a:r>
            <a:r>
              <a:rPr lang="en-US" sz="1200" b="0" i="0" u="none" strike="noStrike" kern="1200" dirty="0" err="1">
                <a:solidFill>
                  <a:schemeClr val="tx1"/>
                </a:solidFill>
                <a:effectLst/>
                <a:latin typeface="+mn-lt"/>
                <a:ea typeface="+mn-ea"/>
                <a:cs typeface="+mn-cs"/>
                <a:hlinkClick r:id="rId19"/>
              </a:rPr>
              <a:t>J.Knee</a:t>
            </a:r>
            <a:r>
              <a:rPr lang="en-US" sz="1200" b="0" i="0" u="none" strike="noStrike" kern="1200" dirty="0">
                <a:solidFill>
                  <a:schemeClr val="tx1"/>
                </a:solidFill>
                <a:effectLst/>
                <a:latin typeface="+mn-lt"/>
                <a:ea typeface="+mn-ea"/>
                <a:cs typeface="+mn-cs"/>
                <a:hlinkClick r:id="rId19"/>
              </a:rPr>
              <a:t> Surg. 2016/6/30; 0: -</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0"/>
              </a:rPr>
              <a:t>Kao,F.C</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Hsu,Y.C</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Chen,W.H</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Lin,J.N</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Lo,Y.Y</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Tu,Y.K</a:t>
            </a:r>
            <a:r>
              <a:rPr lang="en-US" sz="1200" b="0" i="0" u="none" strike="noStrike" kern="1200" dirty="0">
                <a:solidFill>
                  <a:schemeClr val="tx1"/>
                </a:solidFill>
                <a:effectLst/>
                <a:latin typeface="+mn-lt"/>
                <a:ea typeface="+mn-ea"/>
                <a:cs typeface="+mn-cs"/>
                <a:hlinkClick r:id="rId20"/>
              </a:rPr>
              <a:t>. Prosthetic Joint Infection Following Invasive Dental Procedures and Antibiotic Prophylaxis in Patients With Hip or Knee Arthroplasty. </a:t>
            </a:r>
            <a:r>
              <a:rPr lang="en-US" sz="1200" b="0" i="0" u="none" strike="noStrike" kern="1200" dirty="0" err="1">
                <a:solidFill>
                  <a:schemeClr val="tx1"/>
                </a:solidFill>
                <a:effectLst/>
                <a:latin typeface="+mn-lt"/>
                <a:ea typeface="+mn-ea"/>
                <a:cs typeface="+mn-cs"/>
                <a:hlinkClick r:id="rId20"/>
              </a:rPr>
              <a:t>Infect.Control</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Hosp.Epidemiol</a:t>
            </a:r>
            <a:r>
              <a:rPr lang="en-US" sz="1200" b="0" i="0" u="none" strike="noStrike" kern="1200" dirty="0">
                <a:solidFill>
                  <a:schemeClr val="tx1"/>
                </a:solidFill>
                <a:effectLst/>
                <a:latin typeface="+mn-lt"/>
                <a:ea typeface="+mn-ea"/>
                <a:cs typeface="+mn-cs"/>
                <a:hlinkClick r:id="rId20"/>
              </a:rPr>
              <a:t>. 2017/2; 2: 154-161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1"/>
              </a:rPr>
              <a:t>Kildow,B.J</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Agaba,P</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Moore,B.F</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Hallows,R.K</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Bolognesi,M.P</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Seyler,T.M</a:t>
            </a:r>
            <a:r>
              <a:rPr lang="en-US" sz="1200" b="0" i="0" u="none" strike="noStrike" kern="1200" dirty="0">
                <a:solidFill>
                  <a:schemeClr val="tx1"/>
                </a:solidFill>
                <a:effectLst/>
                <a:latin typeface="+mn-lt"/>
                <a:ea typeface="+mn-ea"/>
                <a:cs typeface="+mn-cs"/>
                <a:hlinkClick r:id="rId21"/>
              </a:rPr>
              <a:t>. Postoperative Impact of Diabetes, Chronic Kidney Disease, Hemodialysis, and Renal Transplant After Total Hip Arthroplasty. </a:t>
            </a:r>
            <a:r>
              <a:rPr lang="en-US" sz="1200" b="0" i="0" u="none" strike="noStrike" kern="1200" dirty="0" err="1">
                <a:solidFill>
                  <a:schemeClr val="tx1"/>
                </a:solidFill>
                <a:effectLst/>
                <a:latin typeface="+mn-lt"/>
                <a:ea typeface="+mn-ea"/>
                <a:cs typeface="+mn-cs"/>
                <a:hlinkClick r:id="rId21"/>
              </a:rPr>
              <a:t>J.Arthroplasty</a:t>
            </a:r>
            <a:r>
              <a:rPr lang="en-US" sz="1200" b="0" i="0" u="none" strike="noStrike" kern="1200" dirty="0">
                <a:solidFill>
                  <a:schemeClr val="tx1"/>
                </a:solidFill>
                <a:effectLst/>
                <a:latin typeface="+mn-lt"/>
                <a:ea typeface="+mn-ea"/>
                <a:cs typeface="+mn-cs"/>
                <a:hlinkClick r:id="rId21"/>
              </a:rPr>
              <a:t> 2017/1/21; 0: -</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2"/>
              </a:rPr>
              <a:t>Klement,M.R</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Penrose,C.T</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Bala,A</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Green,C.L</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Mather,R.C.,III</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Wellman,S.S</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Bolognesi,M.P</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Seyler,T.M</a:t>
            </a:r>
            <a:r>
              <a:rPr lang="en-US" sz="1200" b="0" i="0" u="none" strike="noStrike" kern="1200" dirty="0">
                <a:solidFill>
                  <a:schemeClr val="tx1"/>
                </a:solidFill>
                <a:effectLst/>
                <a:latin typeface="+mn-lt"/>
                <a:ea typeface="+mn-ea"/>
                <a:cs typeface="+mn-cs"/>
                <a:hlinkClick r:id="rId22"/>
              </a:rPr>
              <a:t>. Complications of total hip arthroplasty following solid organ transplantation. </a:t>
            </a:r>
            <a:r>
              <a:rPr lang="en-US" sz="1200" b="0" i="0" u="none" strike="noStrike" kern="1200" dirty="0" err="1">
                <a:solidFill>
                  <a:schemeClr val="tx1"/>
                </a:solidFill>
                <a:effectLst/>
                <a:latin typeface="+mn-lt"/>
                <a:ea typeface="+mn-ea"/>
                <a:cs typeface="+mn-cs"/>
                <a:hlinkClick r:id="rId22"/>
              </a:rPr>
              <a:t>J.Orthop.Sci</a:t>
            </a:r>
            <a:r>
              <a:rPr lang="en-US" sz="1200" b="0" i="0" u="none" strike="noStrike" kern="1200" dirty="0">
                <a:solidFill>
                  <a:schemeClr val="tx1"/>
                </a:solidFill>
                <a:effectLst/>
                <a:latin typeface="+mn-lt"/>
                <a:ea typeface="+mn-ea"/>
                <a:cs typeface="+mn-cs"/>
                <a:hlinkClick r:id="rId22"/>
              </a:rPr>
              <a:t>. 2016/12/24; 0: -</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3"/>
              </a:rPr>
              <a:t>Kuo, S.J., </a:t>
            </a:r>
            <a:r>
              <a:rPr lang="en-US" sz="1200" b="0" i="0" u="none" strike="noStrike" kern="1200" dirty="0" err="1">
                <a:solidFill>
                  <a:schemeClr val="tx1"/>
                </a:solidFill>
                <a:effectLst/>
                <a:latin typeface="+mn-lt"/>
                <a:ea typeface="+mn-ea"/>
                <a:cs typeface="+mn-cs"/>
                <a:hlinkClick r:id="rId23"/>
              </a:rPr>
              <a:t>Huang,P.H</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Chang,C.C</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Kuo,F.C</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Wu,C.T</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Hsu,H.C</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Lin,C.C</a:t>
            </a:r>
            <a:r>
              <a:rPr lang="en-US" sz="1200" b="0" i="0" u="none" strike="noStrike" kern="1200" dirty="0">
                <a:solidFill>
                  <a:schemeClr val="tx1"/>
                </a:solidFill>
                <a:effectLst/>
                <a:latin typeface="+mn-lt"/>
                <a:ea typeface="+mn-ea"/>
                <a:cs typeface="+mn-cs"/>
                <a:hlinkClick r:id="rId23"/>
              </a:rPr>
              <a:t>. Hepatitis B Virus Infection Is a Risk Factor for Periprosthetic Joint Infection Among Males After Total Knee Arthroplasty: A Taiwanese Nationwide Population-Based Study. Medicine (Baltimore.) 2016/5; 22: e3806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4"/>
              </a:rPr>
              <a:t>Lee, Q.J., </a:t>
            </a:r>
            <a:r>
              <a:rPr lang="en-US" sz="1200" b="0" i="0" u="none" strike="noStrike" kern="1200" dirty="0" err="1">
                <a:solidFill>
                  <a:schemeClr val="tx1"/>
                </a:solidFill>
                <a:effectLst/>
                <a:latin typeface="+mn-lt"/>
                <a:ea typeface="+mn-ea"/>
                <a:cs typeface="+mn-cs"/>
                <a:hlinkClick r:id="rId24"/>
              </a:rPr>
              <a:t>Mak,W.P</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Wong,Y.C</a:t>
            </a:r>
            <a:r>
              <a:rPr lang="en-US" sz="1200" b="0" i="0" u="none" strike="noStrike" kern="1200" dirty="0">
                <a:solidFill>
                  <a:schemeClr val="tx1"/>
                </a:solidFill>
                <a:effectLst/>
                <a:latin typeface="+mn-lt"/>
                <a:ea typeface="+mn-ea"/>
                <a:cs typeface="+mn-cs"/>
                <a:hlinkClick r:id="rId24"/>
              </a:rPr>
              <a:t>. Risk factors for periprosthetic joint infection in total knee arthroplasty. </a:t>
            </a:r>
            <a:r>
              <a:rPr lang="en-US" sz="1200" b="0" i="0" u="none" strike="noStrike" kern="1200" dirty="0" err="1">
                <a:solidFill>
                  <a:schemeClr val="tx1"/>
                </a:solidFill>
                <a:effectLst/>
                <a:latin typeface="+mn-lt"/>
                <a:ea typeface="+mn-ea"/>
                <a:cs typeface="+mn-cs"/>
                <a:hlinkClick r:id="rId24"/>
              </a:rPr>
              <a:t>J.Orthop.Surg</a:t>
            </a:r>
            <a:r>
              <a:rPr lang="en-US" sz="1200" b="0" i="0" u="none" strike="noStrike" kern="1200" dirty="0">
                <a:solidFill>
                  <a:schemeClr val="tx1"/>
                </a:solidFill>
                <a:effectLst/>
                <a:latin typeface="+mn-lt"/>
                <a:ea typeface="+mn-ea"/>
                <a:cs typeface="+mn-cs"/>
                <a:hlinkClick r:id="rId24"/>
              </a:rPr>
              <a:t>.(Hong Kong) 2015/12; 3: 282-286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5"/>
              </a:rPr>
              <a:t>Long, G., </a:t>
            </a:r>
            <a:r>
              <a:rPr lang="en-US" sz="1200" b="0" i="0" u="none" strike="noStrike" kern="1200" dirty="0" err="1">
                <a:solidFill>
                  <a:schemeClr val="tx1"/>
                </a:solidFill>
                <a:effectLst/>
                <a:latin typeface="+mn-lt"/>
                <a:ea typeface="+mn-ea"/>
                <a:cs typeface="+mn-cs"/>
                <a:hlinkClick r:id="rId25"/>
              </a:rPr>
              <a:t>Suqin,S</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Li,G</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Weihong,Y</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Zhenhu,W</a:t>
            </a:r>
            <a:r>
              <a:rPr lang="en-US" sz="1200" b="0" i="0" u="none" strike="noStrike" kern="1200" dirty="0">
                <a:solidFill>
                  <a:schemeClr val="tx1"/>
                </a:solidFill>
                <a:effectLst/>
                <a:latin typeface="+mn-lt"/>
                <a:ea typeface="+mn-ea"/>
                <a:cs typeface="+mn-cs"/>
                <a:hlinkClick r:id="rId25"/>
              </a:rPr>
              <a:t>. Impact of atrial fibrillation on postoperative outcomes after total knee arthroplasty-A retrospective study. </a:t>
            </a:r>
            <a:r>
              <a:rPr lang="en-US" sz="1200" b="0" i="0" u="none" strike="noStrike" kern="1200" dirty="0" err="1">
                <a:solidFill>
                  <a:schemeClr val="tx1"/>
                </a:solidFill>
                <a:effectLst/>
                <a:latin typeface="+mn-lt"/>
                <a:ea typeface="+mn-ea"/>
                <a:cs typeface="+mn-cs"/>
                <a:hlinkClick r:id="rId25"/>
              </a:rPr>
              <a:t>J.Orthop.Sci</a:t>
            </a:r>
            <a:r>
              <a:rPr lang="en-US" sz="1200" b="0" i="0" u="none" strike="noStrike" kern="1200" dirty="0">
                <a:solidFill>
                  <a:schemeClr val="tx1"/>
                </a:solidFill>
                <a:effectLst/>
                <a:latin typeface="+mn-lt"/>
                <a:ea typeface="+mn-ea"/>
                <a:cs typeface="+mn-cs"/>
                <a:hlinkClick r:id="rId25"/>
              </a:rPr>
              <a:t>. 2016/9; 5: 652-657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6"/>
              </a:rPr>
              <a:t>Manrique, J., </a:t>
            </a:r>
            <a:r>
              <a:rPr lang="en-US" sz="1200" b="0" i="0" u="none" strike="noStrike" kern="1200" dirty="0" err="1">
                <a:solidFill>
                  <a:schemeClr val="tx1"/>
                </a:solidFill>
                <a:effectLst/>
                <a:latin typeface="+mn-lt"/>
                <a:ea typeface="+mn-ea"/>
                <a:cs typeface="+mn-cs"/>
                <a:hlinkClick r:id="rId26"/>
              </a:rPr>
              <a:t>Chen,A.F</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Gomez,M.M</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Maltenfort,M.G</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Hozack,W.J</a:t>
            </a:r>
            <a:r>
              <a:rPr lang="en-US" sz="1200" b="0" i="0" u="none" strike="noStrike" kern="1200" dirty="0">
                <a:solidFill>
                  <a:schemeClr val="tx1"/>
                </a:solidFill>
                <a:effectLst/>
                <a:latin typeface="+mn-lt"/>
                <a:ea typeface="+mn-ea"/>
                <a:cs typeface="+mn-cs"/>
                <a:hlinkClick r:id="rId26"/>
              </a:rPr>
              <a:t>. Surgical site infection and transfusion rates are higher in underweight total knee arthroplasty patients. </a:t>
            </a:r>
            <a:r>
              <a:rPr lang="en-US" sz="1200" b="0" i="0" u="none" strike="noStrike" kern="1200" dirty="0" err="1">
                <a:solidFill>
                  <a:schemeClr val="tx1"/>
                </a:solidFill>
                <a:effectLst/>
                <a:latin typeface="+mn-lt"/>
                <a:ea typeface="+mn-ea"/>
                <a:cs typeface="+mn-cs"/>
                <a:hlinkClick r:id="rId26"/>
              </a:rPr>
              <a:t>Arthroplast.Today</a:t>
            </a:r>
            <a:r>
              <a:rPr lang="en-US" sz="1200" b="0" i="0" u="none" strike="noStrike" kern="1200" dirty="0">
                <a:solidFill>
                  <a:schemeClr val="tx1"/>
                </a:solidFill>
                <a:effectLst/>
                <a:latin typeface="+mn-lt"/>
                <a:ea typeface="+mn-ea"/>
                <a:cs typeface="+mn-cs"/>
                <a:hlinkClick r:id="rId26"/>
              </a:rPr>
              <a:t>. 2017/3; 1: 57-60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7"/>
              </a:rPr>
              <a:t>Miric</a:t>
            </a:r>
            <a:r>
              <a:rPr lang="en-US" sz="1200" b="0" i="0" u="none" strike="noStrike" kern="1200" dirty="0">
                <a:solidFill>
                  <a:schemeClr val="tx1"/>
                </a:solidFill>
                <a:effectLst/>
                <a:latin typeface="+mn-lt"/>
                <a:ea typeface="+mn-ea"/>
                <a:cs typeface="+mn-cs"/>
                <a:hlinkClick r:id="rId27"/>
              </a:rPr>
              <a:t>, A., </a:t>
            </a:r>
            <a:r>
              <a:rPr lang="en-US" sz="1200" b="0" i="0" u="none" strike="noStrike" kern="1200" dirty="0" err="1">
                <a:solidFill>
                  <a:schemeClr val="tx1"/>
                </a:solidFill>
                <a:effectLst/>
                <a:latin typeface="+mn-lt"/>
                <a:ea typeface="+mn-ea"/>
                <a:cs typeface="+mn-cs"/>
                <a:hlinkClick r:id="rId27"/>
              </a:rPr>
              <a:t>Inacio,M.C</a:t>
            </a:r>
            <a:r>
              <a:rPr lang="en-US" sz="1200" b="0" i="0" u="none" strike="noStrike" kern="1200" dirty="0">
                <a:solidFill>
                  <a:schemeClr val="tx1"/>
                </a:solidFill>
                <a:effectLst/>
                <a:latin typeface="+mn-lt"/>
                <a:ea typeface="+mn-ea"/>
                <a:cs typeface="+mn-cs"/>
                <a:hlinkClick r:id="rId27"/>
              </a:rPr>
              <a:t>., </a:t>
            </a:r>
            <a:r>
              <a:rPr lang="en-US" sz="1200" b="0" i="0" u="none" strike="noStrike" kern="1200" dirty="0" err="1">
                <a:solidFill>
                  <a:schemeClr val="tx1"/>
                </a:solidFill>
                <a:effectLst/>
                <a:latin typeface="+mn-lt"/>
                <a:ea typeface="+mn-ea"/>
                <a:cs typeface="+mn-cs"/>
                <a:hlinkClick r:id="rId27"/>
              </a:rPr>
              <a:t>Namba,R.S</a:t>
            </a:r>
            <a:r>
              <a:rPr lang="en-US" sz="1200" b="0" i="0" u="none" strike="noStrike" kern="1200" dirty="0">
                <a:solidFill>
                  <a:schemeClr val="tx1"/>
                </a:solidFill>
                <a:effectLst/>
                <a:latin typeface="+mn-lt"/>
                <a:ea typeface="+mn-ea"/>
                <a:cs typeface="+mn-cs"/>
                <a:hlinkClick r:id="rId27"/>
              </a:rPr>
              <a:t>. The effect of chronic kidney disease on total hip arthroplasty. </a:t>
            </a:r>
            <a:r>
              <a:rPr lang="en-US" sz="1200" b="0" i="0" u="none" strike="noStrike" kern="1200" dirty="0" err="1">
                <a:solidFill>
                  <a:schemeClr val="tx1"/>
                </a:solidFill>
                <a:effectLst/>
                <a:latin typeface="+mn-lt"/>
                <a:ea typeface="+mn-ea"/>
                <a:cs typeface="+mn-cs"/>
                <a:hlinkClick r:id="rId27"/>
              </a:rPr>
              <a:t>J.Arthroplasty</a:t>
            </a:r>
            <a:r>
              <a:rPr lang="en-US" sz="1200" b="0" i="0" u="none" strike="noStrike" kern="1200" dirty="0">
                <a:solidFill>
                  <a:schemeClr val="tx1"/>
                </a:solidFill>
                <a:effectLst/>
                <a:latin typeface="+mn-lt"/>
                <a:ea typeface="+mn-ea"/>
                <a:cs typeface="+mn-cs"/>
                <a:hlinkClick r:id="rId27"/>
              </a:rPr>
              <a:t> 2014/6; 6: 1225-1230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8"/>
              </a:rPr>
              <a:t>Mortazavi,S.M</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Schwartzenberger,J</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Austin,M.S</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Purtill,J.J</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Parvizi,J</a:t>
            </a:r>
            <a:r>
              <a:rPr lang="en-US" sz="1200" b="0" i="0" u="none" strike="noStrike" kern="1200" dirty="0">
                <a:solidFill>
                  <a:schemeClr val="tx1"/>
                </a:solidFill>
                <a:effectLst/>
                <a:latin typeface="+mn-lt"/>
                <a:ea typeface="+mn-ea"/>
                <a:cs typeface="+mn-cs"/>
                <a:hlinkClick r:id="rId28"/>
              </a:rPr>
              <a:t>. Revision total knee arthroplasty infection: incidence and predictors. </a:t>
            </a:r>
            <a:r>
              <a:rPr lang="en-US" sz="1200" b="0" i="0" u="none" strike="noStrike" kern="1200" dirty="0" err="1">
                <a:solidFill>
                  <a:schemeClr val="tx1"/>
                </a:solidFill>
                <a:effectLst/>
                <a:latin typeface="+mn-lt"/>
                <a:ea typeface="+mn-ea"/>
                <a:cs typeface="+mn-cs"/>
                <a:hlinkClick r:id="rId28"/>
              </a:rPr>
              <a:t>Clin.Orthop.Relat.Res</a:t>
            </a:r>
            <a:r>
              <a:rPr lang="en-US" sz="1200" b="0" i="0" u="none" strike="noStrike" kern="1200" dirty="0">
                <a:solidFill>
                  <a:schemeClr val="tx1"/>
                </a:solidFill>
                <a:effectLst/>
                <a:latin typeface="+mn-lt"/>
                <a:ea typeface="+mn-ea"/>
                <a:cs typeface="+mn-cs"/>
                <a:hlinkClick r:id="rId28"/>
              </a:rPr>
              <a:t>. 2010/8; 8: 2052-2059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9"/>
              </a:rPr>
              <a:t>Namba,R.S</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Inacio,M.C</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Paxton,E.W</a:t>
            </a:r>
            <a:r>
              <a:rPr lang="en-US" sz="1200" b="0" i="0" u="none" strike="noStrike" kern="1200" dirty="0">
                <a:solidFill>
                  <a:schemeClr val="tx1"/>
                </a:solidFill>
                <a:effectLst/>
                <a:latin typeface="+mn-lt"/>
                <a:ea typeface="+mn-ea"/>
                <a:cs typeface="+mn-cs"/>
                <a:hlinkClick r:id="rId29"/>
              </a:rPr>
              <a:t>. Risk factors associated with deep surgical site infections after primary total knee arthroplasty: an analysis of 56,216 knees. </a:t>
            </a:r>
            <a:r>
              <a:rPr lang="en-US" sz="1200" b="0" i="0" u="none" strike="noStrike" kern="1200" dirty="0" err="1">
                <a:solidFill>
                  <a:schemeClr val="tx1"/>
                </a:solidFill>
                <a:effectLst/>
                <a:latin typeface="+mn-lt"/>
                <a:ea typeface="+mn-ea"/>
                <a:cs typeface="+mn-cs"/>
                <a:hlinkClick r:id="rId29"/>
              </a:rPr>
              <a:t>J.Bone</a:t>
            </a:r>
            <a:r>
              <a:rPr lang="en-US" sz="1200" b="0" i="0" u="none" strike="noStrike" kern="1200" dirty="0">
                <a:solidFill>
                  <a:schemeClr val="tx1"/>
                </a:solidFill>
                <a:effectLst/>
                <a:latin typeface="+mn-lt"/>
                <a:ea typeface="+mn-ea"/>
                <a:cs typeface="+mn-cs"/>
                <a:hlinkClick r:id="rId29"/>
              </a:rPr>
              <a:t> Joint </a:t>
            </a:r>
            <a:r>
              <a:rPr lang="en-US" sz="1200" b="0" i="0" u="none" strike="noStrike" kern="1200" dirty="0" err="1">
                <a:solidFill>
                  <a:schemeClr val="tx1"/>
                </a:solidFill>
                <a:effectLst/>
                <a:latin typeface="+mn-lt"/>
                <a:ea typeface="+mn-ea"/>
                <a:cs typeface="+mn-cs"/>
                <a:hlinkClick r:id="rId29"/>
              </a:rPr>
              <a:t>Surg.Am</a:t>
            </a:r>
            <a:r>
              <a:rPr lang="en-US" sz="1200" b="0" i="0" u="none" strike="noStrike" kern="1200" dirty="0">
                <a:solidFill>
                  <a:schemeClr val="tx1"/>
                </a:solidFill>
                <a:effectLst/>
                <a:latin typeface="+mn-lt"/>
                <a:ea typeface="+mn-ea"/>
                <a:cs typeface="+mn-cs"/>
                <a:hlinkClick r:id="rId29"/>
              </a:rPr>
              <a:t>. 2013/5/1; 9: 775-782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0"/>
              </a:rPr>
              <a:t>Pedersen,A.B</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Svendsson,J.E</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Johnsen,S.P</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Riis,A</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Overgaard,S</a:t>
            </a:r>
            <a:r>
              <a:rPr lang="en-US" sz="1200" b="0" i="0" u="none" strike="noStrike" kern="1200" dirty="0">
                <a:solidFill>
                  <a:schemeClr val="tx1"/>
                </a:solidFill>
                <a:effectLst/>
                <a:latin typeface="+mn-lt"/>
                <a:ea typeface="+mn-ea"/>
                <a:cs typeface="+mn-cs"/>
                <a:hlinkClick r:id="rId30"/>
              </a:rPr>
              <a:t>. Risk factors for revision due to infection after primary total hip arthroplasty. A population-based study of 80,756 primary procedures in the Danish Hip Arthroplasty Registry. Acta </a:t>
            </a:r>
            <a:r>
              <a:rPr lang="en-US" sz="1200" b="0" i="0" u="none" strike="noStrike" kern="1200" dirty="0" err="1">
                <a:solidFill>
                  <a:schemeClr val="tx1"/>
                </a:solidFill>
                <a:effectLst/>
                <a:latin typeface="+mn-lt"/>
                <a:ea typeface="+mn-ea"/>
                <a:cs typeface="+mn-cs"/>
                <a:hlinkClick r:id="rId30"/>
              </a:rPr>
              <a:t>Orthop</a:t>
            </a:r>
            <a:r>
              <a:rPr lang="en-US" sz="1200" b="0" i="0" u="none" strike="noStrike" kern="1200" dirty="0">
                <a:solidFill>
                  <a:schemeClr val="tx1"/>
                </a:solidFill>
                <a:effectLst/>
                <a:latin typeface="+mn-lt"/>
                <a:ea typeface="+mn-ea"/>
                <a:cs typeface="+mn-cs"/>
                <a:hlinkClick r:id="rId30"/>
              </a:rPr>
              <a:t>. 2010/10; 5: 542-547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1"/>
              </a:rPr>
              <a:t>Rotevatn,T.A</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Boggild,H</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Olesen,C.R</a:t>
            </a:r>
            <a:r>
              <a:rPr lang="en-US" sz="1200" b="0" i="0" u="none" strike="noStrike" kern="1200" dirty="0">
                <a:solidFill>
                  <a:schemeClr val="tx1"/>
                </a:solidFill>
                <a:effectLst/>
                <a:latin typeface="+mn-lt"/>
                <a:ea typeface="+mn-ea"/>
                <a:cs typeface="+mn-cs"/>
                <a:hlinkClick r:id="rId31"/>
              </a:rPr>
              <a:t>., Torp-</a:t>
            </a:r>
            <a:r>
              <a:rPr lang="en-US" sz="1200" b="0" i="0" u="none" strike="noStrike" kern="1200" dirty="0" err="1">
                <a:solidFill>
                  <a:schemeClr val="tx1"/>
                </a:solidFill>
                <a:effectLst/>
                <a:latin typeface="+mn-lt"/>
                <a:ea typeface="+mn-ea"/>
                <a:cs typeface="+mn-cs"/>
                <a:hlinkClick r:id="rId31"/>
              </a:rPr>
              <a:t>Pedersen,C</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Mortensen,R.N</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Jensen,P.F</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Overgaard,C</a:t>
            </a:r>
            <a:r>
              <a:rPr lang="en-US" sz="1200" b="0" i="0" u="none" strike="noStrike" kern="1200" dirty="0">
                <a:solidFill>
                  <a:schemeClr val="tx1"/>
                </a:solidFill>
                <a:effectLst/>
                <a:latin typeface="+mn-lt"/>
                <a:ea typeface="+mn-ea"/>
                <a:cs typeface="+mn-cs"/>
                <a:hlinkClick r:id="rId31"/>
              </a:rPr>
              <a:t>. Alcohol consumption and the risk of postoperative mortality and morbidity after primary hip or knee arthroplasty - A register-based cohort study. </a:t>
            </a:r>
            <a:r>
              <a:rPr lang="en-US" sz="1200" b="0" i="0" u="none" strike="noStrike" kern="1200" dirty="0" err="1">
                <a:solidFill>
                  <a:schemeClr val="tx1"/>
                </a:solidFill>
                <a:effectLst/>
                <a:latin typeface="+mn-lt"/>
                <a:ea typeface="+mn-ea"/>
                <a:cs typeface="+mn-cs"/>
                <a:hlinkClick r:id="rId31"/>
              </a:rPr>
              <a:t>PLoS</a:t>
            </a:r>
            <a:r>
              <a:rPr lang="en-US" sz="1200" b="0" i="0" u="none" strike="noStrike" kern="1200" dirty="0">
                <a:solidFill>
                  <a:schemeClr val="tx1"/>
                </a:solidFill>
                <a:effectLst/>
                <a:latin typeface="+mn-lt"/>
                <a:ea typeface="+mn-ea"/>
                <a:cs typeface="+mn-cs"/>
                <a:hlinkClick r:id="rId31"/>
              </a:rPr>
              <a:t> One 2017; 3: e0173083-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2"/>
              </a:rPr>
              <a:t>Sahota,S</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Lovecchio,F</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Harold,R.E</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Beal,M.D</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Manning,D.W</a:t>
            </a:r>
            <a:r>
              <a:rPr lang="en-US" sz="1200" b="0" i="0" u="none" strike="noStrike" kern="1200" dirty="0">
                <a:solidFill>
                  <a:schemeClr val="tx1"/>
                </a:solidFill>
                <a:effectLst/>
                <a:latin typeface="+mn-lt"/>
                <a:ea typeface="+mn-ea"/>
                <a:cs typeface="+mn-cs"/>
                <a:hlinkClick r:id="rId32"/>
              </a:rPr>
              <a:t>. The Effect of Smoking on Thirty-Day Postoperative Complications After Total Joint Arthroplasty: A Propensity Score-Matched Analysis. J Arthroplasty 2018/1; 1: 30-35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3"/>
              </a:rPr>
              <a:t>Shohat,N</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Tarabichi,M</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Tischler,E.H</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Jabbour,S</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Parvizi,J</a:t>
            </a:r>
            <a:r>
              <a:rPr lang="en-US" sz="1200" b="0" i="0" u="none" strike="noStrike" kern="1200" dirty="0">
                <a:solidFill>
                  <a:schemeClr val="tx1"/>
                </a:solidFill>
                <a:effectLst/>
                <a:latin typeface="+mn-lt"/>
                <a:ea typeface="+mn-ea"/>
                <a:cs typeface="+mn-cs"/>
                <a:hlinkClick r:id="rId33"/>
              </a:rPr>
              <a:t>. Serum </a:t>
            </a:r>
            <a:r>
              <a:rPr lang="en-US" sz="1200" b="0" i="0" u="none" strike="noStrike" kern="1200" dirty="0" err="1">
                <a:solidFill>
                  <a:schemeClr val="tx1"/>
                </a:solidFill>
                <a:effectLst/>
                <a:latin typeface="+mn-lt"/>
                <a:ea typeface="+mn-ea"/>
                <a:cs typeface="+mn-cs"/>
                <a:hlinkClick r:id="rId33"/>
              </a:rPr>
              <a:t>Fructosamine</a:t>
            </a:r>
            <a:r>
              <a:rPr lang="en-US" sz="1200" b="0" i="0" u="none" strike="noStrike" kern="1200" dirty="0">
                <a:solidFill>
                  <a:schemeClr val="tx1"/>
                </a:solidFill>
                <a:effectLst/>
                <a:latin typeface="+mn-lt"/>
                <a:ea typeface="+mn-ea"/>
                <a:cs typeface="+mn-cs"/>
                <a:hlinkClick r:id="rId33"/>
              </a:rPr>
              <a:t>: A Simple and Inexpensive Test for Assessing Preoperative Glycemic Control. J Bone Joint Surg Am 2017/11/15; 22: 1900-1907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4"/>
              </a:rPr>
              <a:t>Tabatabaee,R.M</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Rasouli,M.R</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Rezapoor,M</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Maltenfort,M.G</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Ong,A.C</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Parvizi,J</a:t>
            </a:r>
            <a:r>
              <a:rPr lang="en-US" sz="1200" b="0" i="0" u="none" strike="noStrike" kern="1200" dirty="0">
                <a:solidFill>
                  <a:schemeClr val="tx1"/>
                </a:solidFill>
                <a:effectLst/>
                <a:latin typeface="+mn-lt"/>
                <a:ea typeface="+mn-ea"/>
                <a:cs typeface="+mn-cs"/>
                <a:hlinkClick r:id="rId34"/>
              </a:rPr>
              <a:t>. Coronary revascularization and adverse events in joint arthroplasty. </a:t>
            </a:r>
            <a:r>
              <a:rPr lang="en-US" sz="1200" b="0" i="0" u="none" strike="noStrike" kern="1200" dirty="0" err="1">
                <a:solidFill>
                  <a:schemeClr val="tx1"/>
                </a:solidFill>
                <a:effectLst/>
                <a:latin typeface="+mn-lt"/>
                <a:ea typeface="+mn-ea"/>
                <a:cs typeface="+mn-cs"/>
                <a:hlinkClick r:id="rId34"/>
              </a:rPr>
              <a:t>J.Surg.Res</a:t>
            </a:r>
            <a:r>
              <a:rPr lang="en-US" sz="1200" b="0" i="0" u="none" strike="noStrike" kern="1200" dirty="0">
                <a:solidFill>
                  <a:schemeClr val="tx1"/>
                </a:solidFill>
                <a:effectLst/>
                <a:latin typeface="+mn-lt"/>
                <a:ea typeface="+mn-ea"/>
                <a:cs typeface="+mn-cs"/>
                <a:hlinkClick r:id="rId34"/>
              </a:rPr>
              <a:t>. 2015/9; 1: 135-142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5"/>
              </a:rPr>
              <a:t>Tan,T.L</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Kheir,M.M</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Tan,D.D</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Filippone,E.J</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Tischler,E.H</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Chen,A.F</a:t>
            </a:r>
            <a:r>
              <a:rPr lang="en-US" sz="1200" b="0" i="0" u="none" strike="noStrike" kern="1200" dirty="0">
                <a:solidFill>
                  <a:schemeClr val="tx1"/>
                </a:solidFill>
                <a:effectLst/>
                <a:latin typeface="+mn-lt"/>
                <a:ea typeface="+mn-ea"/>
                <a:cs typeface="+mn-cs"/>
                <a:hlinkClick r:id="rId35"/>
              </a:rPr>
              <a:t>. Chronic Kidney Disease Linearly Predicts Outcomes After Elective Total Joint Arthroplasty. </a:t>
            </a:r>
            <a:r>
              <a:rPr lang="en-US" sz="1200" b="0" i="0" u="none" strike="noStrike" kern="1200" dirty="0" err="1">
                <a:solidFill>
                  <a:schemeClr val="tx1"/>
                </a:solidFill>
                <a:effectLst/>
                <a:latin typeface="+mn-lt"/>
                <a:ea typeface="+mn-ea"/>
                <a:cs typeface="+mn-cs"/>
                <a:hlinkClick r:id="rId35"/>
              </a:rPr>
              <a:t>J.Arthroplasty</a:t>
            </a:r>
            <a:r>
              <a:rPr lang="en-US" sz="1200" b="0" i="0" u="none" strike="noStrike" kern="1200" dirty="0">
                <a:solidFill>
                  <a:schemeClr val="tx1"/>
                </a:solidFill>
                <a:effectLst/>
                <a:latin typeface="+mn-lt"/>
                <a:ea typeface="+mn-ea"/>
                <a:cs typeface="+mn-cs"/>
                <a:hlinkClick r:id="rId35"/>
              </a:rPr>
              <a:t> 2016/9; 9: 175-179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6"/>
              </a:rPr>
              <a:t>Tarabichi,M</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Shohat,N</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Kheir,M.M</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Adelani,M</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Brigati,D</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Kearns,S.M</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Patel,P</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Clohisy,J.C</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Higuera,C.A</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Levine,B.R</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Schwarzkopf,R</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Parvizi,J</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Jiranek,W.A</a:t>
            </a:r>
            <a:r>
              <a:rPr lang="en-US" sz="1200" b="0" i="0" u="none" strike="noStrike" kern="1200" dirty="0">
                <a:solidFill>
                  <a:schemeClr val="tx1"/>
                </a:solidFill>
                <a:effectLst/>
                <a:latin typeface="+mn-lt"/>
                <a:ea typeface="+mn-ea"/>
                <a:cs typeface="+mn-cs"/>
                <a:hlinkClick r:id="rId36"/>
              </a:rPr>
              <a:t>. Determining the Threshold for HbA1c as a Predictor for Adverse Outcomes After Total Joint Arthroplasty: A Multicenter, Retrospective Study. J Arthroplasty 2017/9; 9: S263-S267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7"/>
              </a:rPr>
              <a:t>Triantafyllopoulos,G.K</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Memtsoudis,S.G</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Zhang,W</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Ma,Y</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Sculco,T.P</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Poultsides,L.A</a:t>
            </a:r>
            <a:r>
              <a:rPr lang="en-US" sz="1200" b="0" i="0" u="none" strike="noStrike" kern="1200" dirty="0">
                <a:solidFill>
                  <a:schemeClr val="tx1"/>
                </a:solidFill>
                <a:effectLst/>
                <a:latin typeface="+mn-lt"/>
                <a:ea typeface="+mn-ea"/>
                <a:cs typeface="+mn-cs"/>
                <a:hlinkClick r:id="rId37"/>
              </a:rPr>
              <a:t>. Same-Day Surgery Does Not Increase Deep Infection Risk in Bilateral Total Hip Arthroplasty Patients. </a:t>
            </a:r>
            <a:r>
              <a:rPr lang="en-US" sz="1200" b="0" i="0" u="none" strike="noStrike" kern="1200" dirty="0" err="1">
                <a:solidFill>
                  <a:schemeClr val="tx1"/>
                </a:solidFill>
                <a:effectLst/>
                <a:latin typeface="+mn-lt"/>
                <a:ea typeface="+mn-ea"/>
                <a:cs typeface="+mn-cs"/>
                <a:hlinkClick r:id="rId37"/>
              </a:rPr>
              <a:t>J.Arthroplasty</a:t>
            </a:r>
            <a:r>
              <a:rPr lang="en-US" sz="1200" b="0" i="0" u="none" strike="noStrike" kern="1200" dirty="0">
                <a:solidFill>
                  <a:schemeClr val="tx1"/>
                </a:solidFill>
                <a:effectLst/>
                <a:latin typeface="+mn-lt"/>
                <a:ea typeface="+mn-ea"/>
                <a:cs typeface="+mn-cs"/>
                <a:hlinkClick r:id="rId37"/>
              </a:rPr>
              <a:t> 2016/9; 9: 237-241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8"/>
              </a:rPr>
              <a:t>Wagner,E.R</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Kamath,A.F</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Fruth,K</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Harmsen,W.S</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Berry,D.J</a:t>
            </a:r>
            <a:r>
              <a:rPr lang="en-US" sz="1200" b="0" i="0" u="none" strike="noStrike" kern="1200" dirty="0">
                <a:solidFill>
                  <a:schemeClr val="tx1"/>
                </a:solidFill>
                <a:effectLst/>
                <a:latin typeface="+mn-lt"/>
                <a:ea typeface="+mn-ea"/>
                <a:cs typeface="+mn-cs"/>
                <a:hlinkClick r:id="rId38"/>
              </a:rPr>
              <a:t>. Effect of Body Mass Index on Reoperation and Complications After Total Knee Arthroplasty. </a:t>
            </a:r>
            <a:r>
              <a:rPr lang="en-US" sz="1200" b="0" i="0" u="none" strike="noStrike" kern="1200" dirty="0" err="1">
                <a:solidFill>
                  <a:schemeClr val="tx1"/>
                </a:solidFill>
                <a:effectLst/>
                <a:latin typeface="+mn-lt"/>
                <a:ea typeface="+mn-ea"/>
                <a:cs typeface="+mn-cs"/>
                <a:hlinkClick r:id="rId38"/>
              </a:rPr>
              <a:t>J.Bone</a:t>
            </a:r>
            <a:r>
              <a:rPr lang="en-US" sz="1200" b="0" i="0" u="none" strike="noStrike" kern="1200" dirty="0">
                <a:solidFill>
                  <a:schemeClr val="tx1"/>
                </a:solidFill>
                <a:effectLst/>
                <a:latin typeface="+mn-lt"/>
                <a:ea typeface="+mn-ea"/>
                <a:cs typeface="+mn-cs"/>
                <a:hlinkClick r:id="rId38"/>
              </a:rPr>
              <a:t> Joint </a:t>
            </a:r>
            <a:r>
              <a:rPr lang="en-US" sz="1200" b="0" i="0" u="none" strike="noStrike" kern="1200" dirty="0" err="1">
                <a:solidFill>
                  <a:schemeClr val="tx1"/>
                </a:solidFill>
                <a:effectLst/>
                <a:latin typeface="+mn-lt"/>
                <a:ea typeface="+mn-ea"/>
                <a:cs typeface="+mn-cs"/>
                <a:hlinkClick r:id="rId38"/>
              </a:rPr>
              <a:t>Surg.Am</a:t>
            </a:r>
            <a:r>
              <a:rPr lang="en-US" sz="1200" b="0" i="0" u="none" strike="noStrike" kern="1200" dirty="0">
                <a:solidFill>
                  <a:schemeClr val="tx1"/>
                </a:solidFill>
                <a:effectLst/>
                <a:latin typeface="+mn-lt"/>
                <a:ea typeface="+mn-ea"/>
                <a:cs typeface="+mn-cs"/>
                <a:hlinkClick r:id="rId38"/>
              </a:rPr>
              <a:t>. 2016/12/21; 24: 2052-2060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9"/>
              </a:rPr>
              <a:t>Wu,C</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Qu,X</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Liu,F</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Li,H</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Mao,Y</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Zhu,Z</a:t>
            </a:r>
            <a:r>
              <a:rPr lang="en-US" sz="1200" b="0" i="0" u="none" strike="noStrike" kern="1200" dirty="0">
                <a:solidFill>
                  <a:schemeClr val="tx1"/>
                </a:solidFill>
                <a:effectLst/>
                <a:latin typeface="+mn-lt"/>
                <a:ea typeface="+mn-ea"/>
                <a:cs typeface="+mn-cs"/>
                <a:hlinkClick r:id="rId39"/>
              </a:rPr>
              <a:t>. Risk factors for periprosthetic joint infection after total hip arthroplasty and total knee arthroplasty in Chinese patients. </a:t>
            </a:r>
            <a:r>
              <a:rPr lang="en-US" sz="1200" b="0" i="0" u="none" strike="noStrike" kern="1200" dirty="0" err="1">
                <a:solidFill>
                  <a:schemeClr val="tx1"/>
                </a:solidFill>
                <a:effectLst/>
                <a:latin typeface="+mn-lt"/>
                <a:ea typeface="+mn-ea"/>
                <a:cs typeface="+mn-cs"/>
                <a:hlinkClick r:id="rId39"/>
              </a:rPr>
              <a:t>PLoS</a:t>
            </a:r>
            <a:r>
              <a:rPr lang="en-US" sz="1200" b="0" i="0" u="none" strike="noStrike" kern="1200" dirty="0">
                <a:solidFill>
                  <a:schemeClr val="tx1"/>
                </a:solidFill>
                <a:effectLst/>
                <a:latin typeface="+mn-lt"/>
                <a:ea typeface="+mn-ea"/>
                <a:cs typeface="+mn-cs"/>
                <a:hlinkClick r:id="rId39"/>
              </a:rPr>
              <a:t> One 2014; 4: e95300-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0"/>
              </a:rPr>
              <a:t>Zorrilla,P</a:t>
            </a:r>
            <a:r>
              <a:rPr lang="en-US" sz="1200" b="0" i="0" u="none" strike="noStrike" kern="1200" dirty="0">
                <a:solidFill>
                  <a:schemeClr val="tx1"/>
                </a:solidFill>
                <a:effectLst/>
                <a:latin typeface="+mn-lt"/>
                <a:ea typeface="+mn-ea"/>
                <a:cs typeface="+mn-cs"/>
                <a:hlinkClick r:id="rId40"/>
              </a:rPr>
              <a:t>., </a:t>
            </a:r>
            <a:r>
              <a:rPr lang="en-US" sz="1200" b="0" i="0" u="none" strike="noStrike" kern="1200" dirty="0" err="1">
                <a:solidFill>
                  <a:schemeClr val="tx1"/>
                </a:solidFill>
                <a:effectLst/>
                <a:latin typeface="+mn-lt"/>
                <a:ea typeface="+mn-ea"/>
                <a:cs typeface="+mn-cs"/>
                <a:hlinkClick r:id="rId40"/>
              </a:rPr>
              <a:t>Gomez,L.A</a:t>
            </a:r>
            <a:r>
              <a:rPr lang="en-US" sz="1200" b="0" i="0" u="none" strike="noStrike" kern="1200" dirty="0">
                <a:solidFill>
                  <a:schemeClr val="tx1"/>
                </a:solidFill>
                <a:effectLst/>
                <a:latin typeface="+mn-lt"/>
                <a:ea typeface="+mn-ea"/>
                <a:cs typeface="+mn-cs"/>
                <a:hlinkClick r:id="rId40"/>
              </a:rPr>
              <a:t>., </a:t>
            </a:r>
            <a:r>
              <a:rPr lang="en-US" sz="1200" b="0" i="0" u="none" strike="noStrike" kern="1200" dirty="0" err="1">
                <a:solidFill>
                  <a:schemeClr val="tx1"/>
                </a:solidFill>
                <a:effectLst/>
                <a:latin typeface="+mn-lt"/>
                <a:ea typeface="+mn-ea"/>
                <a:cs typeface="+mn-cs"/>
                <a:hlinkClick r:id="rId40"/>
              </a:rPr>
              <a:t>Salido,J.A</a:t>
            </a:r>
            <a:r>
              <a:rPr lang="en-US" sz="1200" b="0" i="0" u="none" strike="noStrike" kern="1200" dirty="0">
                <a:solidFill>
                  <a:schemeClr val="tx1"/>
                </a:solidFill>
                <a:effectLst/>
                <a:latin typeface="+mn-lt"/>
                <a:ea typeface="+mn-ea"/>
                <a:cs typeface="+mn-cs"/>
                <a:hlinkClick r:id="rId40"/>
              </a:rPr>
              <a:t>., </a:t>
            </a:r>
            <a:r>
              <a:rPr lang="en-US" sz="1200" b="0" i="0" u="none" strike="noStrike" kern="1200" dirty="0" err="1">
                <a:solidFill>
                  <a:schemeClr val="tx1"/>
                </a:solidFill>
                <a:effectLst/>
                <a:latin typeface="+mn-lt"/>
                <a:ea typeface="+mn-ea"/>
                <a:cs typeface="+mn-cs"/>
                <a:hlinkClick r:id="rId40"/>
              </a:rPr>
              <a:t>Silva,A</a:t>
            </a:r>
            <a:r>
              <a:rPr lang="en-US" sz="1200" b="0" i="0" u="none" strike="noStrike" kern="1200" dirty="0">
                <a:solidFill>
                  <a:schemeClr val="tx1"/>
                </a:solidFill>
                <a:effectLst/>
                <a:latin typeface="+mn-lt"/>
                <a:ea typeface="+mn-ea"/>
                <a:cs typeface="+mn-cs"/>
                <a:hlinkClick r:id="rId40"/>
              </a:rPr>
              <a:t>., Lopez-</a:t>
            </a:r>
            <a:r>
              <a:rPr lang="en-US" sz="1200" b="0" i="0" u="none" strike="noStrike" kern="1200" dirty="0" err="1">
                <a:solidFill>
                  <a:schemeClr val="tx1"/>
                </a:solidFill>
                <a:effectLst/>
                <a:latin typeface="+mn-lt"/>
                <a:ea typeface="+mn-ea"/>
                <a:cs typeface="+mn-cs"/>
                <a:hlinkClick r:id="rId40"/>
              </a:rPr>
              <a:t>Alonso,A</a:t>
            </a:r>
            <a:r>
              <a:rPr lang="en-US" sz="1200" b="0" i="0" u="none" strike="noStrike" kern="1200" dirty="0">
                <a:solidFill>
                  <a:schemeClr val="tx1"/>
                </a:solidFill>
                <a:effectLst/>
                <a:latin typeface="+mn-lt"/>
                <a:ea typeface="+mn-ea"/>
                <a:cs typeface="+mn-cs"/>
                <a:hlinkClick r:id="rId40"/>
              </a:rPr>
              <a:t>. Low serum zinc level as a predictive factor of delayed wound healing in total hip replacement. Wound </a:t>
            </a:r>
            <a:r>
              <a:rPr lang="en-US" sz="1200" b="0" i="0" u="none" strike="noStrike" kern="1200" dirty="0" err="1">
                <a:solidFill>
                  <a:schemeClr val="tx1"/>
                </a:solidFill>
                <a:effectLst/>
                <a:latin typeface="+mn-lt"/>
                <a:ea typeface="+mn-ea"/>
                <a:cs typeface="+mn-cs"/>
                <a:hlinkClick r:id="rId40"/>
              </a:rPr>
              <a:t>Repair.Regen</a:t>
            </a:r>
            <a:r>
              <a:rPr lang="en-US" sz="1200" b="0" i="0" u="none" strike="noStrike" kern="1200" dirty="0">
                <a:solidFill>
                  <a:schemeClr val="tx1"/>
                </a:solidFill>
                <a:effectLst/>
                <a:latin typeface="+mn-lt"/>
                <a:ea typeface="+mn-ea"/>
                <a:cs typeface="+mn-cs"/>
                <a:hlinkClick r:id="rId40"/>
              </a:rPr>
              <a:t>. 2006/3; 2: 119-122.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1"/>
              </a:rPr>
              <a:t>Gou, W., </a:t>
            </a:r>
            <a:r>
              <a:rPr lang="en-US" sz="1200" b="0" i="0" u="none" strike="noStrike" kern="1200" dirty="0" err="1">
                <a:solidFill>
                  <a:schemeClr val="tx1"/>
                </a:solidFill>
                <a:effectLst/>
                <a:latin typeface="+mn-lt"/>
                <a:ea typeface="+mn-ea"/>
                <a:cs typeface="+mn-cs"/>
                <a:hlinkClick r:id="rId41"/>
              </a:rPr>
              <a:t>Chen,J</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Jia,Y</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Wang,Y</a:t>
            </a:r>
            <a:r>
              <a:rPr lang="en-US" sz="1200" b="0" i="0" u="none" strike="noStrike" kern="1200" dirty="0">
                <a:solidFill>
                  <a:schemeClr val="tx1"/>
                </a:solidFill>
                <a:effectLst/>
                <a:latin typeface="+mn-lt"/>
                <a:ea typeface="+mn-ea"/>
                <a:cs typeface="+mn-cs"/>
                <a:hlinkClick r:id="rId41"/>
              </a:rPr>
              <a:t>. Preoperative asymptomatic </a:t>
            </a:r>
            <a:r>
              <a:rPr lang="en-US" sz="1200" b="0" i="0" u="none" strike="noStrike" kern="1200" dirty="0" err="1">
                <a:solidFill>
                  <a:schemeClr val="tx1"/>
                </a:solidFill>
                <a:effectLst/>
                <a:latin typeface="+mn-lt"/>
                <a:ea typeface="+mn-ea"/>
                <a:cs typeface="+mn-cs"/>
                <a:hlinkClick r:id="rId41"/>
              </a:rPr>
              <a:t>leucocyturia</a:t>
            </a:r>
            <a:r>
              <a:rPr lang="en-US" sz="1200" b="0" i="0" u="none" strike="noStrike" kern="1200" dirty="0">
                <a:solidFill>
                  <a:schemeClr val="tx1"/>
                </a:solidFill>
                <a:effectLst/>
                <a:latin typeface="+mn-lt"/>
                <a:ea typeface="+mn-ea"/>
                <a:cs typeface="+mn-cs"/>
                <a:hlinkClick r:id="rId41"/>
              </a:rPr>
              <a:t> and early prosthetic joint infections in patients undergoing joint arthroplasty. </a:t>
            </a:r>
            <a:r>
              <a:rPr lang="en-US" sz="1200" b="0" i="0" u="none" strike="noStrike" kern="1200" dirty="0" err="1">
                <a:solidFill>
                  <a:schemeClr val="tx1"/>
                </a:solidFill>
                <a:effectLst/>
                <a:latin typeface="+mn-lt"/>
                <a:ea typeface="+mn-ea"/>
                <a:cs typeface="+mn-cs"/>
                <a:hlinkClick r:id="rId41"/>
              </a:rPr>
              <a:t>J.Arthroplasty</a:t>
            </a:r>
            <a:r>
              <a:rPr lang="en-US" sz="1200" b="0" i="0" u="none" strike="noStrike" kern="1200" dirty="0">
                <a:solidFill>
                  <a:schemeClr val="tx1"/>
                </a:solidFill>
                <a:effectLst/>
                <a:latin typeface="+mn-lt"/>
                <a:ea typeface="+mn-ea"/>
                <a:cs typeface="+mn-cs"/>
                <a:hlinkClick r:id="rId41"/>
              </a:rPr>
              <a:t> 2014/3; 3: 473-476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2"/>
              </a:rPr>
              <a:t>Cavanaugh,P.K</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Chen,A.F</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Rasouli,M.R</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Post,Z.D</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Orozco,F.R</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Ong,A.C</a:t>
            </a:r>
            <a:r>
              <a:rPr lang="en-US" sz="1200" b="0" i="0" u="none" strike="noStrike" kern="1200" dirty="0">
                <a:solidFill>
                  <a:schemeClr val="tx1"/>
                </a:solidFill>
                <a:effectLst/>
                <a:latin typeface="+mn-lt"/>
                <a:ea typeface="+mn-ea"/>
                <a:cs typeface="+mn-cs"/>
                <a:hlinkClick r:id="rId42"/>
              </a:rPr>
              <a:t>. Total joint arthroplasty in transplant recipients: in-hospital adverse outcomes. </a:t>
            </a:r>
            <a:r>
              <a:rPr lang="en-US" sz="1200" b="0" i="0" u="none" strike="noStrike" kern="1200" dirty="0" err="1">
                <a:solidFill>
                  <a:schemeClr val="tx1"/>
                </a:solidFill>
                <a:effectLst/>
                <a:latin typeface="+mn-lt"/>
                <a:ea typeface="+mn-ea"/>
                <a:cs typeface="+mn-cs"/>
                <a:hlinkClick r:id="rId42"/>
              </a:rPr>
              <a:t>J.Arthroplasty</a:t>
            </a:r>
            <a:r>
              <a:rPr lang="en-US" sz="1200" b="0" i="0" u="none" strike="noStrike" kern="1200" dirty="0">
                <a:solidFill>
                  <a:schemeClr val="tx1"/>
                </a:solidFill>
                <a:effectLst/>
                <a:latin typeface="+mn-lt"/>
                <a:ea typeface="+mn-ea"/>
                <a:cs typeface="+mn-cs"/>
                <a:hlinkClick r:id="rId42"/>
              </a:rPr>
              <a:t> 2015/5; 5: 840-845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3"/>
              </a:rPr>
              <a:t>Duchman,K.R</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Gao,Y</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Pugely,A.J</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Martin,C.T</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Noiseux,N.O</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Callaghan,J.J</a:t>
            </a:r>
            <a:r>
              <a:rPr lang="en-US" sz="1200" b="0" i="0" u="none" strike="noStrike" kern="1200" dirty="0">
                <a:solidFill>
                  <a:schemeClr val="tx1"/>
                </a:solidFill>
                <a:effectLst/>
                <a:latin typeface="+mn-lt"/>
                <a:ea typeface="+mn-ea"/>
                <a:cs typeface="+mn-cs"/>
                <a:hlinkClick r:id="rId43"/>
              </a:rPr>
              <a:t>. The Effect of Smoking on Short- Term Complications Following Total Hip and Knee Arthroplasty. </a:t>
            </a:r>
            <a:r>
              <a:rPr lang="en-US" sz="1200" b="0" i="0" u="none" strike="noStrike" kern="1200" dirty="0" err="1">
                <a:solidFill>
                  <a:schemeClr val="tx1"/>
                </a:solidFill>
                <a:effectLst/>
                <a:latin typeface="+mn-lt"/>
                <a:ea typeface="+mn-ea"/>
                <a:cs typeface="+mn-cs"/>
                <a:hlinkClick r:id="rId43"/>
              </a:rPr>
              <a:t>J.Bone</a:t>
            </a:r>
            <a:r>
              <a:rPr lang="en-US" sz="1200" b="0" i="0" u="none" strike="noStrike" kern="1200" dirty="0">
                <a:solidFill>
                  <a:schemeClr val="tx1"/>
                </a:solidFill>
                <a:effectLst/>
                <a:latin typeface="+mn-lt"/>
                <a:ea typeface="+mn-ea"/>
                <a:cs typeface="+mn-cs"/>
                <a:hlinkClick r:id="rId43"/>
              </a:rPr>
              <a:t> Joint </a:t>
            </a:r>
            <a:r>
              <a:rPr lang="en-US" sz="1200" b="0" i="0" u="none" strike="noStrike" kern="1200" dirty="0" err="1">
                <a:solidFill>
                  <a:schemeClr val="tx1"/>
                </a:solidFill>
                <a:effectLst/>
                <a:latin typeface="+mn-lt"/>
                <a:ea typeface="+mn-ea"/>
                <a:cs typeface="+mn-cs"/>
                <a:hlinkClick r:id="rId43"/>
              </a:rPr>
              <a:t>Surg.Am</a:t>
            </a:r>
            <a:r>
              <a:rPr lang="en-US" sz="1200" b="0" i="0" u="none" strike="noStrike" kern="1200" dirty="0">
                <a:solidFill>
                  <a:schemeClr val="tx1"/>
                </a:solidFill>
                <a:effectLst/>
                <a:latin typeface="+mn-lt"/>
                <a:ea typeface="+mn-ea"/>
                <a:cs typeface="+mn-cs"/>
                <a:hlinkClick r:id="rId43"/>
              </a:rPr>
              <a:t>. 2015/7/1; 13: 1049- 1058</a:t>
            </a:r>
            <a:endParaRPr lang="en-US" sz="1200" b="0" i="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24</a:t>
            </a:fld>
            <a:endParaRPr lang="en-US"/>
          </a:p>
        </p:txBody>
      </p:sp>
    </p:spTree>
    <p:extLst>
      <p:ext uri="{BB962C8B-B14F-4D97-AF65-F5344CB8AC3E}">
        <p14:creationId xmlns:p14="http://schemas.microsoft.com/office/powerpoint/2010/main" val="2201047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Out of 143 studies which met inclusion criteria for this recommendation, there were no high strength studies, and only ten were considered moderate strength. The remaining studies were considered low strength. Many of these studies evaluated multiple variables as it applied to either PJI directly, or to other perioperative complications, necessitating the use of various statistical methods to attempt to control for these variables. These methods were frequently constrained in doing so. Additionally, based on the available literature, whether a risk factor is “modifiable” or if optimization of a listed condition affects the risk of infection remained unclear. No specific threshold value could be endorsed for most listed conditions, but instead the simple binary presence or absence of the condition as defined by the individual study criteria affected the risk of PJI. Furthermore, many of the studies were based on national payor databases or registries, whose data is only as accurate as the data being input. As such, there is often no way to verify that an individual diagnosis or the definition of the diagnosis is accurate, though the sheer numbers in such databases may help correct for errors in diagnosis. Finally, definitions and clarity of location of infection introduced ambiguity between studies, some clearly indicating PJI, and others with variations of “deep infection,” “deep surgical site infection,” or “involves deep soft tissue,” among other delineations.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the listed and reviewed conditions, obesity was the only risk factor for periprosthetic joint infection that met moderate strength criteria for increased risk of periprosthetic joint infection. The rest are based on single moderate strength and/or low strength studies with either conflicted or limited data, with each condition or risk factor individually discussed below.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Potentially increased risk for PJI, but not enough data: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Active infection </a:t>
            </a:r>
            <a:r>
              <a:rPr lang="en-US" sz="1200" b="0" i="0" u="none" strike="noStrike" kern="1200" baseline="0" dirty="0">
                <a:solidFill>
                  <a:schemeClr val="tx1"/>
                </a:solidFill>
                <a:latin typeface="+mn-lt"/>
                <a:ea typeface="+mn-ea"/>
                <a:cs typeface="+mn-cs"/>
              </a:rPr>
              <a:t>– Even though only one low strength study (Song 2012) evaluated active infection at other anatomical sites – finding increased risk of deep incisional and/or organ space infection – it is intuitive that a patient with an active infection is more likely to become </a:t>
            </a:r>
            <a:r>
              <a:rPr lang="en-US" sz="1200" b="0" i="0" u="none" strike="noStrike" kern="1200" baseline="0" dirty="0" err="1">
                <a:solidFill>
                  <a:schemeClr val="tx1"/>
                </a:solidFill>
                <a:latin typeface="+mn-lt"/>
                <a:ea typeface="+mn-ea"/>
                <a:cs typeface="+mn-cs"/>
              </a:rPr>
              <a:t>bacteremic</a:t>
            </a:r>
            <a:r>
              <a:rPr lang="en-US" sz="1200" b="0" i="0" u="none" strike="noStrike" kern="1200" baseline="0" dirty="0">
                <a:solidFill>
                  <a:schemeClr val="tx1"/>
                </a:solidFill>
                <a:latin typeface="+mn-lt"/>
                <a:ea typeface="+mn-ea"/>
                <a:cs typeface="+mn-cs"/>
              </a:rPr>
              <a:t>, increasing the risk of PJI.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Anticoagulation/active thromboprophylaxis status at the time of surgery </a:t>
            </a:r>
            <a:r>
              <a:rPr lang="en-US" sz="1200" b="0" i="0" u="none" strike="noStrike" kern="1200" baseline="0" dirty="0">
                <a:solidFill>
                  <a:schemeClr val="tx1"/>
                </a:solidFill>
                <a:latin typeface="+mn-lt"/>
                <a:ea typeface="+mn-ea"/>
                <a:cs typeface="+mn-cs"/>
              </a:rPr>
              <a:t>– Three low strength studies met inclusion criteria, all by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and associates. Of the three, one study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2012) identified a higher risk of PJI in those undergoing hip replacements with coagulopathy (hazard ratio 1.58) based on an administrative database. The other two, including one on knee replacement and the other in 2014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2014) on hip replacement, identified no increased risk of PJI. However, all three studies were performed using the same database, with limited ability to control for confounding variables, and the accuracy of diagnosis (for or against) in question by the nature of the database.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HIV (diagnosis only) </a:t>
            </a:r>
            <a:r>
              <a:rPr lang="en-US" sz="1200" b="0" i="0" u="none" strike="noStrike" kern="1200" baseline="0" dirty="0">
                <a:solidFill>
                  <a:schemeClr val="tx1"/>
                </a:solidFill>
                <a:latin typeface="+mn-lt"/>
                <a:ea typeface="+mn-ea"/>
                <a:cs typeface="+mn-cs"/>
              </a:rPr>
              <a:t>– Five low strength studies assessed the effect of HIV status on risk of PJI. Only one study, by Kildow et al (Kildow, 2017), identified a higher risk of PJI in HIV patients undergoing knee replacement at 2 years (odds ratio 2.51). However, as was true of other included studies, no stratification of the HIV patients in terms of CD4 count or detectable viral load was conducted. Lin and associates (Lin 2013) identified higher risk of need for irrigation and debridement in hip patients with HIV, but no such increased risk for knees, and no increased risk of PJI or wound healing complications in hip or knee patients. Issa and associates (Issa, 2017) did indicate that “all patients with HIV underwent thorough preoperative optimization with their primary care physician and infectious disease specialist,” and noted no difference in risk of PJI for HIV-infected TKA patients. In a study evaluating long-term results of primary TKA in patients with hemophilia, Silva and associates (Silva, 2005) recorded the HIV status and CD4 count in 53 of the 90-patient cohort, identifying no effect on PJI, but given expected incidence and total number of patients in this study, it was likely underpowered.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Prior bariatric surgery </a:t>
            </a:r>
            <a:r>
              <a:rPr lang="en-US" sz="1200" b="0" i="0" u="none" strike="noStrike" kern="1200" baseline="0" dirty="0">
                <a:solidFill>
                  <a:schemeClr val="tx1"/>
                </a:solidFill>
                <a:latin typeface="+mn-lt"/>
                <a:ea typeface="+mn-ea"/>
                <a:cs typeface="+mn-cs"/>
              </a:rPr>
              <a:t>- Only three </a:t>
            </a:r>
            <a:r>
              <a:rPr lang="en-US" sz="1200" b="0" i="1" u="none" strike="noStrike" kern="1200" baseline="0" dirty="0">
                <a:solidFill>
                  <a:schemeClr val="tx1"/>
                </a:solidFill>
                <a:latin typeface="+mn-lt"/>
                <a:ea typeface="+mn-ea"/>
                <a:cs typeface="+mn-cs"/>
              </a:rPr>
              <a:t>low </a:t>
            </a:r>
            <a:r>
              <a:rPr lang="en-US" sz="1200" b="0" i="0" u="none" strike="noStrike" kern="1200" baseline="0" dirty="0">
                <a:solidFill>
                  <a:schemeClr val="tx1"/>
                </a:solidFill>
                <a:latin typeface="+mn-lt"/>
                <a:ea typeface="+mn-ea"/>
                <a:cs typeface="+mn-cs"/>
              </a:rPr>
              <a:t>quality studies on those having undergone bariatric surgery for obesity were included. Of these, only one (Nickel BT, 2016) indicated higher risk of PJI in TKA, with significant concern for confounding variables. The other two identified no difference in risk. As such, no reliable evidence is available to support increased risk of PJI in patients with history of bariatric surgery undergoing THA or TKA. However, given significant nutritional shifts associated with bariatric procedures and known effects of malnutrition on tissue healing, caution is still advised.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Institutionalization and autoimmune disease - </a:t>
            </a:r>
            <a:r>
              <a:rPr lang="en-US" sz="1200" b="0" i="0" u="none" strike="noStrike" kern="1200" baseline="0" dirty="0">
                <a:solidFill>
                  <a:schemeClr val="tx1"/>
                </a:solidFill>
                <a:latin typeface="+mn-lt"/>
                <a:ea typeface="+mn-ea"/>
                <a:cs typeface="+mn-cs"/>
              </a:rPr>
              <a:t>There was one low strength study involving institutionalized patients that were habitual residents of a healthcare center, which did indicate a higher risk of PJI in such patients (Gallardo-Calero et al 2016). But with only one study, it did not meet inclusion criteria for recommendation. Likewise, an isolated low strength study (Jiang et al 2014) evaluated the effect of  </a:t>
            </a:r>
            <a:r>
              <a:rPr lang="en-US" sz="1200" b="1" i="0" u="none" strike="noStrike" kern="1200" baseline="0" dirty="0">
                <a:solidFill>
                  <a:schemeClr val="tx1"/>
                </a:solidFill>
                <a:latin typeface="+mn-lt"/>
                <a:ea typeface="+mn-ea"/>
                <a:cs typeface="+mn-cs"/>
              </a:rPr>
              <a:t>autoimmune disease </a:t>
            </a:r>
            <a:r>
              <a:rPr lang="en-US" sz="1200" b="0" i="0" u="none" strike="noStrike" kern="1200" baseline="0" dirty="0">
                <a:solidFill>
                  <a:schemeClr val="tx1"/>
                </a:solidFill>
                <a:latin typeface="+mn-lt"/>
                <a:ea typeface="+mn-ea"/>
                <a:cs typeface="+mn-cs"/>
              </a:rPr>
              <a:t>on PJI, including rheumatoid arthritis, lupus, or ankylosing spondylitis. They identified an increased risk of PJI in both hip and knee patients, with a hazard ratio of 1.55. We advise caution in these patients.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RISKS AND HARMS OF IMPLEMENTATION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Candidacy for surgical intervention is at once, one of the most essential and complex decisions in surgical practice, ethically balancing the degree of pathology and risk of the operation, with the positive benefits to the patient and society at large, in a shared decision-making process between patient and surgeon. The positive effect of indicated lower extremity arthroplasty on quality of life and reduced morbidity is well established.  However, its cost to the health care system has been the subject of increased scrutiny. Surgeons are under increasing pressure from payors, health care systems, and peers alike to provide highest value care, balancing the overall cost of care with excellence in patient outcomes. As such, delay or denial of surgical care based on any one or multiple factors in order to avoid one of the most devastating complications of one of the best value surgeries ever practiced should not be taken lightly. Given that all risk factors listed – with the exception of obesity – are supported with only low strength or conflicting evidence, the decision to proceed is individual, and based on myriad other factors, including but not limited to the ability of the system in which the surgeon practices to handle varying degrees of complexity, volume and experience of the surgeon and system, and other confounding factors not herein assessed. Additionally, at this time it is unclear based on the literature if modification of any risk factor, including obesity, actually reduces the risk of PJI. Payors and healthcare systems alike should understand that though tactics to reduce cost may include delaying or avoiding operating on patients with these risk factors, such practice may deny surgery to a much larger proportion of patients who may otherwise significantly benefit and not endure PJI.</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Despite the volume of literature addressing risk factors for periprosthetic joint infection, there is a paucity of moderate-quality studies, and complete absence of high-quality studies. Future research must attempt to better control for individual confounding variables prospectively, with better delineation of disease states. For example, though BMI may not be the best measure of obesity overall, its stratification in many studies has helped allow for better comparison between groups, improving the quality of data available. Simply identifying whether or not a disease process is present based off an individual entry of a diagnostic code from the patient’s potentially remote past medical history does not ensure best quality data. Unfortunately, the relatively low incidence of PJI requires large numbers for appropriate statistical power, making registries and large healthcare databases an optimal target for research. Better quality abstraction for such databases is therefore necessary to help de-confound. Additional assessments of markers of disease status and their associated thresholds may also help the clinician further and more accurately stratify risk. Finally, identification of risk associated with a condition or stage of comorbidity does not by itself afford the provider the ability to proselytize for change, as the effect of modification and optimization of the status of a listed condition is still unclear. Future research endeavors should specifically be designed to determine if risk factor modification truly results in a reduction in the risk for PJI after hip or knee arthroplasty surgery. Given frequently conflicting conclusions among studies, the individual system and even provider-specific management of comorbidities – which was typically not delineated – may account for such discrepancies. Prospective, appropriately controlled studies incorporating these considerations will better afford surgeon and patient the ability to predict and potentially minimize risk of periprosthetic joint infection.	</a:t>
            </a:r>
          </a:p>
          <a:p>
            <a:endParaRPr lang="en-US" sz="1200" b="0" i="0" u="none" strike="noStrike" kern="1200" baseline="0" dirty="0">
              <a:solidFill>
                <a:schemeClr val="tx1"/>
              </a:solidFill>
              <a:latin typeface="+mn-lt"/>
              <a:ea typeface="+mn-ea"/>
              <a:cs typeface="+mn-cs"/>
            </a:endParaRPr>
          </a:p>
          <a:p>
            <a:r>
              <a:rPr lang="en-US" sz="1200" b="0" i="0" u="none" strike="noStrike" kern="1200" dirty="0" err="1">
                <a:solidFill>
                  <a:schemeClr val="tx1"/>
                </a:solidFill>
                <a:effectLst/>
                <a:latin typeface="+mn-lt"/>
                <a:ea typeface="+mn-ea"/>
                <a:cs typeface="+mn-cs"/>
                <a:hlinkClick r:id="rId3"/>
              </a:rPr>
              <a:t>Bozic,K.J</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Lau,E</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Kurtz,S</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Ong,K</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Berry,D.J</a:t>
            </a:r>
            <a:r>
              <a:rPr lang="en-US" sz="1200" b="0" i="0" u="none" strike="noStrike" kern="1200" dirty="0">
                <a:solidFill>
                  <a:schemeClr val="tx1"/>
                </a:solidFill>
                <a:effectLst/>
                <a:latin typeface="+mn-lt"/>
                <a:ea typeface="+mn-ea"/>
                <a:cs typeface="+mn-cs"/>
                <a:hlinkClick r:id="rId3"/>
              </a:rPr>
              <a:t>. Patient-related risk factors for postoperative mortality and periprosthetic joint infection in </a:t>
            </a:r>
            <a:r>
              <a:rPr lang="en-US" sz="1200" b="0" i="0" u="none" strike="noStrike" kern="1200" dirty="0" err="1">
                <a:solidFill>
                  <a:schemeClr val="tx1"/>
                </a:solidFill>
                <a:effectLst/>
                <a:latin typeface="+mn-lt"/>
                <a:ea typeface="+mn-ea"/>
                <a:cs typeface="+mn-cs"/>
                <a:hlinkClick r:id="rId3"/>
              </a:rPr>
              <a:t>medicare</a:t>
            </a:r>
            <a:r>
              <a:rPr lang="en-US" sz="1200" b="0" i="0" u="none" strike="noStrike" kern="1200" dirty="0">
                <a:solidFill>
                  <a:schemeClr val="tx1"/>
                </a:solidFill>
                <a:effectLst/>
                <a:latin typeface="+mn-lt"/>
                <a:ea typeface="+mn-ea"/>
                <a:cs typeface="+mn-cs"/>
                <a:hlinkClick r:id="rId3"/>
              </a:rPr>
              <a:t> patients undergoing TKA. </a:t>
            </a:r>
            <a:r>
              <a:rPr lang="en-US" sz="1200" b="0" i="0" u="none" strike="noStrike" kern="1200" dirty="0" err="1">
                <a:solidFill>
                  <a:schemeClr val="tx1"/>
                </a:solidFill>
                <a:effectLst/>
                <a:latin typeface="+mn-lt"/>
                <a:ea typeface="+mn-ea"/>
                <a:cs typeface="+mn-cs"/>
                <a:hlinkClick r:id="rId3"/>
              </a:rPr>
              <a:t>Clin.Orthop.Relat.Res</a:t>
            </a:r>
            <a:r>
              <a:rPr lang="en-US" sz="1200" b="0" i="0" u="none" strike="noStrike" kern="1200" dirty="0">
                <a:solidFill>
                  <a:schemeClr val="tx1"/>
                </a:solidFill>
                <a:effectLst/>
                <a:latin typeface="+mn-lt"/>
                <a:ea typeface="+mn-ea"/>
                <a:cs typeface="+mn-cs"/>
                <a:hlinkClick r:id="rId3"/>
              </a:rPr>
              <a:t>. 2012/1; 1: 130-137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Bozic,K.J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Lau,E</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Kurtz,S</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Ong,K</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Rubash,H</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Vail,T.P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Berry,D.J</a:t>
            </a:r>
            <a:r>
              <a:rPr lang="en-US" sz="1200" b="0" i="0" u="none" strike="noStrike" kern="1200" dirty="0">
                <a:solidFill>
                  <a:schemeClr val="tx1"/>
                </a:solidFill>
                <a:effectLst/>
                <a:latin typeface="+mn-lt"/>
                <a:ea typeface="+mn-ea"/>
                <a:cs typeface="+mn-cs"/>
                <a:hlinkClick r:id="rId4"/>
              </a:rPr>
              <a:t>. Patient-related risk factors for periprosthetic joint infection and postoperative mortality following total hip arthroplasty in Medicare patients. </a:t>
            </a:r>
            <a:r>
              <a:rPr lang="en-US" sz="1200" b="0" i="0" u="none" strike="noStrike" kern="1200" dirty="0" err="1">
                <a:solidFill>
                  <a:schemeClr val="tx1"/>
                </a:solidFill>
                <a:effectLst/>
                <a:latin typeface="+mn-lt"/>
                <a:ea typeface="+mn-ea"/>
                <a:cs typeface="+mn-cs"/>
                <a:hlinkClick r:id="rId4"/>
              </a:rPr>
              <a:t>J.Bone</a:t>
            </a:r>
            <a:r>
              <a:rPr lang="en-US" sz="1200" b="0" i="0" u="none" strike="noStrike" kern="1200" dirty="0">
                <a:solidFill>
                  <a:schemeClr val="tx1"/>
                </a:solidFill>
                <a:effectLst/>
                <a:latin typeface="+mn-lt"/>
                <a:ea typeface="+mn-ea"/>
                <a:cs typeface="+mn-cs"/>
                <a:hlinkClick r:id="rId4"/>
              </a:rPr>
              <a:t> Joint </a:t>
            </a:r>
            <a:r>
              <a:rPr lang="en-US" sz="1200" b="0" i="0" u="none" strike="noStrike" kern="1200" dirty="0" err="1">
                <a:solidFill>
                  <a:schemeClr val="tx1"/>
                </a:solidFill>
                <a:effectLst/>
                <a:latin typeface="+mn-lt"/>
                <a:ea typeface="+mn-ea"/>
                <a:cs typeface="+mn-cs"/>
                <a:hlinkClick r:id="rId4"/>
              </a:rPr>
              <a:t>Surg.Am</a:t>
            </a:r>
            <a:r>
              <a:rPr lang="en-US" sz="1200" b="0" i="0" u="none" strike="noStrike" kern="1200" dirty="0">
                <a:solidFill>
                  <a:schemeClr val="tx1"/>
                </a:solidFill>
                <a:effectLst/>
                <a:latin typeface="+mn-lt"/>
                <a:ea typeface="+mn-ea"/>
                <a:cs typeface="+mn-cs"/>
                <a:hlinkClick r:id="rId4"/>
              </a:rPr>
              <a:t>. 2012/5/2; 9: 794-800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Bozic,K.J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Ward,D.T</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Lau,E.C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Chan,V</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Wetters,N.G</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Naziri,Q</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Odum,S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Fehring,T.K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Mont,M.A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Gioe,T.J</a:t>
            </a:r>
            <a:r>
              <a:rPr lang="en-US" sz="1200" b="0" i="0" u="none" strike="noStrike" kern="1200" dirty="0">
                <a:solidFill>
                  <a:schemeClr val="tx1"/>
                </a:solidFill>
                <a:effectLst/>
                <a:latin typeface="+mn-lt"/>
                <a:ea typeface="+mn-ea"/>
                <a:cs typeface="+mn-cs"/>
                <a:hlinkClick r:id="rId5"/>
              </a:rPr>
              <a:t>., Della </a:t>
            </a:r>
            <a:r>
              <a:rPr lang="en-US" sz="1200" b="0" i="0" u="none" strike="noStrike" kern="1200" dirty="0" err="1">
                <a:solidFill>
                  <a:schemeClr val="tx1"/>
                </a:solidFill>
                <a:effectLst/>
                <a:latin typeface="+mn-lt"/>
                <a:ea typeface="+mn-ea"/>
                <a:cs typeface="+mn-cs"/>
                <a:hlinkClick r:id="rId5"/>
              </a:rPr>
              <a:t>Valle,C.J</a:t>
            </a:r>
            <a:r>
              <a:rPr lang="en-US" sz="1200" b="0" i="0" u="none" strike="noStrike" kern="1200" dirty="0">
                <a:solidFill>
                  <a:schemeClr val="tx1"/>
                </a:solidFill>
                <a:effectLst/>
                <a:latin typeface="+mn-lt"/>
                <a:ea typeface="+mn-ea"/>
                <a:cs typeface="+mn-cs"/>
                <a:hlinkClick r:id="rId5"/>
              </a:rPr>
              <a:t>. Risk factors for periprosthetic joint infection following primary total hip arthroplasty: a case control study. </a:t>
            </a:r>
            <a:r>
              <a:rPr lang="en-US" sz="1200" b="0" i="0" u="none" strike="noStrike" kern="1200" dirty="0" err="1">
                <a:solidFill>
                  <a:schemeClr val="tx1"/>
                </a:solidFill>
                <a:effectLst/>
                <a:latin typeface="+mn-lt"/>
                <a:ea typeface="+mn-ea"/>
                <a:cs typeface="+mn-cs"/>
                <a:hlinkClick r:id="rId5"/>
              </a:rPr>
              <a:t>J.Arthroplasty</a:t>
            </a:r>
            <a:r>
              <a:rPr lang="en-US" sz="1200" b="0" i="0" u="none" strike="noStrike" kern="1200" dirty="0">
                <a:solidFill>
                  <a:schemeClr val="tx1"/>
                </a:solidFill>
                <a:effectLst/>
                <a:latin typeface="+mn-lt"/>
                <a:ea typeface="+mn-ea"/>
                <a:cs typeface="+mn-cs"/>
                <a:hlinkClick r:id="rId5"/>
              </a:rPr>
              <a:t> 2014/1; 1: 154-156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Gallardo-</a:t>
            </a:r>
            <a:r>
              <a:rPr lang="en-US" sz="1200" b="0" i="0" u="none" strike="noStrike" kern="1200" dirty="0" err="1">
                <a:solidFill>
                  <a:schemeClr val="tx1"/>
                </a:solidFill>
                <a:effectLst/>
                <a:latin typeface="+mn-lt"/>
                <a:ea typeface="+mn-ea"/>
                <a:cs typeface="+mn-cs"/>
                <a:hlinkClick r:id="rId6"/>
              </a:rPr>
              <a:t>Calero,I</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Larrainzar-Coghen,T</a:t>
            </a:r>
            <a:r>
              <a:rPr lang="en-US" sz="1200" b="0" i="0" u="none" strike="noStrike" kern="1200" dirty="0">
                <a:solidFill>
                  <a:schemeClr val="tx1"/>
                </a:solidFill>
                <a:effectLst/>
                <a:latin typeface="+mn-lt"/>
                <a:ea typeface="+mn-ea"/>
                <a:cs typeface="+mn-cs"/>
                <a:hlinkClick r:id="rId6"/>
              </a:rPr>
              <a:t>., Rodriguez-</a:t>
            </a:r>
            <a:r>
              <a:rPr lang="en-US" sz="1200" b="0" i="0" u="none" strike="noStrike" kern="1200" dirty="0" err="1">
                <a:solidFill>
                  <a:schemeClr val="tx1"/>
                </a:solidFill>
                <a:effectLst/>
                <a:latin typeface="+mn-lt"/>
                <a:ea typeface="+mn-ea"/>
                <a:cs typeface="+mn-cs"/>
                <a:hlinkClick r:id="rId6"/>
              </a:rPr>
              <a:t>Pardo,D</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Pigrau,C</a:t>
            </a:r>
            <a:r>
              <a:rPr lang="en-US" sz="1200" b="0" i="0" u="none" strike="noStrike" kern="1200" dirty="0">
                <a:solidFill>
                  <a:schemeClr val="tx1"/>
                </a:solidFill>
                <a:effectLst/>
                <a:latin typeface="+mn-lt"/>
                <a:ea typeface="+mn-ea"/>
                <a:cs typeface="+mn-cs"/>
                <a:hlinkClick r:id="rId6"/>
              </a:rPr>
              <a:t>., Sanchez-</a:t>
            </a:r>
            <a:r>
              <a:rPr lang="en-US" sz="1200" b="0" i="0" u="none" strike="noStrike" kern="1200" dirty="0" err="1">
                <a:solidFill>
                  <a:schemeClr val="tx1"/>
                </a:solidFill>
                <a:effectLst/>
                <a:latin typeface="+mn-lt"/>
                <a:ea typeface="+mn-ea"/>
                <a:cs typeface="+mn-cs"/>
                <a:hlinkClick r:id="rId6"/>
              </a:rPr>
              <a:t>Raya,J</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Amat,C</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Lung,M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Carrera,L</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Corona,P.S</a:t>
            </a:r>
            <a:r>
              <a:rPr lang="en-US" sz="1200" b="0" i="0" u="none" strike="noStrike" kern="1200" dirty="0">
                <a:solidFill>
                  <a:schemeClr val="tx1"/>
                </a:solidFill>
                <a:effectLst/>
                <a:latin typeface="+mn-lt"/>
                <a:ea typeface="+mn-ea"/>
                <a:cs typeface="+mn-cs"/>
                <a:hlinkClick r:id="rId6"/>
              </a:rPr>
              <a:t>. Increased infection risk after hip hemiarthroplasty in institutionalized patients with proximal femur fracture. 2016/4; 4: 872-876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Issa,K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Pierce,T.P</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Harwin,S.F</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Scillia,A.J</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Festa,A</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Mont,M.A</a:t>
            </a:r>
            <a:r>
              <a:rPr lang="en-US" sz="1200" b="0" i="0" u="none" strike="noStrike" kern="1200" dirty="0">
                <a:solidFill>
                  <a:schemeClr val="tx1"/>
                </a:solidFill>
                <a:effectLst/>
                <a:latin typeface="+mn-lt"/>
                <a:ea typeface="+mn-ea"/>
                <a:cs typeface="+mn-cs"/>
                <a:hlinkClick r:id="rId7"/>
              </a:rPr>
              <a:t>. No Decrease in Knee Survivorship or Outcomes Scores for Patients With HIV Infection Who Undergo TKA. </a:t>
            </a:r>
            <a:r>
              <a:rPr lang="en-US" sz="1200" b="0" i="0" u="none" strike="noStrike" kern="1200" dirty="0" err="1">
                <a:solidFill>
                  <a:schemeClr val="tx1"/>
                </a:solidFill>
                <a:effectLst/>
                <a:latin typeface="+mn-lt"/>
                <a:ea typeface="+mn-ea"/>
                <a:cs typeface="+mn-cs"/>
                <a:hlinkClick r:id="rId7"/>
              </a:rPr>
              <a:t>Clin.Orthop.Relat.Res</a:t>
            </a:r>
            <a:r>
              <a:rPr lang="en-US" sz="1200" b="0" i="0" u="none" strike="noStrike" kern="1200" dirty="0">
                <a:solidFill>
                  <a:schemeClr val="tx1"/>
                </a:solidFill>
                <a:effectLst/>
                <a:latin typeface="+mn-lt"/>
                <a:ea typeface="+mn-ea"/>
                <a:cs typeface="+mn-cs"/>
                <a:hlinkClick r:id="rId7"/>
              </a:rPr>
              <a:t>. 2017/2; 2: 465-471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Jiang,S.L</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Schairer,W.W</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Bozic,K.J</a:t>
            </a:r>
            <a:r>
              <a:rPr lang="en-US" sz="1200" b="0" i="0" u="none" strike="noStrike" kern="1200" dirty="0">
                <a:solidFill>
                  <a:schemeClr val="tx1"/>
                </a:solidFill>
                <a:effectLst/>
                <a:latin typeface="+mn-lt"/>
                <a:ea typeface="+mn-ea"/>
                <a:cs typeface="+mn-cs"/>
                <a:hlinkClick r:id="rId8"/>
              </a:rPr>
              <a:t>. Increased rates of periprosthetic joint infection in patients with cirrhosis undergoing total joint arthroplasty. </a:t>
            </a:r>
            <a:r>
              <a:rPr lang="en-US" sz="1200" b="0" i="0" u="none" strike="noStrike" kern="1200" dirty="0" err="1">
                <a:solidFill>
                  <a:schemeClr val="tx1"/>
                </a:solidFill>
                <a:effectLst/>
                <a:latin typeface="+mn-lt"/>
                <a:ea typeface="+mn-ea"/>
                <a:cs typeface="+mn-cs"/>
                <a:hlinkClick r:id="rId8"/>
              </a:rPr>
              <a:t>Clin.Orthop.Relat.Res</a:t>
            </a:r>
            <a:r>
              <a:rPr lang="en-US" sz="1200" b="0" i="0" u="none" strike="noStrike" kern="1200" dirty="0">
                <a:solidFill>
                  <a:schemeClr val="tx1"/>
                </a:solidFill>
                <a:effectLst/>
                <a:latin typeface="+mn-lt"/>
                <a:ea typeface="+mn-ea"/>
                <a:cs typeface="+mn-cs"/>
                <a:hlinkClick r:id="rId8"/>
              </a:rPr>
              <a:t>. 2014/8; 8: 2483-2491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Kildow,B.J</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Politzer,C.S</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DiLallo,M</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Bolognesi,M.P</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Seyler,T.M</a:t>
            </a:r>
            <a:r>
              <a:rPr lang="en-US" sz="1200" b="0" i="0" u="none" strike="noStrike" kern="1200" dirty="0">
                <a:solidFill>
                  <a:schemeClr val="tx1"/>
                </a:solidFill>
                <a:effectLst/>
                <a:latin typeface="+mn-lt"/>
                <a:ea typeface="+mn-ea"/>
                <a:cs typeface="+mn-cs"/>
                <a:hlinkClick r:id="rId9"/>
              </a:rPr>
              <a:t>. Short and Long-Term Postoperative Complications Following Total Joint Arthroplasty in Patients With Human Immunodeficiency Virus, Hepatitis B, or Hepatitis C. J Arthroplasty 2017/11/13; 0: -</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0"/>
              </a:rPr>
              <a:t>Lin, C.A., </a:t>
            </a:r>
            <a:r>
              <a:rPr lang="en-US" sz="1200" b="0" i="0" u="none" strike="noStrike" kern="1200" dirty="0" err="1">
                <a:solidFill>
                  <a:schemeClr val="tx1"/>
                </a:solidFill>
                <a:effectLst/>
                <a:latin typeface="+mn-lt"/>
                <a:ea typeface="+mn-ea"/>
                <a:cs typeface="+mn-cs"/>
                <a:hlinkClick r:id="rId10"/>
              </a:rPr>
              <a:t>Kuo,A.C</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Takemoto,S</a:t>
            </a:r>
            <a:r>
              <a:rPr lang="en-US" sz="1200" b="0" i="0" u="none" strike="noStrike" kern="1200" dirty="0">
                <a:solidFill>
                  <a:schemeClr val="tx1"/>
                </a:solidFill>
                <a:effectLst/>
                <a:latin typeface="+mn-lt"/>
                <a:ea typeface="+mn-ea"/>
                <a:cs typeface="+mn-cs"/>
                <a:hlinkClick r:id="rId10"/>
              </a:rPr>
              <a:t>. Comorbidities and perioperative complications in HIV-positive patients undergoing primary total hip and knee arthroplasty. </a:t>
            </a:r>
            <a:r>
              <a:rPr lang="en-US" sz="1200" b="0" i="0" u="none" strike="noStrike" kern="1200" dirty="0" err="1">
                <a:solidFill>
                  <a:schemeClr val="tx1"/>
                </a:solidFill>
                <a:effectLst/>
                <a:latin typeface="+mn-lt"/>
                <a:ea typeface="+mn-ea"/>
                <a:cs typeface="+mn-cs"/>
                <a:hlinkClick r:id="rId10"/>
              </a:rPr>
              <a:t>J.Bone</a:t>
            </a:r>
            <a:r>
              <a:rPr lang="en-US" sz="1200" b="0" i="0" u="none" strike="noStrike" kern="1200" dirty="0">
                <a:solidFill>
                  <a:schemeClr val="tx1"/>
                </a:solidFill>
                <a:effectLst/>
                <a:latin typeface="+mn-lt"/>
                <a:ea typeface="+mn-ea"/>
                <a:cs typeface="+mn-cs"/>
                <a:hlinkClick r:id="rId10"/>
              </a:rPr>
              <a:t> Joint </a:t>
            </a:r>
            <a:r>
              <a:rPr lang="en-US" sz="1200" b="0" i="0" u="none" strike="noStrike" kern="1200" dirty="0" err="1">
                <a:solidFill>
                  <a:schemeClr val="tx1"/>
                </a:solidFill>
                <a:effectLst/>
                <a:latin typeface="+mn-lt"/>
                <a:ea typeface="+mn-ea"/>
                <a:cs typeface="+mn-cs"/>
                <a:hlinkClick r:id="rId10"/>
              </a:rPr>
              <a:t>Surg.Am</a:t>
            </a:r>
            <a:r>
              <a:rPr lang="en-US" sz="1200" b="0" i="0" u="none" strike="noStrike" kern="1200" dirty="0">
                <a:solidFill>
                  <a:schemeClr val="tx1"/>
                </a:solidFill>
                <a:effectLst/>
                <a:latin typeface="+mn-lt"/>
                <a:ea typeface="+mn-ea"/>
                <a:cs typeface="+mn-cs"/>
                <a:hlinkClick r:id="rId10"/>
              </a:rPr>
              <a:t>. 2013/6/5; 11: 1028-1036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Nickel,B.T</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Klement,M.R</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Penrose,C.T</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Green,C.L</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Seyler,T.M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Bolognesi,M.P</a:t>
            </a:r>
            <a:r>
              <a:rPr lang="en-US" sz="1200" b="0" i="0" u="none" strike="noStrike" kern="1200" dirty="0">
                <a:solidFill>
                  <a:schemeClr val="tx1"/>
                </a:solidFill>
                <a:effectLst/>
                <a:latin typeface="+mn-lt"/>
                <a:ea typeface="+mn-ea"/>
                <a:cs typeface="+mn-cs"/>
                <a:hlinkClick r:id="rId11"/>
              </a:rPr>
              <a:t>. Lingering Risk: Bariatric Surgery Before Total Knee Arthroplasty. </a:t>
            </a:r>
            <a:r>
              <a:rPr lang="en-US" sz="1200" b="0" i="0" u="none" strike="noStrike" kern="1200" dirty="0" err="1">
                <a:solidFill>
                  <a:schemeClr val="tx1"/>
                </a:solidFill>
                <a:effectLst/>
                <a:latin typeface="+mn-lt"/>
                <a:ea typeface="+mn-ea"/>
                <a:cs typeface="+mn-cs"/>
                <a:hlinkClick r:id="rId11"/>
              </a:rPr>
              <a:t>J.Arthroplasty</a:t>
            </a:r>
            <a:r>
              <a:rPr lang="en-US" sz="1200" b="0" i="0" u="none" strike="noStrike" kern="1200" dirty="0">
                <a:solidFill>
                  <a:schemeClr val="tx1"/>
                </a:solidFill>
                <a:effectLst/>
                <a:latin typeface="+mn-lt"/>
                <a:ea typeface="+mn-ea"/>
                <a:cs typeface="+mn-cs"/>
                <a:hlinkClick r:id="rId11"/>
              </a:rPr>
              <a:t> 2016/9; 9: 207-211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Silva,M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Luck,J.V.,Jr</a:t>
            </a:r>
            <a:r>
              <a:rPr lang="en-US" sz="1200" b="0" i="0" u="none" strike="noStrike" kern="1200" dirty="0">
                <a:solidFill>
                  <a:schemeClr val="tx1"/>
                </a:solidFill>
                <a:effectLst/>
                <a:latin typeface="+mn-lt"/>
                <a:ea typeface="+mn-ea"/>
                <a:cs typeface="+mn-cs"/>
                <a:hlinkClick r:id="rId12"/>
              </a:rPr>
              <a:t>. Long-term results of primary total knee replacement in patients with hemophilia. </a:t>
            </a:r>
            <a:r>
              <a:rPr lang="en-US" sz="1200" b="0" i="0" u="none" strike="noStrike" kern="1200" dirty="0" err="1">
                <a:solidFill>
                  <a:schemeClr val="tx1"/>
                </a:solidFill>
                <a:effectLst/>
                <a:latin typeface="+mn-lt"/>
                <a:ea typeface="+mn-ea"/>
                <a:cs typeface="+mn-cs"/>
                <a:hlinkClick r:id="rId12"/>
              </a:rPr>
              <a:t>J.Bone</a:t>
            </a:r>
            <a:r>
              <a:rPr lang="en-US" sz="1200" b="0" i="0" u="none" strike="noStrike" kern="1200" dirty="0">
                <a:solidFill>
                  <a:schemeClr val="tx1"/>
                </a:solidFill>
                <a:effectLst/>
                <a:latin typeface="+mn-lt"/>
                <a:ea typeface="+mn-ea"/>
                <a:cs typeface="+mn-cs"/>
                <a:hlinkClick r:id="rId12"/>
              </a:rPr>
              <a:t> Joint </a:t>
            </a:r>
            <a:r>
              <a:rPr lang="en-US" sz="1200" b="0" i="0" u="none" strike="noStrike" kern="1200" dirty="0" err="1">
                <a:solidFill>
                  <a:schemeClr val="tx1"/>
                </a:solidFill>
                <a:effectLst/>
                <a:latin typeface="+mn-lt"/>
                <a:ea typeface="+mn-ea"/>
                <a:cs typeface="+mn-cs"/>
                <a:hlinkClick r:id="rId12"/>
              </a:rPr>
              <a:t>Surg.Am</a:t>
            </a:r>
            <a:r>
              <a:rPr lang="en-US" sz="1200" b="0" i="0" u="none" strike="noStrike" kern="1200" dirty="0">
                <a:solidFill>
                  <a:schemeClr val="tx1"/>
                </a:solidFill>
                <a:effectLst/>
                <a:latin typeface="+mn-lt"/>
                <a:ea typeface="+mn-ea"/>
                <a:cs typeface="+mn-cs"/>
                <a:hlinkClick r:id="rId12"/>
              </a:rPr>
              <a:t>. 2005/1; 1: 85-91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3"/>
              </a:rPr>
              <a:t>Song,K.H</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Kim,E.S</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Kim,Y.K</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Jin,H.Y</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Jeong,S.Y</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Kwak,Y.G</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Cho,Y.K</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Sung,J</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Lee,Y.S</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Oh,H.B</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Kim,T.K</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Koo,K.H</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Kim,E.C</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Kim,J.M</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Choi,T.Y</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Kim,H.Y</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Choi,H.J</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Kim,H.B</a:t>
            </a:r>
            <a:r>
              <a:rPr lang="en-US" sz="1200" b="0" i="0" u="none" strike="noStrike" kern="1200" dirty="0">
                <a:solidFill>
                  <a:schemeClr val="tx1"/>
                </a:solidFill>
                <a:effectLst/>
                <a:latin typeface="+mn-lt"/>
                <a:ea typeface="+mn-ea"/>
                <a:cs typeface="+mn-cs"/>
                <a:hlinkClick r:id="rId13"/>
              </a:rPr>
              <a:t>. Differences in the risk factors for surgical site infection between total hip arthroplasty and total knee arthroplasty in the Korean Nosocomial Infections Surveillance System (KONIS). </a:t>
            </a:r>
            <a:r>
              <a:rPr lang="en-US" sz="1200" b="0" i="0" u="none" strike="noStrike" kern="1200" dirty="0" err="1">
                <a:solidFill>
                  <a:schemeClr val="tx1"/>
                </a:solidFill>
                <a:effectLst/>
                <a:latin typeface="+mn-lt"/>
                <a:ea typeface="+mn-ea"/>
                <a:cs typeface="+mn-cs"/>
                <a:hlinkClick r:id="rId13"/>
              </a:rPr>
              <a:t>Infect.Control</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Hosp.Epidemiol</a:t>
            </a:r>
            <a:r>
              <a:rPr lang="en-US" sz="1200" b="0" i="0" u="none" strike="noStrike" kern="1200" dirty="0">
                <a:solidFill>
                  <a:schemeClr val="tx1"/>
                </a:solidFill>
                <a:effectLst/>
                <a:latin typeface="+mn-lt"/>
                <a:ea typeface="+mn-ea"/>
                <a:cs typeface="+mn-cs"/>
                <a:hlinkClick r:id="rId13"/>
              </a:rPr>
              <a:t>. 2012/11; 11: 1086-1093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25</a:t>
            </a:fld>
            <a:endParaRPr lang="en-US"/>
          </a:p>
        </p:txBody>
      </p:sp>
    </p:spTree>
    <p:extLst>
      <p:ext uri="{BB962C8B-B14F-4D97-AF65-F5344CB8AC3E}">
        <p14:creationId xmlns:p14="http://schemas.microsoft.com/office/powerpoint/2010/main" val="403147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Out of 143 studies which met inclusion criteria for this recommendation, there were no high strength studies, and only ten were considered moderate strength. The remaining studies were considered low strength. Many of these studies evaluated multiple variables as it applied to either PJI directly, or to other perioperative complications, necessitating the use of various statistical methods to attempt to control for these variables. These methods were frequently constrained in doing so. Additionally, based on the available literature, whether a risk factor is “modifiable” or if optimization of a listed condition affects the risk of infection remained unclear. No specific threshold value could be endorsed for most listed conditions, but instead the simple binary presence or absence of the condition as defined by the individual study criteria affected the risk of PJI. Furthermore, many of the studies were based on national payor databases or registries, whose data is only as accurate as the data being input. As such, there is often no way to verify that an individual diagnosis or the definition of the diagnosis is accurate, though the sheer numbers in such databases may help correct for errors in diagnosis. Finally, definitions and clarity of location of infection introduced ambiguity between studies, some clearly indicating PJI, and others with variations of “deep infection,” “deep surgical site infection,” or “involves deep soft tissue,” among other delineations.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the listed and reviewed conditions, obesity was the only risk factor for periprosthetic joint infection that met moderate strength criteria for increased risk of periprosthetic joint infection. The rest are based on single moderate strength and/or low strength studies with either conflicted or limited data, with each condition or risk factor individually discussed below.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 increased risk for PJI, or conflicting data: </a:t>
            </a:r>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Recent UTI and/or asymptomatic bacteriuria </a:t>
            </a:r>
            <a:r>
              <a:rPr lang="en-US" sz="1200" b="0" i="0" u="none" strike="noStrike" kern="1200" baseline="0" dirty="0">
                <a:solidFill>
                  <a:schemeClr val="tx1"/>
                </a:solidFill>
                <a:latin typeface="+mn-lt"/>
                <a:ea typeface="+mn-ea"/>
                <a:cs typeface="+mn-cs"/>
              </a:rPr>
              <a:t>– Four low strength studies evaluated the effect of the </a:t>
            </a:r>
            <a:r>
              <a:rPr lang="en-US" sz="1200" b="0" i="0" u="none" strike="noStrike" kern="1200" baseline="0" dirty="0" err="1">
                <a:solidFill>
                  <a:schemeClr val="tx1"/>
                </a:solidFill>
                <a:latin typeface="+mn-lt"/>
                <a:ea typeface="+mn-ea"/>
                <a:cs typeface="+mn-cs"/>
              </a:rPr>
              <a:t>the</a:t>
            </a:r>
            <a:r>
              <a:rPr lang="en-US" sz="1200" b="0" i="0" u="none" strike="noStrike" kern="1200" baseline="0" dirty="0">
                <a:solidFill>
                  <a:schemeClr val="tx1"/>
                </a:solidFill>
                <a:latin typeface="+mn-lt"/>
                <a:ea typeface="+mn-ea"/>
                <a:cs typeface="+mn-cs"/>
              </a:rPr>
              <a:t> presence of asymptomatic urinary tract infection (UTI) on the risk of PJI (Gou 2014, </a:t>
            </a:r>
            <a:r>
              <a:rPr lang="en-US" sz="1200" b="0" i="0" u="none" strike="noStrike" kern="1200" baseline="0" dirty="0" err="1">
                <a:solidFill>
                  <a:schemeClr val="tx1"/>
                </a:solidFill>
                <a:latin typeface="+mn-lt"/>
                <a:ea typeface="+mn-ea"/>
                <a:cs typeface="+mn-cs"/>
              </a:rPr>
              <a:t>Honkanen</a:t>
            </a:r>
            <a:r>
              <a:rPr lang="en-US" sz="1200" b="0" i="0" u="none" strike="noStrike" kern="1200" baseline="0" dirty="0">
                <a:solidFill>
                  <a:schemeClr val="tx1"/>
                </a:solidFill>
                <a:latin typeface="+mn-lt"/>
                <a:ea typeface="+mn-ea"/>
                <a:cs typeface="+mn-cs"/>
              </a:rPr>
              <a:t> 2017, Singh 2015, Sousa 2014). The Singh and </a:t>
            </a:r>
            <a:r>
              <a:rPr lang="en-US" sz="1200" b="0" i="0" u="none" strike="noStrike" kern="1200" baseline="0" dirty="0" err="1">
                <a:solidFill>
                  <a:schemeClr val="tx1"/>
                </a:solidFill>
                <a:latin typeface="+mn-lt"/>
                <a:ea typeface="+mn-ea"/>
                <a:cs typeface="+mn-cs"/>
              </a:rPr>
              <a:t>Honkanen</a:t>
            </a:r>
            <a:r>
              <a:rPr lang="en-US" sz="1200" b="0" i="0" u="none" strike="noStrike" kern="1200" baseline="0" dirty="0">
                <a:solidFill>
                  <a:schemeClr val="tx1"/>
                </a:solidFill>
                <a:latin typeface="+mn-lt"/>
                <a:ea typeface="+mn-ea"/>
                <a:cs typeface="+mn-cs"/>
              </a:rPr>
              <a:t> studies evaluated bacteriuria, and Gou used </a:t>
            </a:r>
            <a:r>
              <a:rPr lang="en-US" sz="1200" b="0" i="0" u="none" strike="noStrike" kern="1200" baseline="0" dirty="0" err="1">
                <a:solidFill>
                  <a:schemeClr val="tx1"/>
                </a:solidFill>
                <a:latin typeface="+mn-lt"/>
                <a:ea typeface="+mn-ea"/>
                <a:cs typeface="+mn-cs"/>
              </a:rPr>
              <a:t>leucocyturia</a:t>
            </a:r>
            <a:r>
              <a:rPr lang="en-US" sz="1200" b="0" i="0" u="none" strike="noStrike" kern="1200" baseline="0" dirty="0">
                <a:solidFill>
                  <a:schemeClr val="tx1"/>
                </a:solidFill>
                <a:latin typeface="+mn-lt"/>
                <a:ea typeface="+mn-ea"/>
                <a:cs typeface="+mn-cs"/>
              </a:rPr>
              <a:t> as measures of asymptomatic UTI. Only Souza et al found that the odds of PJI were significantly higher in those</a:t>
            </a:r>
          </a:p>
          <a:p>
            <a:r>
              <a:rPr lang="en-US" sz="1200" b="0" i="0" u="none" strike="noStrike" kern="1200" baseline="0" dirty="0">
                <a:solidFill>
                  <a:schemeClr val="tx1"/>
                </a:solidFill>
                <a:latin typeface="+mn-lt"/>
                <a:ea typeface="+mn-ea"/>
                <a:cs typeface="+mn-cs"/>
              </a:rPr>
              <a:t>with asymptomatic bacteriuria (OR 3.95(1.52-10.26)). The other three studies did </a:t>
            </a:r>
            <a:r>
              <a:rPr lang="en-US" sz="1200" b="0" i="1" u="none" strike="noStrike" kern="1200" baseline="0" dirty="0">
                <a:solidFill>
                  <a:schemeClr val="tx1"/>
                </a:solidFill>
                <a:latin typeface="+mn-lt"/>
                <a:ea typeface="+mn-ea"/>
                <a:cs typeface="+mn-cs"/>
              </a:rPr>
              <a:t>not </a:t>
            </a:r>
            <a:r>
              <a:rPr lang="en-US" sz="1200" b="0" i="0" u="none" strike="noStrike" kern="1200" baseline="0" dirty="0">
                <a:solidFill>
                  <a:schemeClr val="tx1"/>
                </a:solidFill>
                <a:latin typeface="+mn-lt"/>
                <a:ea typeface="+mn-ea"/>
                <a:cs typeface="+mn-cs"/>
              </a:rPr>
              <a:t>show a significant increase in PJI risk. </a:t>
            </a:r>
            <a:r>
              <a:rPr lang="en-US" sz="1200" b="0" i="0" u="none" strike="noStrike" kern="1200" baseline="0" dirty="0" err="1">
                <a:solidFill>
                  <a:schemeClr val="tx1"/>
                </a:solidFill>
                <a:latin typeface="+mn-lt"/>
                <a:ea typeface="+mn-ea"/>
                <a:cs typeface="+mn-cs"/>
              </a:rPr>
              <a:t>Bozic</a:t>
            </a:r>
            <a:r>
              <a:rPr lang="en-US" sz="1200" b="0" i="0" u="none" strike="noStrike" kern="1200" baseline="0" dirty="0">
                <a:solidFill>
                  <a:schemeClr val="tx1"/>
                </a:solidFill>
                <a:latin typeface="+mn-lt"/>
                <a:ea typeface="+mn-ea"/>
                <a:cs typeface="+mn-cs"/>
              </a:rPr>
              <a:t> and associates, in two large database studies (both in 2012, one hip and one knee) attempted to link urinary tract infection to PJI. However, given the nature of the database, “urinary tract infection” (e.g. symptomatic vs. asymptomatic) is not clearly defined, and multiple other variables may be inadequately controlled. The role of symptomatic versus asymptomatic bacteriuria or </a:t>
            </a:r>
            <a:r>
              <a:rPr lang="en-US" sz="1200" b="0" i="0" u="none" strike="noStrike" kern="1200" baseline="0" dirty="0" err="1">
                <a:solidFill>
                  <a:schemeClr val="tx1"/>
                </a:solidFill>
                <a:latin typeface="+mn-lt"/>
                <a:ea typeface="+mn-ea"/>
                <a:cs typeface="+mn-cs"/>
              </a:rPr>
              <a:t>leucocyturia</a:t>
            </a:r>
            <a:r>
              <a:rPr lang="en-US" sz="1200" b="0" i="0" u="none" strike="noStrike" kern="1200" baseline="0" dirty="0">
                <a:solidFill>
                  <a:schemeClr val="tx1"/>
                </a:solidFill>
                <a:latin typeface="+mn-lt"/>
                <a:ea typeface="+mn-ea"/>
                <a:cs typeface="+mn-cs"/>
              </a:rPr>
              <a:t> in the risk of PJI remains unclear.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Age, dementia and poor dental health - </a:t>
            </a:r>
            <a:r>
              <a:rPr lang="en-US" sz="1200" b="0" i="0" u="none" strike="noStrike" kern="1200" baseline="0" dirty="0">
                <a:solidFill>
                  <a:schemeClr val="tx1"/>
                </a:solidFill>
                <a:latin typeface="+mn-lt"/>
                <a:ea typeface="+mn-ea"/>
                <a:cs typeface="+mn-cs"/>
              </a:rPr>
              <a:t>Three moderate strength studies assessed </a:t>
            </a:r>
            <a:r>
              <a:rPr lang="en-US" sz="1200" b="1" i="0" u="none" strike="noStrike" kern="1200" baseline="0" dirty="0">
                <a:solidFill>
                  <a:schemeClr val="tx1"/>
                </a:solidFill>
                <a:latin typeface="+mn-lt"/>
                <a:ea typeface="+mn-ea"/>
                <a:cs typeface="+mn-cs"/>
              </a:rPr>
              <a:t>age </a:t>
            </a:r>
            <a:r>
              <a:rPr lang="en-US" sz="1200" b="0" i="0" u="none" strike="noStrike" kern="1200" baseline="0" dirty="0">
                <a:solidFill>
                  <a:schemeClr val="tx1"/>
                </a:solidFill>
                <a:latin typeface="+mn-lt"/>
                <a:ea typeface="+mn-ea"/>
                <a:cs typeface="+mn-cs"/>
              </a:rPr>
              <a:t>as a risk factor for PJI, with none indicating increased risk of PJI or infection. The remaining thirty low strength studies demonstrated very mixed results, with some even suggesting a decreased risk of PJI, but most without a difference. There were four low quality studies evaluating the effect of </a:t>
            </a:r>
            <a:r>
              <a:rPr lang="en-US" sz="1200" b="1" i="0" u="none" strike="noStrike" kern="1200" baseline="0" dirty="0">
                <a:solidFill>
                  <a:schemeClr val="tx1"/>
                </a:solidFill>
                <a:latin typeface="+mn-lt"/>
                <a:ea typeface="+mn-ea"/>
                <a:cs typeface="+mn-cs"/>
              </a:rPr>
              <a:t>dementia </a:t>
            </a:r>
            <a:r>
              <a:rPr lang="en-US" sz="1200" b="0" i="0" u="none" strike="noStrike" kern="1200" baseline="0" dirty="0">
                <a:solidFill>
                  <a:schemeClr val="tx1"/>
                </a:solidFill>
                <a:latin typeface="+mn-lt"/>
                <a:ea typeface="+mn-ea"/>
                <a:cs typeface="+mn-cs"/>
              </a:rPr>
              <a:t>on risk of PJI, all of which found no difference</a:t>
            </a:r>
          </a:p>
          <a:p>
            <a:r>
              <a:rPr lang="en-US" sz="1200" b="0" i="0" u="none" strike="noStrike" kern="1200" baseline="0" dirty="0">
                <a:solidFill>
                  <a:schemeClr val="tx1"/>
                </a:solidFill>
                <a:latin typeface="+mn-lt"/>
                <a:ea typeface="+mn-ea"/>
                <a:cs typeface="+mn-cs"/>
              </a:rPr>
              <a:t>in risk of PJI. However, the confidence intervals were wide and imprecise in the dementia studies (possibly due to low event rates), and therefore the evidence strength was downgraded from limited to consensus. The one low strength study assessing diagnosis of </a:t>
            </a:r>
            <a:r>
              <a:rPr lang="en-US" sz="1200" b="1" i="0" u="none" strike="noStrike" kern="1200" baseline="0" dirty="0">
                <a:solidFill>
                  <a:schemeClr val="tx1"/>
                </a:solidFill>
                <a:latin typeface="+mn-lt"/>
                <a:ea typeface="+mn-ea"/>
                <a:cs typeface="+mn-cs"/>
              </a:rPr>
              <a:t>poor dental health </a:t>
            </a:r>
            <a:r>
              <a:rPr lang="en-US" sz="1200" b="0" i="0" u="none" strike="noStrike" kern="1200" baseline="0" dirty="0">
                <a:solidFill>
                  <a:schemeClr val="tx1"/>
                </a:solidFill>
                <a:latin typeface="+mn-lt"/>
                <a:ea typeface="+mn-ea"/>
                <a:cs typeface="+mn-cs"/>
              </a:rPr>
              <a:t>showed no difference in risk of PJI (Wu 2014). Despite the lack of evidence individually, the practitioner is encouraged to consider that these may be markers of other comorbidities, which could increase the overall risk of infection or other complication.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RISKS AND HARMS OF IMPLEMENTATION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Candidacy for surgical intervention is at once, one of the most essential and complex decisions in surgical</a:t>
            </a:r>
          </a:p>
          <a:p>
            <a:r>
              <a:rPr lang="en-US" sz="1200" b="0" i="0" u="none" strike="noStrike" kern="1200" baseline="0" dirty="0">
                <a:solidFill>
                  <a:schemeClr val="tx1"/>
                </a:solidFill>
                <a:latin typeface="+mn-lt"/>
                <a:ea typeface="+mn-ea"/>
                <a:cs typeface="+mn-cs"/>
              </a:rPr>
              <a:t>practice, ethically balancing the degree of pathology and risk of the operation, with the positive benefits to the patient and society at large, in a shared decision-making process between patient and surgeon. The positive effect of indicated lower extremity arthroplasty on quality of life and reduced morbidity is well established.  However, its cost to the health care system has been the subject of increased scrutiny. Surgeons are under increasing pressure from payors, health care systems, and peers alike to provide highest value care, balancing the overall cost of care with excellence in patient outcomes. As such, delay or denial of surgical care based on any one or multiple factors in order to avoid one of the most devastating complications of one of the best value surgeries ever practiced should not be taken lightly. Given that all risk factors listed – with the exception of obesity – are supported with only low strength or conflicting evidence, the decision to proceed is individual, and based on myriad other factors, including but not limited to the ability of the system in which the surgeon practices to handle varying degrees of complexity, volume and experience of the surgeon and system, and other confounding factors not herein assessed. Additionally, at this time it is unclear based on the literature if modification of any risk factor, including obesity, actually reduces the risk of PJI. Payors and healthcare systems alike should understand that though tactics to reduce cost may include delaying or avoiding operating on patients with these risk factors, such practice may deny surgery to a much larger proportion of patients who may otherwise significantly benefit and not endure PJI.</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Despite the volume of literature addressing risk factors for periprosthetic joint infection, there is a paucity of moderate-quality studies, and complete absence of high-quality studies. Future research must attempt to better control for individual confounding variables prospectively, with better delineation of disease states. For example, though BMI may not be the best measure of obesity overall, its stratification in many studies has helped allow for better comparison between groups, improving the quality of data available. Simply identifying whether or not a disease process is present based off an individual entry of a diagnostic code from the patient’s potentially remote past medical history does not ensure best quality data. Unfortunately, the relatively low incidence of PJI requires large numbers for appropriate statistical power, making registries and large healthcare databases an optimal target for research. Better quality abstraction for such databases is therefore necessary to help de-confound. Additional assessments of markers of disease status and their associated thresholds may also help the clinician further and more accurately stratify risk. Finally, identification of risk associated with a condition or stage of comorbidity does not by itself afford the provider the ability to proselytize for change, as the effect of modification and optimization of the status of a listed condition is still unclear. Future research endeavors should specifically be designed to determine if risk factor modification truly results in a reduction in the risk for PJI after hip or knee arthroplasty surgery. Given frequently conflicting conclusions among studies, the individual system and even provider-specific management of comorbidities – which was typically not delineated – may account for such discrepancies. Prospective, appropriately controlled studies incorporating these considerations will better afford surgeon and patient the ability to predict and potentially minimize risk of periprosthetic joint infection.	</a:t>
            </a:r>
          </a:p>
          <a:p>
            <a:endParaRPr lang="en-US" sz="1200" b="0" i="0" u="none" strike="noStrike" kern="1200" baseline="0" dirty="0">
              <a:solidFill>
                <a:schemeClr val="tx1"/>
              </a:solidFill>
              <a:latin typeface="+mn-lt"/>
              <a:ea typeface="+mn-ea"/>
              <a:cs typeface="+mn-cs"/>
            </a:endParaRPr>
          </a:p>
          <a:p>
            <a:r>
              <a:rPr lang="en-US" sz="1200" b="0" i="0" u="none" strike="noStrike" kern="1200" dirty="0" err="1">
                <a:solidFill>
                  <a:schemeClr val="tx1"/>
                </a:solidFill>
                <a:effectLst/>
                <a:latin typeface="+mn-lt"/>
                <a:ea typeface="+mn-ea"/>
                <a:cs typeface="+mn-cs"/>
                <a:hlinkClick r:id="rId3"/>
              </a:rPr>
              <a:t>Bozic,K.J</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Lau,E</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Kurtz,S</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Ong,K</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Berry,D.J</a:t>
            </a:r>
            <a:r>
              <a:rPr lang="en-US" sz="1200" b="0" i="0" u="none" strike="noStrike" kern="1200" dirty="0">
                <a:solidFill>
                  <a:schemeClr val="tx1"/>
                </a:solidFill>
                <a:effectLst/>
                <a:latin typeface="+mn-lt"/>
                <a:ea typeface="+mn-ea"/>
                <a:cs typeface="+mn-cs"/>
                <a:hlinkClick r:id="rId3"/>
              </a:rPr>
              <a:t>. Patient-related risk factors for postoperative mortality and periprosthetic joint infection in </a:t>
            </a:r>
            <a:r>
              <a:rPr lang="en-US" sz="1200" b="0" i="0" u="none" strike="noStrike" kern="1200" dirty="0" err="1">
                <a:solidFill>
                  <a:schemeClr val="tx1"/>
                </a:solidFill>
                <a:effectLst/>
                <a:latin typeface="+mn-lt"/>
                <a:ea typeface="+mn-ea"/>
                <a:cs typeface="+mn-cs"/>
                <a:hlinkClick r:id="rId3"/>
              </a:rPr>
              <a:t>medicare</a:t>
            </a:r>
            <a:r>
              <a:rPr lang="en-US" sz="1200" b="0" i="0" u="none" strike="noStrike" kern="1200" dirty="0">
                <a:solidFill>
                  <a:schemeClr val="tx1"/>
                </a:solidFill>
                <a:effectLst/>
                <a:latin typeface="+mn-lt"/>
                <a:ea typeface="+mn-ea"/>
                <a:cs typeface="+mn-cs"/>
                <a:hlinkClick r:id="rId3"/>
              </a:rPr>
              <a:t> patients undergoing TKA. </a:t>
            </a:r>
            <a:r>
              <a:rPr lang="en-US" sz="1200" b="0" i="0" u="none" strike="noStrike" kern="1200" dirty="0" err="1">
                <a:solidFill>
                  <a:schemeClr val="tx1"/>
                </a:solidFill>
                <a:effectLst/>
                <a:latin typeface="+mn-lt"/>
                <a:ea typeface="+mn-ea"/>
                <a:cs typeface="+mn-cs"/>
                <a:hlinkClick r:id="rId3"/>
              </a:rPr>
              <a:t>Clin.Orthop.Relat.Res</a:t>
            </a:r>
            <a:r>
              <a:rPr lang="en-US" sz="1200" b="0" i="0" u="none" strike="noStrike" kern="1200" dirty="0">
                <a:solidFill>
                  <a:schemeClr val="tx1"/>
                </a:solidFill>
                <a:effectLst/>
                <a:latin typeface="+mn-lt"/>
                <a:ea typeface="+mn-ea"/>
                <a:cs typeface="+mn-cs"/>
                <a:hlinkClick r:id="rId3"/>
              </a:rPr>
              <a:t>. 2012/1; 1: 130-137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Bozic,K.J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Lau,E</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Kurtz,S</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Ong,K</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Rubash,H</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Vail,T.P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Berry,D.J</a:t>
            </a:r>
            <a:r>
              <a:rPr lang="en-US" sz="1200" b="0" i="0" u="none" strike="noStrike" kern="1200" dirty="0">
                <a:solidFill>
                  <a:schemeClr val="tx1"/>
                </a:solidFill>
                <a:effectLst/>
                <a:latin typeface="+mn-lt"/>
                <a:ea typeface="+mn-ea"/>
                <a:cs typeface="+mn-cs"/>
                <a:hlinkClick r:id="rId4"/>
              </a:rPr>
              <a:t>. Patient-related risk factors for periprosthetic joint infection and postoperative mortality following total hip arthroplasty in Medicare patients. </a:t>
            </a:r>
            <a:r>
              <a:rPr lang="en-US" sz="1200" b="0" i="0" u="none" strike="noStrike" kern="1200" dirty="0" err="1">
                <a:solidFill>
                  <a:schemeClr val="tx1"/>
                </a:solidFill>
                <a:effectLst/>
                <a:latin typeface="+mn-lt"/>
                <a:ea typeface="+mn-ea"/>
                <a:cs typeface="+mn-cs"/>
                <a:hlinkClick r:id="rId4"/>
              </a:rPr>
              <a:t>J.Bone</a:t>
            </a:r>
            <a:r>
              <a:rPr lang="en-US" sz="1200" b="0" i="0" u="none" strike="noStrike" kern="1200" dirty="0">
                <a:solidFill>
                  <a:schemeClr val="tx1"/>
                </a:solidFill>
                <a:effectLst/>
                <a:latin typeface="+mn-lt"/>
                <a:ea typeface="+mn-ea"/>
                <a:cs typeface="+mn-cs"/>
                <a:hlinkClick r:id="rId4"/>
              </a:rPr>
              <a:t> Joint </a:t>
            </a:r>
            <a:r>
              <a:rPr lang="en-US" sz="1200" b="0" i="0" u="none" strike="noStrike" kern="1200" dirty="0" err="1">
                <a:solidFill>
                  <a:schemeClr val="tx1"/>
                </a:solidFill>
                <a:effectLst/>
                <a:latin typeface="+mn-lt"/>
                <a:ea typeface="+mn-ea"/>
                <a:cs typeface="+mn-cs"/>
                <a:hlinkClick r:id="rId4"/>
              </a:rPr>
              <a:t>Surg.Am</a:t>
            </a:r>
            <a:r>
              <a:rPr lang="en-US" sz="1200" b="0" i="0" u="none" strike="noStrike" kern="1200" dirty="0">
                <a:solidFill>
                  <a:schemeClr val="tx1"/>
                </a:solidFill>
                <a:effectLst/>
                <a:latin typeface="+mn-lt"/>
                <a:ea typeface="+mn-ea"/>
                <a:cs typeface="+mn-cs"/>
                <a:hlinkClick r:id="rId4"/>
              </a:rPr>
              <a:t>. 2012/5/2; 9: 794-800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Gou, W., </a:t>
            </a:r>
            <a:r>
              <a:rPr lang="en-US" sz="1200" b="0" i="0" u="none" strike="noStrike" kern="1200" dirty="0" err="1">
                <a:solidFill>
                  <a:schemeClr val="tx1"/>
                </a:solidFill>
                <a:effectLst/>
                <a:latin typeface="+mn-lt"/>
                <a:ea typeface="+mn-ea"/>
                <a:cs typeface="+mn-cs"/>
                <a:hlinkClick r:id="rId5"/>
              </a:rPr>
              <a:t>Chen,J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Jia,Y</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Wang,Y</a:t>
            </a:r>
            <a:r>
              <a:rPr lang="en-US" sz="1200" b="0" i="0" u="none" strike="noStrike" kern="1200" dirty="0">
                <a:solidFill>
                  <a:schemeClr val="tx1"/>
                </a:solidFill>
                <a:effectLst/>
                <a:latin typeface="+mn-lt"/>
                <a:ea typeface="+mn-ea"/>
                <a:cs typeface="+mn-cs"/>
                <a:hlinkClick r:id="rId5"/>
              </a:rPr>
              <a:t>. Preoperative asymptomatic </a:t>
            </a:r>
            <a:r>
              <a:rPr lang="en-US" sz="1200" b="0" i="0" u="none" strike="noStrike" kern="1200" dirty="0" err="1">
                <a:solidFill>
                  <a:schemeClr val="tx1"/>
                </a:solidFill>
                <a:effectLst/>
                <a:latin typeface="+mn-lt"/>
                <a:ea typeface="+mn-ea"/>
                <a:cs typeface="+mn-cs"/>
                <a:hlinkClick r:id="rId5"/>
              </a:rPr>
              <a:t>leucocyturia</a:t>
            </a:r>
            <a:r>
              <a:rPr lang="en-US" sz="1200" b="0" i="0" u="none" strike="noStrike" kern="1200" dirty="0">
                <a:solidFill>
                  <a:schemeClr val="tx1"/>
                </a:solidFill>
                <a:effectLst/>
                <a:latin typeface="+mn-lt"/>
                <a:ea typeface="+mn-ea"/>
                <a:cs typeface="+mn-cs"/>
                <a:hlinkClick r:id="rId5"/>
              </a:rPr>
              <a:t> and early prosthetic joint infections in patients undergoing joint arthroplasty. </a:t>
            </a:r>
            <a:r>
              <a:rPr lang="en-US" sz="1200" b="0" i="0" u="none" strike="noStrike" kern="1200" dirty="0" err="1">
                <a:solidFill>
                  <a:schemeClr val="tx1"/>
                </a:solidFill>
                <a:effectLst/>
                <a:latin typeface="+mn-lt"/>
                <a:ea typeface="+mn-ea"/>
                <a:cs typeface="+mn-cs"/>
                <a:hlinkClick r:id="rId5"/>
              </a:rPr>
              <a:t>J.Arthroplasty</a:t>
            </a:r>
            <a:r>
              <a:rPr lang="en-US" sz="1200" b="0" i="0" u="none" strike="noStrike" kern="1200" dirty="0">
                <a:solidFill>
                  <a:schemeClr val="tx1"/>
                </a:solidFill>
                <a:effectLst/>
                <a:latin typeface="+mn-lt"/>
                <a:ea typeface="+mn-ea"/>
                <a:cs typeface="+mn-cs"/>
                <a:hlinkClick r:id="rId5"/>
              </a:rPr>
              <a:t> 2014/3; 3: 473-476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Honkanen,M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Jamsen,E</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Karppelin,M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Huttunen,R</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Huhtala,H</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Eskelinen,A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Syrjanen,J</a:t>
            </a:r>
            <a:r>
              <a:rPr lang="en-US" sz="1200" b="0" i="0" u="none" strike="noStrike" kern="1200" dirty="0">
                <a:solidFill>
                  <a:schemeClr val="tx1"/>
                </a:solidFill>
                <a:effectLst/>
                <a:latin typeface="+mn-lt"/>
                <a:ea typeface="+mn-ea"/>
                <a:cs typeface="+mn-cs"/>
                <a:hlinkClick r:id="rId6"/>
              </a:rPr>
              <a:t>. The impact of preoperative bacteriuria on the risk of periprosthetic joint infection after primary knee or hip replacement: a retrospective study with a 1-year follow up. Clin </a:t>
            </a:r>
            <a:r>
              <a:rPr lang="en-US" sz="1200" b="0" i="0" u="none" strike="noStrike" kern="1200" dirty="0" err="1">
                <a:solidFill>
                  <a:schemeClr val="tx1"/>
                </a:solidFill>
                <a:effectLst/>
                <a:latin typeface="+mn-lt"/>
                <a:ea typeface="+mn-ea"/>
                <a:cs typeface="+mn-cs"/>
                <a:hlinkClick r:id="rId6"/>
              </a:rPr>
              <a:t>Microbiol.Infect</a:t>
            </a:r>
            <a:r>
              <a:rPr lang="en-US" sz="1200" b="0" i="0" u="none" strike="noStrike" kern="1200" dirty="0">
                <a:solidFill>
                  <a:schemeClr val="tx1"/>
                </a:solidFill>
                <a:effectLst/>
                <a:latin typeface="+mn-lt"/>
                <a:ea typeface="+mn-ea"/>
                <a:cs typeface="+mn-cs"/>
                <a:hlinkClick r:id="rId6"/>
              </a:rPr>
              <a:t>. 2017/7/29; 0: -</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Singh,H</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Thomas,S</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Agarwal,S</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Arya,S.C</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Srivastav,S</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Agarwal,N</a:t>
            </a:r>
            <a:r>
              <a:rPr lang="en-US" sz="1200" b="0" i="0" u="none" strike="noStrike" kern="1200" dirty="0">
                <a:solidFill>
                  <a:schemeClr val="tx1"/>
                </a:solidFill>
                <a:effectLst/>
                <a:latin typeface="+mn-lt"/>
                <a:ea typeface="+mn-ea"/>
                <a:cs typeface="+mn-cs"/>
                <a:hlinkClick r:id="rId7"/>
              </a:rPr>
              <a:t>. Total knee arthroplasty in women with asymptomatic urinary tract infection. </a:t>
            </a:r>
            <a:r>
              <a:rPr lang="en-US" sz="1200" b="0" i="0" u="none" strike="noStrike" kern="1200" dirty="0" err="1">
                <a:solidFill>
                  <a:schemeClr val="tx1"/>
                </a:solidFill>
                <a:effectLst/>
                <a:latin typeface="+mn-lt"/>
                <a:ea typeface="+mn-ea"/>
                <a:cs typeface="+mn-cs"/>
                <a:hlinkClick r:id="rId7"/>
              </a:rPr>
              <a:t>J.Orthop.Surg</a:t>
            </a:r>
            <a:r>
              <a:rPr lang="en-US" sz="1200" b="0" i="0" u="none" strike="noStrike" kern="1200" dirty="0">
                <a:solidFill>
                  <a:schemeClr val="tx1"/>
                </a:solidFill>
                <a:effectLst/>
                <a:latin typeface="+mn-lt"/>
                <a:ea typeface="+mn-ea"/>
                <a:cs typeface="+mn-cs"/>
                <a:hlinkClick r:id="rId7"/>
              </a:rPr>
              <a:t>.(Hong Kong) 2015/12; 3: 298-300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Sousa,R</a:t>
            </a:r>
            <a:r>
              <a:rPr lang="en-US" sz="1200" b="0" i="0" u="none" strike="noStrike" kern="1200" dirty="0">
                <a:solidFill>
                  <a:schemeClr val="tx1"/>
                </a:solidFill>
                <a:effectLst/>
                <a:latin typeface="+mn-lt"/>
                <a:ea typeface="+mn-ea"/>
                <a:cs typeface="+mn-cs"/>
                <a:hlinkClick r:id="rId8"/>
              </a:rPr>
              <a:t>., Munoz-</a:t>
            </a:r>
            <a:r>
              <a:rPr lang="en-US" sz="1200" b="0" i="0" u="none" strike="noStrike" kern="1200" dirty="0" err="1">
                <a:solidFill>
                  <a:schemeClr val="tx1"/>
                </a:solidFill>
                <a:effectLst/>
                <a:latin typeface="+mn-lt"/>
                <a:ea typeface="+mn-ea"/>
                <a:cs typeface="+mn-cs"/>
                <a:hlinkClick r:id="rId8"/>
              </a:rPr>
              <a:t>Mahamud,E</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Quayle,J</a:t>
            </a:r>
            <a:r>
              <a:rPr lang="en-US" sz="1200" b="0" i="0" u="none" strike="noStrike" kern="1200" dirty="0">
                <a:solidFill>
                  <a:schemeClr val="tx1"/>
                </a:solidFill>
                <a:effectLst/>
                <a:latin typeface="+mn-lt"/>
                <a:ea typeface="+mn-ea"/>
                <a:cs typeface="+mn-cs"/>
                <a:hlinkClick r:id="rId8"/>
              </a:rPr>
              <a:t>., Dias </a:t>
            </a:r>
            <a:r>
              <a:rPr lang="en-US" sz="1200" b="0" i="0" u="none" strike="noStrike" kern="1200" dirty="0" err="1">
                <a:solidFill>
                  <a:schemeClr val="tx1"/>
                </a:solidFill>
                <a:effectLst/>
                <a:latin typeface="+mn-lt"/>
                <a:ea typeface="+mn-ea"/>
                <a:cs typeface="+mn-cs"/>
                <a:hlinkClick r:id="rId8"/>
              </a:rPr>
              <a:t>da,Costa</a:t>
            </a:r>
            <a:r>
              <a:rPr lang="en-US" sz="1200" b="0" i="0" u="none" strike="noStrike" kern="1200" dirty="0">
                <a:solidFill>
                  <a:schemeClr val="tx1"/>
                </a:solidFill>
                <a:effectLst/>
                <a:latin typeface="+mn-lt"/>
                <a:ea typeface="+mn-ea"/>
                <a:cs typeface="+mn-cs"/>
                <a:hlinkClick r:id="rId8"/>
              </a:rPr>
              <a:t> L., </a:t>
            </a:r>
            <a:r>
              <a:rPr lang="en-US" sz="1200" b="0" i="0" u="none" strike="noStrike" kern="1200" dirty="0" err="1">
                <a:solidFill>
                  <a:schemeClr val="tx1"/>
                </a:solidFill>
                <a:effectLst/>
                <a:latin typeface="+mn-lt"/>
                <a:ea typeface="+mn-ea"/>
                <a:cs typeface="+mn-cs"/>
                <a:hlinkClick r:id="rId8"/>
              </a:rPr>
              <a:t>Casals,C</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Scott,P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Leite,P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Vilanova,P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Garcia,S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Ramos,M.H</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Dias,J</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Soriano,A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Guyot,A</a:t>
            </a:r>
            <a:r>
              <a:rPr lang="en-US" sz="1200" b="0" i="0" u="none" strike="noStrike" kern="1200" dirty="0">
                <a:solidFill>
                  <a:schemeClr val="tx1"/>
                </a:solidFill>
                <a:effectLst/>
                <a:latin typeface="+mn-lt"/>
                <a:ea typeface="+mn-ea"/>
                <a:cs typeface="+mn-cs"/>
                <a:hlinkClick r:id="rId8"/>
              </a:rPr>
              <a:t>. Is asymptomatic bacteriuria a risk factor for prosthetic joint infection?. </a:t>
            </a:r>
            <a:r>
              <a:rPr lang="en-US" sz="1200" b="0" i="0" u="none" strike="noStrike" kern="1200" dirty="0" err="1">
                <a:solidFill>
                  <a:schemeClr val="tx1"/>
                </a:solidFill>
                <a:effectLst/>
                <a:latin typeface="+mn-lt"/>
                <a:ea typeface="+mn-ea"/>
                <a:cs typeface="+mn-cs"/>
                <a:hlinkClick r:id="rId8"/>
              </a:rPr>
              <a:t>Clin.Infect.Dis</a:t>
            </a:r>
            <a:r>
              <a:rPr lang="en-US" sz="1200" b="0" i="0" u="none" strike="noStrike" kern="1200" dirty="0">
                <a:solidFill>
                  <a:schemeClr val="tx1"/>
                </a:solidFill>
                <a:effectLst/>
                <a:latin typeface="+mn-lt"/>
                <a:ea typeface="+mn-ea"/>
                <a:cs typeface="+mn-cs"/>
                <a:hlinkClick r:id="rId8"/>
              </a:rPr>
              <a:t>. 2014/7/1; 1: 41-47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Wu,C</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Qu,X</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Liu,F</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Li,H</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Mao,Y</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Zhu,Z</a:t>
            </a:r>
            <a:r>
              <a:rPr lang="en-US" sz="1200" b="0" i="0" u="none" strike="noStrike" kern="1200" dirty="0">
                <a:solidFill>
                  <a:schemeClr val="tx1"/>
                </a:solidFill>
                <a:effectLst/>
                <a:latin typeface="+mn-lt"/>
                <a:ea typeface="+mn-ea"/>
                <a:cs typeface="+mn-cs"/>
                <a:hlinkClick r:id="rId9"/>
              </a:rPr>
              <a:t>. Risk factors for periprosthetic joint infection after total hip arthroplasty and total knee arthroplasty in Chinese patients. </a:t>
            </a:r>
            <a:r>
              <a:rPr lang="en-US" sz="1200" b="0" i="0" u="none" strike="noStrike" kern="1200" dirty="0" err="1">
                <a:solidFill>
                  <a:schemeClr val="tx1"/>
                </a:solidFill>
                <a:effectLst/>
                <a:latin typeface="+mn-lt"/>
                <a:ea typeface="+mn-ea"/>
                <a:cs typeface="+mn-cs"/>
                <a:hlinkClick r:id="rId9"/>
              </a:rPr>
              <a:t>PLoS</a:t>
            </a:r>
            <a:r>
              <a:rPr lang="en-US" sz="1200" b="0" i="0" u="none" strike="noStrike" kern="1200" dirty="0">
                <a:solidFill>
                  <a:schemeClr val="tx1"/>
                </a:solidFill>
                <a:effectLst/>
                <a:latin typeface="+mn-lt"/>
                <a:ea typeface="+mn-ea"/>
                <a:cs typeface="+mn-cs"/>
                <a:hlinkClick r:id="rId9"/>
              </a:rPr>
              <a:t> One 2014; 4: e95300-</a:t>
            </a:r>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26</a:t>
            </a:fld>
            <a:endParaRPr lang="en-US"/>
          </a:p>
        </p:txBody>
      </p:sp>
    </p:spTree>
    <p:extLst>
      <p:ext uri="{BB962C8B-B14F-4D97-AF65-F5344CB8AC3E}">
        <p14:creationId xmlns:p14="http://schemas.microsoft.com/office/powerpoint/2010/main" val="2755027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low strength study (Ravi et al. 2015) reported an association between intra-articular hip injection within 1 year prior to hip replacement and the development of periprosthetic hip infection). Another low strength study (</a:t>
            </a:r>
            <a:r>
              <a:rPr lang="en-US" sz="1200" b="0" i="0" u="none" strike="noStrike" kern="1200" baseline="0" dirty="0" err="1">
                <a:solidFill>
                  <a:schemeClr val="tx1"/>
                </a:solidFill>
                <a:latin typeface="+mn-lt"/>
                <a:ea typeface="+mn-ea"/>
                <a:cs typeface="+mn-cs"/>
              </a:rPr>
              <a:t>Schairer</a:t>
            </a:r>
            <a:r>
              <a:rPr lang="en-US" sz="1200" b="0" i="0" u="none" strike="noStrike" kern="1200" baseline="0" dirty="0">
                <a:solidFill>
                  <a:schemeClr val="tx1"/>
                </a:solidFill>
                <a:latin typeface="+mn-lt"/>
                <a:ea typeface="+mn-ea"/>
                <a:cs typeface="+mn-cs"/>
              </a:rPr>
              <a:t> et al. 2016) confirmed this association but only when the injection was within 3 months or less of the surgery. </a:t>
            </a:r>
            <a:r>
              <a:rPr lang="en-US" sz="1200" b="0" i="0" u="none" strike="noStrike" kern="1200" baseline="0" dirty="0" err="1">
                <a:solidFill>
                  <a:schemeClr val="tx1"/>
                </a:solidFill>
                <a:latin typeface="+mn-lt"/>
                <a:ea typeface="+mn-ea"/>
                <a:cs typeface="+mn-cs"/>
              </a:rPr>
              <a:t>Kaspar</a:t>
            </a:r>
            <a:r>
              <a:rPr lang="en-US" sz="1200" b="0" i="0" u="none" strike="noStrike" kern="1200" baseline="0" dirty="0">
                <a:solidFill>
                  <a:schemeClr val="tx1"/>
                </a:solidFill>
                <a:latin typeface="+mn-lt"/>
                <a:ea typeface="+mn-ea"/>
                <a:cs typeface="+mn-cs"/>
              </a:rPr>
              <a:t> et al (2005) also raise the concern for an increased risk for revision surgery due to infection in hips that had intra-articular steroid injections prior to replacement. A moderate strength study (Chambers et al. 2017) evaluated the effect of multiple steroid injections versus a single injection within the 12 months preceding hip replacement and found an increased risk for periprosthetic joint infection in the multiple injection cohort.  The cohorts in this study were dissimilar in that the multi-injection cohort on average had injections closer to the time of hip replacement than the single cohort. Other low strength studies have shown no risk for infection</a:t>
            </a:r>
          </a:p>
          <a:p>
            <a:r>
              <a:rPr lang="en-US" sz="1200" b="0" i="0" u="none" strike="noStrike" kern="1200" baseline="0" dirty="0">
                <a:solidFill>
                  <a:schemeClr val="tx1"/>
                </a:solidFill>
                <a:latin typeface="+mn-lt"/>
                <a:ea typeface="+mn-ea"/>
                <a:cs typeface="+mn-cs"/>
              </a:rPr>
              <a:t>when injections preceded hip arthroplasty (</a:t>
            </a:r>
            <a:r>
              <a:rPr lang="en-US" sz="1200" b="0" i="0" u="none" strike="noStrike" kern="1200" baseline="0" dirty="0" err="1">
                <a:solidFill>
                  <a:schemeClr val="tx1"/>
                </a:solidFill>
                <a:latin typeface="+mn-lt"/>
                <a:ea typeface="+mn-ea"/>
                <a:cs typeface="+mn-cs"/>
              </a:rPr>
              <a:t>Meermans</a:t>
            </a:r>
            <a:r>
              <a:rPr lang="en-US" sz="1200" b="0" i="0" u="none" strike="noStrike" kern="1200" baseline="0" dirty="0">
                <a:solidFill>
                  <a:schemeClr val="tx1"/>
                </a:solidFill>
                <a:latin typeface="+mn-lt"/>
                <a:ea typeface="+mn-ea"/>
                <a:cs typeface="+mn-cs"/>
              </a:rPr>
              <a:t> 2012, Sreekumar 2007, McIntosh 2006) 	</a:t>
            </a:r>
          </a:p>
          <a:p>
            <a:endParaRPr lang="en-US" dirty="0"/>
          </a:p>
          <a:p>
            <a:r>
              <a:rPr lang="en-US" sz="1200" b="0" i="0" u="none" strike="noStrike" kern="1200" baseline="0" dirty="0">
                <a:solidFill>
                  <a:schemeClr val="tx1"/>
                </a:solidFill>
                <a:latin typeface="+mn-lt"/>
                <a:ea typeface="+mn-ea"/>
                <a:cs typeface="+mn-cs"/>
              </a:rPr>
              <a:t>With respect to injections prior to knee arthroplasty, two low strength studies (</a:t>
            </a:r>
            <a:r>
              <a:rPr lang="en-US" sz="1200" b="0" i="0" u="none" strike="noStrike" kern="1200" baseline="0" dirty="0" err="1">
                <a:solidFill>
                  <a:schemeClr val="tx1"/>
                </a:solidFill>
                <a:latin typeface="+mn-lt"/>
                <a:ea typeface="+mn-ea"/>
                <a:cs typeface="+mn-cs"/>
              </a:rPr>
              <a:t>Papavasiliou</a:t>
            </a:r>
            <a:r>
              <a:rPr lang="en-US" sz="1200" b="0" i="0" u="none" strike="noStrike" kern="1200" baseline="0" dirty="0">
                <a:solidFill>
                  <a:schemeClr val="tx1"/>
                </a:solidFill>
                <a:latin typeface="+mn-lt"/>
                <a:ea typeface="+mn-ea"/>
                <a:cs typeface="+mn-cs"/>
              </a:rPr>
              <a:t> et al. 2006, Bedard et al. 2017) reported on an increased risk for deep infection if the patient had received an intra-articular steroid injection within 6 to 7 months (Bedard et al 2017) or within 12 months (</a:t>
            </a:r>
            <a:r>
              <a:rPr lang="en-US" sz="1200" b="0" i="0" u="none" strike="noStrike" kern="1200" baseline="0" dirty="0" err="1">
                <a:solidFill>
                  <a:schemeClr val="tx1"/>
                </a:solidFill>
                <a:latin typeface="+mn-lt"/>
                <a:ea typeface="+mn-ea"/>
                <a:cs typeface="+mn-cs"/>
              </a:rPr>
              <a:t>Papavasiliou</a:t>
            </a:r>
            <a:r>
              <a:rPr lang="en-US" sz="1200" b="0" i="0" u="none" strike="noStrike" kern="1200" baseline="0" dirty="0">
                <a:solidFill>
                  <a:schemeClr val="tx1"/>
                </a:solidFill>
                <a:latin typeface="+mn-lt"/>
                <a:ea typeface="+mn-ea"/>
                <a:cs typeface="+mn-cs"/>
              </a:rPr>
              <a:t> et al. 2006) prior to surgery. Other low strength studies have found no correlation between preoperative intra-articular injection and periprosthetic knee infection (</a:t>
            </a:r>
            <a:r>
              <a:rPr lang="en-US" sz="1200" b="0" i="0" u="none" strike="noStrike" kern="1200" baseline="0" dirty="0" err="1">
                <a:solidFill>
                  <a:schemeClr val="tx1"/>
                </a:solidFill>
                <a:latin typeface="+mn-lt"/>
                <a:ea typeface="+mn-ea"/>
                <a:cs typeface="+mn-cs"/>
              </a:rPr>
              <a:t>Khanuja</a:t>
            </a:r>
            <a:r>
              <a:rPr lang="en-US" sz="1200" b="0" i="0" u="none" strike="noStrike" kern="1200" baseline="0" dirty="0">
                <a:solidFill>
                  <a:schemeClr val="tx1"/>
                </a:solidFill>
                <a:latin typeface="+mn-lt"/>
                <a:ea typeface="+mn-ea"/>
                <a:cs typeface="+mn-cs"/>
              </a:rPr>
              <a:t> 2016, Amin 2016, Desai 2009). Looking at multiple preoperative injections in knee replacement patients, </a:t>
            </a:r>
            <a:r>
              <a:rPr lang="en-US" sz="1200" b="0" i="0" u="none" strike="noStrike" kern="1200" baseline="0" dirty="0" err="1">
                <a:solidFill>
                  <a:schemeClr val="tx1"/>
                </a:solidFill>
                <a:latin typeface="+mn-lt"/>
                <a:ea typeface="+mn-ea"/>
                <a:cs typeface="+mn-cs"/>
              </a:rPr>
              <a:t>Kokubun</a:t>
            </a:r>
            <a:r>
              <a:rPr lang="en-US" sz="1200" b="0" i="0" u="none" strike="noStrike" kern="1200" baseline="0" dirty="0">
                <a:solidFill>
                  <a:schemeClr val="tx1"/>
                </a:solidFill>
                <a:latin typeface="+mn-lt"/>
                <a:ea typeface="+mn-ea"/>
                <a:cs typeface="+mn-cs"/>
              </a:rPr>
              <a:t> et al (2017) conducted a low strength study that found no difference in infection risk between subjects with 4 or more injections versus those with 3 or less injections.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 studies on this topic are subject to the bias associated with retrospective design, numerous variables related to type and timing of injections, small sample size, and inconsistent definition of infection making firm conclusions difficult.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A possible harm to this recommendation is that patients could be inappropriately denied reconstruction of end stage joint disease if they had a prior intra-articular injection. It is important to note that the exact interval between an injection and surgery that may increase risk is not clear. Additionally, even though the risk was higher in injected patients in some studies, the overall event rate was still low.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With conflicting reports in the literature, a prospective and randomized study comparing injection versus no injection at a defined time interval and in a large patient cohort is needed. The ubiquitous nature of preoperative injections for symptomatic management of hip and knee arthritis deserves further investigation as to the possibility of an association with periprosthetic joint infection.	</a:t>
            </a:r>
          </a:p>
          <a:p>
            <a:r>
              <a:rPr lang="en-US" sz="1200" b="0" i="0" u="none" strike="noStrike" kern="1200" baseline="0" dirty="0">
                <a:solidFill>
                  <a:schemeClr val="tx1"/>
                </a:solidFill>
                <a:latin typeface="+mn-lt"/>
                <a:ea typeface="+mn-ea"/>
                <a:cs typeface="+mn-cs"/>
              </a:rPr>
              <a:t>	</a:t>
            </a:r>
          </a:p>
          <a:p>
            <a:r>
              <a:rPr lang="en-US" sz="1200" b="0" i="0" u="none" strike="noStrike" kern="1200" dirty="0" err="1">
                <a:solidFill>
                  <a:schemeClr val="tx1"/>
                </a:solidFill>
                <a:effectLst/>
                <a:latin typeface="+mn-lt"/>
                <a:ea typeface="+mn-ea"/>
                <a:cs typeface="+mn-cs"/>
                <a:hlinkClick r:id="rId3"/>
              </a:rPr>
              <a:t>Amin,N.H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Omiyi,D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Kuczynski,B</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Cushner,F.D</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Scuderi,G.R</a:t>
            </a:r>
            <a:r>
              <a:rPr lang="en-US" sz="1200" b="0" i="0" u="none" strike="noStrike" kern="1200" dirty="0">
                <a:solidFill>
                  <a:schemeClr val="tx1"/>
                </a:solidFill>
                <a:effectLst/>
                <a:latin typeface="+mn-lt"/>
                <a:ea typeface="+mn-ea"/>
                <a:cs typeface="+mn-cs"/>
                <a:hlinkClick r:id="rId3"/>
              </a:rPr>
              <a:t>. The Risk of a Deep Infection Associated With Intraarticular Injections Before a Total Knee Arthroplasty. </a:t>
            </a:r>
            <a:r>
              <a:rPr lang="en-US" sz="1200" b="0" i="0" u="none" strike="noStrike" kern="1200" dirty="0" err="1">
                <a:solidFill>
                  <a:schemeClr val="tx1"/>
                </a:solidFill>
                <a:effectLst/>
                <a:latin typeface="+mn-lt"/>
                <a:ea typeface="+mn-ea"/>
                <a:cs typeface="+mn-cs"/>
                <a:hlinkClick r:id="rId3"/>
              </a:rPr>
              <a:t>J.Arthroplasty</a:t>
            </a:r>
            <a:r>
              <a:rPr lang="en-US" sz="1200" b="0" i="0" u="none" strike="noStrike" kern="1200" dirty="0">
                <a:solidFill>
                  <a:schemeClr val="tx1"/>
                </a:solidFill>
                <a:effectLst/>
                <a:latin typeface="+mn-lt"/>
                <a:ea typeface="+mn-ea"/>
                <a:cs typeface="+mn-cs"/>
                <a:hlinkClick r:id="rId3"/>
              </a:rPr>
              <a:t> 2016/1; 1: 240-244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Bedard, N., </a:t>
            </a:r>
            <a:r>
              <a:rPr lang="en-US" sz="1200" b="0" i="0" u="none" strike="noStrike" kern="1200" dirty="0" err="1">
                <a:solidFill>
                  <a:schemeClr val="tx1"/>
                </a:solidFill>
                <a:effectLst/>
                <a:latin typeface="+mn-lt"/>
                <a:ea typeface="+mn-ea"/>
                <a:cs typeface="+mn-cs"/>
                <a:hlinkClick r:id="rId4"/>
              </a:rPr>
              <a:t>Pugely</a:t>
            </a:r>
            <a:r>
              <a:rPr lang="en-US" sz="1200" b="0" i="0" u="none" strike="noStrike" kern="1200" dirty="0">
                <a:solidFill>
                  <a:schemeClr val="tx1"/>
                </a:solidFill>
                <a:effectLst/>
                <a:latin typeface="+mn-lt"/>
                <a:ea typeface="+mn-ea"/>
                <a:cs typeface="+mn-cs"/>
                <a:hlinkClick r:id="rId4"/>
              </a:rPr>
              <a:t>, A., Elkins, J., </a:t>
            </a:r>
            <a:r>
              <a:rPr lang="en-US" sz="1200" b="0" i="0" u="none" strike="noStrike" kern="1200" dirty="0" err="1">
                <a:solidFill>
                  <a:schemeClr val="tx1"/>
                </a:solidFill>
                <a:effectLst/>
                <a:latin typeface="+mn-lt"/>
                <a:ea typeface="+mn-ea"/>
                <a:cs typeface="+mn-cs"/>
                <a:hlinkClick r:id="rId4"/>
              </a:rPr>
              <a:t>Duchman</a:t>
            </a:r>
            <a:r>
              <a:rPr lang="en-US" sz="1200" b="0" i="0" u="none" strike="noStrike" kern="1200" dirty="0">
                <a:solidFill>
                  <a:schemeClr val="tx1"/>
                </a:solidFill>
                <a:effectLst/>
                <a:latin typeface="+mn-lt"/>
                <a:ea typeface="+mn-ea"/>
                <a:cs typeface="+mn-cs"/>
                <a:hlinkClick r:id="rId4"/>
              </a:rPr>
              <a:t>, K., Westermann, R., Liu, S., Gao, Y., Callaghan, J. The John N. </a:t>
            </a:r>
            <a:r>
              <a:rPr lang="en-US" sz="1200" b="0" i="0" u="none" strike="noStrike" kern="1200" dirty="0" err="1">
                <a:solidFill>
                  <a:schemeClr val="tx1"/>
                </a:solidFill>
                <a:effectLst/>
                <a:latin typeface="+mn-lt"/>
                <a:ea typeface="+mn-ea"/>
                <a:cs typeface="+mn-cs"/>
                <a:hlinkClick r:id="rId4"/>
              </a:rPr>
              <a:t>Insall</a:t>
            </a:r>
            <a:r>
              <a:rPr lang="en-US" sz="1200" b="0" i="0" u="none" strike="noStrike" kern="1200" dirty="0">
                <a:solidFill>
                  <a:schemeClr val="tx1"/>
                </a:solidFill>
                <a:effectLst/>
                <a:latin typeface="+mn-lt"/>
                <a:ea typeface="+mn-ea"/>
                <a:cs typeface="+mn-cs"/>
                <a:hlinkClick r:id="rId4"/>
              </a:rPr>
              <a:t> Award: Do Intraarticular Injections Increase the Risk of Infection After TKA?. </a:t>
            </a:r>
            <a:r>
              <a:rPr lang="en-US" sz="1200" b="0" i="0" u="none" strike="noStrike" kern="1200" dirty="0" err="1">
                <a:solidFill>
                  <a:schemeClr val="tx1"/>
                </a:solidFill>
                <a:effectLst/>
                <a:latin typeface="+mn-lt"/>
                <a:ea typeface="+mn-ea"/>
                <a:cs typeface="+mn-cs"/>
                <a:hlinkClick r:id="rId4"/>
              </a:rPr>
              <a:t>Clin.Orthop.Relat.Res</a:t>
            </a:r>
            <a:r>
              <a:rPr lang="en-US" sz="1200" b="0" i="0" u="none" strike="noStrike" kern="1200" dirty="0">
                <a:solidFill>
                  <a:schemeClr val="tx1"/>
                </a:solidFill>
                <a:effectLst/>
                <a:latin typeface="+mn-lt"/>
                <a:ea typeface="+mn-ea"/>
                <a:cs typeface="+mn-cs"/>
                <a:hlinkClick r:id="rId4"/>
              </a:rPr>
              <a:t>. 2017/1; 475: 45-52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Chambers,A.W</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Lacy,K.W</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Liow,M.H</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Manalo,J.P</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Freiberg,A.A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Kwon,Y.M</a:t>
            </a:r>
            <a:r>
              <a:rPr lang="en-US" sz="1200" b="0" i="0" u="none" strike="noStrike" kern="1200" dirty="0">
                <a:solidFill>
                  <a:schemeClr val="tx1"/>
                </a:solidFill>
                <a:effectLst/>
                <a:latin typeface="+mn-lt"/>
                <a:ea typeface="+mn-ea"/>
                <a:cs typeface="+mn-cs"/>
                <a:hlinkClick r:id="rId5"/>
              </a:rPr>
              <a:t>. Multiple Hip Intra-Articular Steroid Injections Increase Risk of Periprosthetic Joint Infection Compared With Single Injections. </a:t>
            </a:r>
            <a:r>
              <a:rPr lang="en-US" sz="1200" b="0" i="0" u="none" strike="noStrike" kern="1200" dirty="0" err="1">
                <a:solidFill>
                  <a:schemeClr val="tx1"/>
                </a:solidFill>
                <a:effectLst/>
                <a:latin typeface="+mn-lt"/>
                <a:ea typeface="+mn-ea"/>
                <a:cs typeface="+mn-cs"/>
                <a:hlinkClick r:id="rId5"/>
              </a:rPr>
              <a:t>J.Arthroplasty</a:t>
            </a:r>
            <a:r>
              <a:rPr lang="en-US" sz="1200" b="0" i="0" u="none" strike="noStrike" kern="1200" dirty="0">
                <a:solidFill>
                  <a:schemeClr val="tx1"/>
                </a:solidFill>
                <a:effectLst/>
                <a:latin typeface="+mn-lt"/>
                <a:ea typeface="+mn-ea"/>
                <a:cs typeface="+mn-cs"/>
                <a:hlinkClick r:id="rId5"/>
              </a:rPr>
              <a:t> 2017/1/30; 0: -</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Desai,A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Ramankutty,S</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Board,T</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Raut,V</a:t>
            </a:r>
            <a:r>
              <a:rPr lang="en-US" sz="1200" b="0" i="0" u="none" strike="noStrike" kern="1200" dirty="0">
                <a:solidFill>
                  <a:schemeClr val="tx1"/>
                </a:solidFill>
                <a:effectLst/>
                <a:latin typeface="+mn-lt"/>
                <a:ea typeface="+mn-ea"/>
                <a:cs typeface="+mn-cs"/>
                <a:hlinkClick r:id="rId6"/>
              </a:rPr>
              <a:t>. Does intraarticular steroid infiltration increase the rate of infection in subsequent total knee replacements?. Knee 2009/8; 4: 262-264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Kaspar,S</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de,V.de</a:t>
            </a:r>
            <a:r>
              <a:rPr lang="en-US" sz="1200" b="0" i="0" u="none" strike="noStrike" kern="1200" dirty="0">
                <a:solidFill>
                  <a:schemeClr val="tx1"/>
                </a:solidFill>
                <a:effectLst/>
                <a:latin typeface="+mn-lt"/>
                <a:ea typeface="+mn-ea"/>
                <a:cs typeface="+mn-cs"/>
                <a:hlinkClick r:id="rId7"/>
              </a:rPr>
              <a:t> Beer Infection in hip arthroplasty after previous injection of steroid. </a:t>
            </a:r>
            <a:r>
              <a:rPr lang="en-US" sz="1200" b="0" i="0" u="none" strike="noStrike" kern="1200" dirty="0" err="1">
                <a:solidFill>
                  <a:schemeClr val="tx1"/>
                </a:solidFill>
                <a:effectLst/>
                <a:latin typeface="+mn-lt"/>
                <a:ea typeface="+mn-ea"/>
                <a:cs typeface="+mn-cs"/>
                <a:hlinkClick r:id="rId7"/>
              </a:rPr>
              <a:t>J.Bone</a:t>
            </a:r>
            <a:r>
              <a:rPr lang="en-US" sz="1200" b="0" i="0" u="none" strike="noStrike" kern="1200" dirty="0">
                <a:solidFill>
                  <a:schemeClr val="tx1"/>
                </a:solidFill>
                <a:effectLst/>
                <a:latin typeface="+mn-lt"/>
                <a:ea typeface="+mn-ea"/>
                <a:cs typeface="+mn-cs"/>
                <a:hlinkClick r:id="rId7"/>
              </a:rPr>
              <a:t> Joint </a:t>
            </a:r>
            <a:r>
              <a:rPr lang="en-US" sz="1200" b="0" i="0" u="none" strike="noStrike" kern="1200" dirty="0" err="1">
                <a:solidFill>
                  <a:schemeClr val="tx1"/>
                </a:solidFill>
                <a:effectLst/>
                <a:latin typeface="+mn-lt"/>
                <a:ea typeface="+mn-ea"/>
                <a:cs typeface="+mn-cs"/>
                <a:hlinkClick r:id="rId7"/>
              </a:rPr>
              <a:t>Surg.Br</a:t>
            </a:r>
            <a:r>
              <a:rPr lang="en-US" sz="1200" b="0" i="0" u="none" strike="noStrike" kern="1200" dirty="0">
                <a:solidFill>
                  <a:schemeClr val="tx1"/>
                </a:solidFill>
                <a:effectLst/>
                <a:latin typeface="+mn-lt"/>
                <a:ea typeface="+mn-ea"/>
                <a:cs typeface="+mn-cs"/>
                <a:hlinkClick r:id="rId7"/>
              </a:rPr>
              <a:t>. 2005/4; 4: 454-457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Khanuja,H.S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Banerjee,S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Sodhi,G.S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Mont,M.A</a:t>
            </a:r>
            <a:r>
              <a:rPr lang="en-US" sz="1200" b="0" i="0" u="none" strike="noStrike" kern="1200" dirty="0">
                <a:solidFill>
                  <a:schemeClr val="tx1"/>
                </a:solidFill>
                <a:effectLst/>
                <a:latin typeface="+mn-lt"/>
                <a:ea typeface="+mn-ea"/>
                <a:cs typeface="+mn-cs"/>
                <a:hlinkClick r:id="rId8"/>
              </a:rPr>
              <a:t>. Do prior intra-articular corticosteroid injections or time of administration increase the risks of subsequent periprosthetic joint infections after total knee arthroplasty?. </a:t>
            </a:r>
            <a:r>
              <a:rPr lang="en-US" sz="1200" b="0" i="0" u="none" strike="noStrike" kern="1200" dirty="0" err="1">
                <a:solidFill>
                  <a:schemeClr val="tx1"/>
                </a:solidFill>
                <a:effectLst/>
                <a:latin typeface="+mn-lt"/>
                <a:ea typeface="+mn-ea"/>
                <a:cs typeface="+mn-cs"/>
                <a:hlinkClick r:id="rId8"/>
              </a:rPr>
              <a:t>J.Long.Term</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Eff.Med.Implants</a:t>
            </a:r>
            <a:r>
              <a:rPr lang="en-US" sz="1200" b="0" i="0" u="none" strike="noStrike" kern="1200" dirty="0">
                <a:solidFill>
                  <a:schemeClr val="tx1"/>
                </a:solidFill>
                <a:effectLst/>
                <a:latin typeface="+mn-lt"/>
                <a:ea typeface="+mn-ea"/>
                <a:cs typeface="+mn-cs"/>
                <a:hlinkClick r:id="rId8"/>
              </a:rPr>
              <a:t> 2016; 3: 191-197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Kokubun</a:t>
            </a:r>
            <a:r>
              <a:rPr lang="en-US" sz="1200" b="0" i="0" u="none" strike="noStrike" kern="1200" dirty="0">
                <a:solidFill>
                  <a:schemeClr val="tx1"/>
                </a:solidFill>
                <a:effectLst/>
                <a:latin typeface="+mn-lt"/>
                <a:ea typeface="+mn-ea"/>
                <a:cs typeface="+mn-cs"/>
                <a:hlinkClick r:id="rId9"/>
              </a:rPr>
              <a:t>, B.A., </a:t>
            </a:r>
            <a:r>
              <a:rPr lang="en-US" sz="1200" b="0" i="0" u="none" strike="noStrike" kern="1200" dirty="0" err="1">
                <a:solidFill>
                  <a:schemeClr val="tx1"/>
                </a:solidFill>
                <a:effectLst/>
                <a:latin typeface="+mn-lt"/>
                <a:ea typeface="+mn-ea"/>
                <a:cs typeface="+mn-cs"/>
                <a:hlinkClick r:id="rId9"/>
              </a:rPr>
              <a:t>Manista,G.C</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Courtney,P.M</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Kearns,S.M</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Levine,B.R</a:t>
            </a:r>
            <a:r>
              <a:rPr lang="en-US" sz="1200" b="0" i="0" u="none" strike="noStrike" kern="1200" dirty="0">
                <a:solidFill>
                  <a:schemeClr val="tx1"/>
                </a:solidFill>
                <a:effectLst/>
                <a:latin typeface="+mn-lt"/>
                <a:ea typeface="+mn-ea"/>
                <a:cs typeface="+mn-cs"/>
                <a:hlinkClick r:id="rId9"/>
              </a:rPr>
              <a:t>. Intra-Articular Knee Injections Before Total Knee Arthroplasty: Outcomes and Complication Rates. </a:t>
            </a:r>
            <a:r>
              <a:rPr lang="en-US" sz="1200" b="0" i="0" u="none" strike="noStrike" kern="1200" dirty="0" err="1">
                <a:solidFill>
                  <a:schemeClr val="tx1"/>
                </a:solidFill>
                <a:effectLst/>
                <a:latin typeface="+mn-lt"/>
                <a:ea typeface="+mn-ea"/>
                <a:cs typeface="+mn-cs"/>
                <a:hlinkClick r:id="rId9"/>
              </a:rPr>
              <a:t>J.Arthroplasty</a:t>
            </a:r>
            <a:r>
              <a:rPr lang="en-US" sz="1200" b="0" i="0" u="none" strike="noStrike" kern="1200" dirty="0">
                <a:solidFill>
                  <a:schemeClr val="tx1"/>
                </a:solidFill>
                <a:effectLst/>
                <a:latin typeface="+mn-lt"/>
                <a:ea typeface="+mn-ea"/>
                <a:cs typeface="+mn-cs"/>
                <a:hlinkClick r:id="rId9"/>
              </a:rPr>
              <a:t> 2017; 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0"/>
              </a:rPr>
              <a:t>McIntosh, A.L., </a:t>
            </a:r>
            <a:r>
              <a:rPr lang="en-US" sz="1200" b="0" i="0" u="none" strike="noStrike" kern="1200" dirty="0" err="1">
                <a:solidFill>
                  <a:schemeClr val="tx1"/>
                </a:solidFill>
                <a:effectLst/>
                <a:latin typeface="+mn-lt"/>
                <a:ea typeface="+mn-ea"/>
                <a:cs typeface="+mn-cs"/>
                <a:hlinkClick r:id="rId10"/>
              </a:rPr>
              <a:t>Hanssen,A.D</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Wenger,D.E</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Osmon,D.R</a:t>
            </a:r>
            <a:r>
              <a:rPr lang="en-US" sz="1200" b="0" i="0" u="none" strike="noStrike" kern="1200" dirty="0">
                <a:solidFill>
                  <a:schemeClr val="tx1"/>
                </a:solidFill>
                <a:effectLst/>
                <a:latin typeface="+mn-lt"/>
                <a:ea typeface="+mn-ea"/>
                <a:cs typeface="+mn-cs"/>
                <a:hlinkClick r:id="rId10"/>
              </a:rPr>
              <a:t>. Recent intraarticular steroid injection may increase infection rates in primary THA. </a:t>
            </a:r>
            <a:r>
              <a:rPr lang="en-US" sz="1200" b="0" i="0" u="none" strike="noStrike" kern="1200" dirty="0" err="1">
                <a:solidFill>
                  <a:schemeClr val="tx1"/>
                </a:solidFill>
                <a:effectLst/>
                <a:latin typeface="+mn-lt"/>
                <a:ea typeface="+mn-ea"/>
                <a:cs typeface="+mn-cs"/>
                <a:hlinkClick r:id="rId10"/>
              </a:rPr>
              <a:t>Clin.Orthop.Relat.Res</a:t>
            </a:r>
            <a:r>
              <a:rPr lang="en-US" sz="1200" b="0" i="0" u="none" strike="noStrike" kern="1200" dirty="0">
                <a:solidFill>
                  <a:schemeClr val="tx1"/>
                </a:solidFill>
                <a:effectLst/>
                <a:latin typeface="+mn-lt"/>
                <a:ea typeface="+mn-ea"/>
                <a:cs typeface="+mn-cs"/>
                <a:hlinkClick r:id="rId10"/>
              </a:rPr>
              <a:t>. 2006/10; 0: 50-54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Meermans</a:t>
            </a:r>
            <a:r>
              <a:rPr lang="en-US" sz="1200" b="0" i="0" u="none" strike="noStrike" kern="1200" dirty="0">
                <a:solidFill>
                  <a:schemeClr val="tx1"/>
                </a:solidFill>
                <a:effectLst/>
                <a:latin typeface="+mn-lt"/>
                <a:ea typeface="+mn-ea"/>
                <a:cs typeface="+mn-cs"/>
                <a:hlinkClick r:id="rId11"/>
              </a:rPr>
              <a:t>, G., </a:t>
            </a:r>
            <a:r>
              <a:rPr lang="en-US" sz="1200" b="0" i="0" u="none" strike="noStrike" kern="1200" dirty="0" err="1">
                <a:solidFill>
                  <a:schemeClr val="tx1"/>
                </a:solidFill>
                <a:effectLst/>
                <a:latin typeface="+mn-lt"/>
                <a:ea typeface="+mn-ea"/>
                <a:cs typeface="+mn-cs"/>
                <a:hlinkClick r:id="rId11"/>
              </a:rPr>
              <a:t>Corten,K</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Simon,J.P</a:t>
            </a:r>
            <a:r>
              <a:rPr lang="en-US" sz="1200" b="0" i="0" u="none" strike="noStrike" kern="1200" dirty="0">
                <a:solidFill>
                  <a:schemeClr val="tx1"/>
                </a:solidFill>
                <a:effectLst/>
                <a:latin typeface="+mn-lt"/>
                <a:ea typeface="+mn-ea"/>
                <a:cs typeface="+mn-cs"/>
                <a:hlinkClick r:id="rId11"/>
              </a:rPr>
              <a:t>. Is the infection rate in primary THA increased after steroid injection?. </a:t>
            </a:r>
            <a:r>
              <a:rPr lang="en-US" sz="1200" b="0" i="0" u="none" strike="noStrike" kern="1200" dirty="0" err="1">
                <a:solidFill>
                  <a:schemeClr val="tx1"/>
                </a:solidFill>
                <a:effectLst/>
                <a:latin typeface="+mn-lt"/>
                <a:ea typeface="+mn-ea"/>
                <a:cs typeface="+mn-cs"/>
                <a:hlinkClick r:id="rId11"/>
              </a:rPr>
              <a:t>Clin.Orthop.Relat.Res</a:t>
            </a:r>
            <a:r>
              <a:rPr lang="en-US" sz="1200" b="0" i="0" u="none" strike="noStrike" kern="1200" dirty="0">
                <a:solidFill>
                  <a:schemeClr val="tx1"/>
                </a:solidFill>
                <a:effectLst/>
                <a:latin typeface="+mn-lt"/>
                <a:ea typeface="+mn-ea"/>
                <a:cs typeface="+mn-cs"/>
                <a:hlinkClick r:id="rId11"/>
              </a:rPr>
              <a:t>. 2012/11; 11: 3213-3219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Papavasiliou,A.V</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Isaac,D.L</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Marimuthu,R</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Skyrme,A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Armitage,A</a:t>
            </a:r>
            <a:r>
              <a:rPr lang="en-US" sz="1200" b="0" i="0" u="none" strike="noStrike" kern="1200" dirty="0">
                <a:solidFill>
                  <a:schemeClr val="tx1"/>
                </a:solidFill>
                <a:effectLst/>
                <a:latin typeface="+mn-lt"/>
                <a:ea typeface="+mn-ea"/>
                <a:cs typeface="+mn-cs"/>
                <a:hlinkClick r:id="rId12"/>
              </a:rPr>
              <a:t>. Infection in knee replacements after previous injection of intra-articular steroid. </a:t>
            </a:r>
            <a:r>
              <a:rPr lang="en-US" sz="1200" b="0" i="0" u="none" strike="noStrike" kern="1200" dirty="0" err="1">
                <a:solidFill>
                  <a:schemeClr val="tx1"/>
                </a:solidFill>
                <a:effectLst/>
                <a:latin typeface="+mn-lt"/>
                <a:ea typeface="+mn-ea"/>
                <a:cs typeface="+mn-cs"/>
                <a:hlinkClick r:id="rId12"/>
              </a:rPr>
              <a:t>J.Bone</a:t>
            </a:r>
            <a:r>
              <a:rPr lang="en-US" sz="1200" b="0" i="0" u="none" strike="noStrike" kern="1200" dirty="0">
                <a:solidFill>
                  <a:schemeClr val="tx1"/>
                </a:solidFill>
                <a:effectLst/>
                <a:latin typeface="+mn-lt"/>
                <a:ea typeface="+mn-ea"/>
                <a:cs typeface="+mn-cs"/>
                <a:hlinkClick r:id="rId12"/>
              </a:rPr>
              <a:t> Joint </a:t>
            </a:r>
            <a:r>
              <a:rPr lang="en-US" sz="1200" b="0" i="0" u="none" strike="noStrike" kern="1200" dirty="0" err="1">
                <a:solidFill>
                  <a:schemeClr val="tx1"/>
                </a:solidFill>
                <a:effectLst/>
                <a:latin typeface="+mn-lt"/>
                <a:ea typeface="+mn-ea"/>
                <a:cs typeface="+mn-cs"/>
                <a:hlinkClick r:id="rId12"/>
              </a:rPr>
              <a:t>Surg.Br</a:t>
            </a:r>
            <a:r>
              <a:rPr lang="en-US" sz="1200" b="0" i="0" u="none" strike="noStrike" kern="1200" dirty="0">
                <a:solidFill>
                  <a:schemeClr val="tx1"/>
                </a:solidFill>
                <a:effectLst/>
                <a:latin typeface="+mn-lt"/>
                <a:ea typeface="+mn-ea"/>
                <a:cs typeface="+mn-cs"/>
                <a:hlinkClick r:id="rId12"/>
              </a:rPr>
              <a:t>. 2006/3; 3: 321-323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3"/>
              </a:rPr>
              <a:t>Ravi, B., Escott, B., Wasserstein, D., </a:t>
            </a:r>
            <a:r>
              <a:rPr lang="en-US" sz="1200" b="0" i="0" u="none" strike="noStrike" kern="1200" dirty="0" err="1">
                <a:solidFill>
                  <a:schemeClr val="tx1"/>
                </a:solidFill>
                <a:effectLst/>
                <a:latin typeface="+mn-lt"/>
                <a:ea typeface="+mn-ea"/>
                <a:cs typeface="+mn-cs"/>
                <a:hlinkClick r:id="rId13"/>
              </a:rPr>
              <a:t>Croxford</a:t>
            </a:r>
            <a:r>
              <a:rPr lang="en-US" sz="1200" b="0" i="0" u="none" strike="noStrike" kern="1200" dirty="0">
                <a:solidFill>
                  <a:schemeClr val="tx1"/>
                </a:solidFill>
                <a:effectLst/>
                <a:latin typeface="+mn-lt"/>
                <a:ea typeface="+mn-ea"/>
                <a:cs typeface="+mn-cs"/>
                <a:hlinkClick r:id="rId13"/>
              </a:rPr>
              <a:t>, R., Hollands, S., Paterson, J., </a:t>
            </a:r>
            <a:r>
              <a:rPr lang="en-US" sz="1200" b="0" i="0" u="none" strike="noStrike" kern="1200" dirty="0" err="1">
                <a:solidFill>
                  <a:schemeClr val="tx1"/>
                </a:solidFill>
                <a:effectLst/>
                <a:latin typeface="+mn-lt"/>
                <a:ea typeface="+mn-ea"/>
                <a:cs typeface="+mn-cs"/>
                <a:hlinkClick r:id="rId13"/>
              </a:rPr>
              <a:t>Kreder</a:t>
            </a:r>
            <a:r>
              <a:rPr lang="en-US" sz="1200" b="0" i="0" u="none" strike="noStrike" kern="1200" dirty="0">
                <a:solidFill>
                  <a:schemeClr val="tx1"/>
                </a:solidFill>
                <a:effectLst/>
                <a:latin typeface="+mn-lt"/>
                <a:ea typeface="+mn-ea"/>
                <a:cs typeface="+mn-cs"/>
                <a:hlinkClick r:id="rId13"/>
              </a:rPr>
              <a:t>, H., Hawker, G. Intraarticular hip injection and early revision surgery following total hip arthroplasty: a retrospective cohort study. Arthritis </a:t>
            </a:r>
            <a:r>
              <a:rPr lang="en-US" sz="1200" b="0" i="0" u="none" strike="noStrike" kern="1200" dirty="0" err="1">
                <a:solidFill>
                  <a:schemeClr val="tx1"/>
                </a:solidFill>
                <a:effectLst/>
                <a:latin typeface="+mn-lt"/>
                <a:ea typeface="+mn-ea"/>
                <a:cs typeface="+mn-cs"/>
                <a:hlinkClick r:id="rId13"/>
              </a:rPr>
              <a:t>Rheumatol</a:t>
            </a:r>
            <a:r>
              <a:rPr lang="en-US" sz="1200" b="0" i="0" u="none" strike="noStrike" kern="1200" dirty="0">
                <a:solidFill>
                  <a:schemeClr val="tx1"/>
                </a:solidFill>
                <a:effectLst/>
                <a:latin typeface="+mn-lt"/>
                <a:ea typeface="+mn-ea"/>
                <a:cs typeface="+mn-cs"/>
                <a:hlinkClick r:id="rId13"/>
              </a:rPr>
              <a:t> 2015/1; 1: 162-168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4"/>
              </a:rPr>
              <a:t>Schairer,W.W</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Nwachukwu,B.U</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Mayman,D.J</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Lyman,S</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Jerabek,S.A</a:t>
            </a:r>
            <a:r>
              <a:rPr lang="en-US" sz="1200" b="0" i="0" u="none" strike="noStrike" kern="1200" dirty="0">
                <a:solidFill>
                  <a:schemeClr val="tx1"/>
                </a:solidFill>
                <a:effectLst/>
                <a:latin typeface="+mn-lt"/>
                <a:ea typeface="+mn-ea"/>
                <a:cs typeface="+mn-cs"/>
                <a:hlinkClick r:id="rId14"/>
              </a:rPr>
              <a:t>. Preoperative Hip Injections Increase the Rate of Periprosthetic Infection After Total Hip Arthroplasty. </a:t>
            </a:r>
            <a:r>
              <a:rPr lang="en-US" sz="1200" b="0" i="0" u="none" strike="noStrike" kern="1200" dirty="0" err="1">
                <a:solidFill>
                  <a:schemeClr val="tx1"/>
                </a:solidFill>
                <a:effectLst/>
                <a:latin typeface="+mn-lt"/>
                <a:ea typeface="+mn-ea"/>
                <a:cs typeface="+mn-cs"/>
                <a:hlinkClick r:id="rId14"/>
              </a:rPr>
              <a:t>J.Arthroplasty</a:t>
            </a:r>
            <a:r>
              <a:rPr lang="en-US" sz="1200" b="0" i="0" u="none" strike="noStrike" kern="1200" dirty="0">
                <a:solidFill>
                  <a:schemeClr val="tx1"/>
                </a:solidFill>
                <a:effectLst/>
                <a:latin typeface="+mn-lt"/>
                <a:ea typeface="+mn-ea"/>
                <a:cs typeface="+mn-cs"/>
                <a:hlinkClick r:id="rId14"/>
              </a:rPr>
              <a:t> 2016/9; 9: 166-169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Sreekumar,R</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Venkiteswaran,R</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Raut,V</a:t>
            </a:r>
            <a:r>
              <a:rPr lang="en-US" sz="1200" b="0" i="0" u="none" strike="noStrike" kern="1200" dirty="0">
                <a:solidFill>
                  <a:schemeClr val="tx1"/>
                </a:solidFill>
                <a:effectLst/>
                <a:latin typeface="+mn-lt"/>
                <a:ea typeface="+mn-ea"/>
                <a:cs typeface="+mn-cs"/>
                <a:hlinkClick r:id="rId15"/>
              </a:rPr>
              <a:t>. Infection in primary hip arthroplasty after previous steroid infiltration. </a:t>
            </a:r>
            <a:r>
              <a:rPr lang="en-US" sz="1200" b="0" i="0" u="none" strike="noStrike" kern="1200" dirty="0" err="1">
                <a:solidFill>
                  <a:schemeClr val="tx1"/>
                </a:solidFill>
                <a:effectLst/>
                <a:latin typeface="+mn-lt"/>
                <a:ea typeface="+mn-ea"/>
                <a:cs typeface="+mn-cs"/>
                <a:hlinkClick r:id="rId15"/>
              </a:rPr>
              <a:t>Int.Orthop</a:t>
            </a:r>
            <a:r>
              <a:rPr lang="en-US" sz="1200" b="0" i="0" u="none" strike="noStrike" kern="1200" dirty="0">
                <a:solidFill>
                  <a:schemeClr val="tx1"/>
                </a:solidFill>
                <a:effectLst/>
                <a:latin typeface="+mn-lt"/>
                <a:ea typeface="+mn-ea"/>
                <a:cs typeface="+mn-cs"/>
                <a:hlinkClick r:id="rId15"/>
              </a:rPr>
              <a:t>. 2007/2; 1: 125-128</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27</a:t>
            </a:fld>
            <a:endParaRPr lang="en-US"/>
          </a:p>
        </p:txBody>
      </p:sp>
    </p:spTree>
    <p:extLst>
      <p:ext uri="{BB962C8B-B14F-4D97-AF65-F5344CB8AC3E}">
        <p14:creationId xmlns:p14="http://schemas.microsoft.com/office/powerpoint/2010/main" val="3818559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two high quality studies, eight moderate and one low quality study evaluating serum ESR (Della Valle 2007; </a:t>
            </a:r>
            <a:r>
              <a:rPr lang="en-US" sz="1200" b="0" i="0" u="none" strike="noStrike" kern="1200" baseline="0" dirty="0" err="1">
                <a:solidFill>
                  <a:schemeClr val="tx1"/>
                </a:solidFill>
                <a:latin typeface="+mn-lt"/>
                <a:ea typeface="+mn-ea"/>
                <a:cs typeface="+mn-cs"/>
              </a:rPr>
              <a:t>Greidanus</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Alijanipour</a:t>
            </a:r>
            <a:r>
              <a:rPr lang="en-US" sz="1200" b="0" i="0" u="none" strike="noStrike" kern="1200" baseline="0" dirty="0">
                <a:solidFill>
                  <a:schemeClr val="tx1"/>
                </a:solidFill>
                <a:latin typeface="+mn-lt"/>
                <a:ea typeface="+mn-ea"/>
                <a:cs typeface="+mn-cs"/>
              </a:rPr>
              <a:t> 2013; </a:t>
            </a:r>
            <a:r>
              <a:rPr lang="en-US" sz="1200" b="0" i="0" u="none" strike="noStrike" kern="1200" baseline="0" dirty="0" err="1">
                <a:solidFill>
                  <a:schemeClr val="tx1"/>
                </a:solidFill>
                <a:latin typeface="+mn-lt"/>
                <a:ea typeface="+mn-ea"/>
                <a:cs typeface="+mn-cs"/>
              </a:rPr>
              <a:t>Bottner</a:t>
            </a:r>
            <a:r>
              <a:rPr lang="en-US" sz="1200" b="0" i="0" u="none" strike="noStrike" kern="1200" baseline="0" dirty="0">
                <a:solidFill>
                  <a:schemeClr val="tx1"/>
                </a:solidFill>
                <a:latin typeface="+mn-lt"/>
                <a:ea typeface="+mn-ea"/>
                <a:cs typeface="+mn-cs"/>
              </a:rPr>
              <a:t> 2007; Buttaro 2010; Cipriano 2012; </a:t>
            </a:r>
            <a:r>
              <a:rPr lang="en-US" sz="1200" b="0" i="0" u="none" strike="noStrike" kern="1200" baseline="0" dirty="0" err="1">
                <a:solidFill>
                  <a:schemeClr val="tx1"/>
                </a:solidFill>
                <a:latin typeface="+mn-lt"/>
                <a:ea typeface="+mn-ea"/>
                <a:cs typeface="+mn-cs"/>
              </a:rPr>
              <a:t>Elgeidi</a:t>
            </a:r>
            <a:r>
              <a:rPr lang="en-US" sz="1200" b="0" i="0" u="none" strike="noStrike" kern="1200" baseline="0" dirty="0">
                <a:solidFill>
                  <a:schemeClr val="tx1"/>
                </a:solidFill>
                <a:latin typeface="+mn-lt"/>
                <a:ea typeface="+mn-ea"/>
                <a:cs typeface="+mn-cs"/>
              </a:rPr>
              <a:t> 2014; </a:t>
            </a:r>
            <a:r>
              <a:rPr lang="en-US" sz="1200" b="0" i="0" u="none" strike="noStrike" kern="1200" baseline="0" dirty="0" err="1">
                <a:solidFill>
                  <a:schemeClr val="tx1"/>
                </a:solidFill>
                <a:latin typeface="+mn-lt"/>
                <a:ea typeface="+mn-ea"/>
                <a:cs typeface="+mn-cs"/>
              </a:rPr>
              <a:t>Kamme</a:t>
            </a:r>
            <a:r>
              <a:rPr lang="en-US" sz="1200" b="0" i="0" u="none" strike="noStrike" kern="1200" baseline="0" dirty="0">
                <a:solidFill>
                  <a:schemeClr val="tx1"/>
                </a:solidFill>
                <a:latin typeface="+mn-lt"/>
                <a:ea typeface="+mn-ea"/>
                <a:cs typeface="+mn-cs"/>
              </a:rPr>
              <a:t> 1981; Savarino 2004; </a:t>
            </a:r>
            <a:r>
              <a:rPr lang="en-US" sz="1200" b="0" i="0" u="none" strike="noStrike" kern="1200" baseline="0" dirty="0" err="1">
                <a:solidFill>
                  <a:schemeClr val="tx1"/>
                </a:solidFill>
                <a:latin typeface="+mn-lt"/>
                <a:ea typeface="+mn-ea"/>
                <a:cs typeface="+mn-cs"/>
              </a:rPr>
              <a:t>Schinsky</a:t>
            </a:r>
            <a:r>
              <a:rPr lang="en-US" sz="1200" b="0" i="0" u="none" strike="noStrike" kern="1200" baseline="0" dirty="0">
                <a:solidFill>
                  <a:schemeClr val="tx1"/>
                </a:solidFill>
                <a:latin typeface="+mn-lt"/>
                <a:ea typeface="+mn-ea"/>
                <a:cs typeface="+mn-cs"/>
              </a:rPr>
              <a:t> 2008; Kwon 2016).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two high quality studies, eleven moderate and one low quality article evaluating serum CRP (Della Valle 2007; </a:t>
            </a:r>
            <a:r>
              <a:rPr lang="en-US" sz="1200" b="0" i="0" u="none" strike="noStrike" kern="1200" baseline="0" dirty="0" err="1">
                <a:solidFill>
                  <a:schemeClr val="tx1"/>
                </a:solidFill>
                <a:latin typeface="+mn-lt"/>
                <a:ea typeface="+mn-ea"/>
                <a:cs typeface="+mn-cs"/>
              </a:rPr>
              <a:t>Greidanus</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Alijanipour</a:t>
            </a:r>
            <a:r>
              <a:rPr lang="en-US" sz="1200" b="0" i="0" u="none" strike="noStrike" kern="1200" baseline="0" dirty="0">
                <a:solidFill>
                  <a:schemeClr val="tx1"/>
                </a:solidFill>
                <a:latin typeface="+mn-lt"/>
                <a:ea typeface="+mn-ea"/>
                <a:cs typeface="+mn-cs"/>
              </a:rPr>
              <a:t> 2013; </a:t>
            </a:r>
            <a:r>
              <a:rPr lang="en-US" sz="1200" b="0" i="0" u="none" strike="noStrike" kern="1200" baseline="0" dirty="0" err="1">
                <a:solidFill>
                  <a:schemeClr val="tx1"/>
                </a:solidFill>
                <a:latin typeface="+mn-lt"/>
                <a:ea typeface="+mn-ea"/>
                <a:cs typeface="+mn-cs"/>
              </a:rPr>
              <a:t>Bottner</a:t>
            </a:r>
            <a:r>
              <a:rPr lang="en-US" sz="1200" b="0" i="0" u="none" strike="noStrike" kern="1200" baseline="0" dirty="0">
                <a:solidFill>
                  <a:schemeClr val="tx1"/>
                </a:solidFill>
                <a:latin typeface="+mn-lt"/>
                <a:ea typeface="+mn-ea"/>
                <a:cs typeface="+mn-cs"/>
              </a:rPr>
              <a:t> 2007; Buttaro 2010; Cipriano 2012; </a:t>
            </a:r>
            <a:r>
              <a:rPr lang="en-US" sz="1200" b="0" i="0" u="none" strike="noStrike" kern="1200" baseline="0" dirty="0" err="1">
                <a:solidFill>
                  <a:schemeClr val="tx1"/>
                </a:solidFill>
                <a:latin typeface="+mn-lt"/>
                <a:ea typeface="+mn-ea"/>
                <a:cs typeface="+mn-cs"/>
              </a:rPr>
              <a:t>Elgeidi</a:t>
            </a:r>
            <a:r>
              <a:rPr lang="en-US" sz="1200" b="0" i="0" u="none" strike="noStrike" kern="1200" baseline="0" dirty="0">
                <a:solidFill>
                  <a:schemeClr val="tx1"/>
                </a:solidFill>
                <a:latin typeface="+mn-lt"/>
                <a:ea typeface="+mn-ea"/>
                <a:cs typeface="+mn-cs"/>
              </a:rPr>
              <a:t> 2014; Fernandez-</a:t>
            </a:r>
            <a:r>
              <a:rPr lang="en-US" sz="1200" b="0" i="0" u="none" strike="noStrike" kern="1200" baseline="0" dirty="0" err="1">
                <a:solidFill>
                  <a:schemeClr val="tx1"/>
                </a:solidFill>
                <a:latin typeface="+mn-lt"/>
                <a:ea typeface="+mn-ea"/>
                <a:cs typeface="+mn-cs"/>
              </a:rPr>
              <a:t>Sampedro</a:t>
            </a:r>
            <a:r>
              <a:rPr lang="en-US" sz="1200" b="0" i="0" u="none" strike="noStrike" kern="1200" baseline="0" dirty="0">
                <a:solidFill>
                  <a:schemeClr val="tx1"/>
                </a:solidFill>
                <a:latin typeface="+mn-lt"/>
                <a:ea typeface="+mn-ea"/>
                <a:cs typeface="+mn-cs"/>
              </a:rPr>
              <a:t> 2017; Fink 2008; Fink 2013; Savarino 2004; </a:t>
            </a:r>
            <a:r>
              <a:rPr lang="en-US" sz="1200" b="0" i="0" u="none" strike="noStrike" kern="1200" baseline="0" dirty="0" err="1">
                <a:solidFill>
                  <a:schemeClr val="tx1"/>
                </a:solidFill>
                <a:latin typeface="+mn-lt"/>
                <a:ea typeface="+mn-ea"/>
                <a:cs typeface="+mn-cs"/>
              </a:rPr>
              <a:t>Schinsky</a:t>
            </a:r>
            <a:r>
              <a:rPr lang="en-US" sz="1200" b="0" i="0" u="none" strike="noStrike" kern="1200" baseline="0" dirty="0">
                <a:solidFill>
                  <a:schemeClr val="tx1"/>
                </a:solidFill>
                <a:latin typeface="+mn-lt"/>
                <a:ea typeface="+mn-ea"/>
                <a:cs typeface="+mn-cs"/>
              </a:rPr>
              <a:t> 2008; Yuan 2015; Kwon 2016).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both ESR and CRP were negative, the combined tests were strong at ruling out PJI (negative LR=0 to .06). If both tests were positive, the tests were also useful for ruling in PJI (positive LR range=4.34 to 13.5).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is concern that ESR and CRP may be elevated in the early postoperative period, which could affect the reliability of these tests. Three included studies evaluated these biomarkers for PJI in the early postoperative period. A moderate quality study by Fernandez-</a:t>
            </a:r>
            <a:r>
              <a:rPr lang="en-US" sz="1200" b="0" i="0" u="none" strike="noStrike" kern="1200" baseline="0" dirty="0" err="1">
                <a:solidFill>
                  <a:schemeClr val="tx1"/>
                </a:solidFill>
                <a:latin typeface="+mn-lt"/>
                <a:ea typeface="+mn-ea"/>
                <a:cs typeface="+mn-cs"/>
              </a:rPr>
              <a:t>Sampedro</a:t>
            </a:r>
            <a:r>
              <a:rPr lang="en-US" sz="1200" b="0" i="0" u="none" strike="noStrike" kern="1200" baseline="0" dirty="0">
                <a:solidFill>
                  <a:schemeClr val="tx1"/>
                </a:solidFill>
                <a:latin typeface="+mn-lt"/>
                <a:ea typeface="+mn-ea"/>
                <a:cs typeface="+mn-cs"/>
              </a:rPr>
              <a:t> (2017) found CRP (13.5mg/L) to be a weak test for diagnosing PJI in hip and knee patients within 3 months of surgery (positive LR=3.52; negative LR=0.24), with the test result producing a small (but sometimes important) change in probability PJI. Another moderate quality study (</a:t>
            </a:r>
            <a:r>
              <a:rPr lang="en-US" sz="1200" b="0" i="0" u="none" strike="noStrike" kern="1200" baseline="0" dirty="0" err="1">
                <a:solidFill>
                  <a:schemeClr val="tx1"/>
                </a:solidFill>
                <a:latin typeface="+mn-lt"/>
                <a:ea typeface="+mn-ea"/>
                <a:cs typeface="+mn-cs"/>
              </a:rPr>
              <a:t>Alijanipour</a:t>
            </a:r>
            <a:r>
              <a:rPr lang="en-US" sz="1200" b="0" i="0" u="none" strike="noStrike" kern="1200" baseline="0" dirty="0">
                <a:solidFill>
                  <a:schemeClr val="tx1"/>
                </a:solidFill>
                <a:latin typeface="+mn-lt"/>
                <a:ea typeface="+mn-ea"/>
                <a:cs typeface="+mn-cs"/>
              </a:rPr>
              <a:t> 2013) of hip and knee patients showed CRP (23.5mg/L) to be a strong rule in test (positive LR=14.5), and moderately good rule out test (negative LR=.14) within 4 weeks of surgery. The same study found that ESR (54.5 mm/</a:t>
            </a:r>
            <a:r>
              <a:rPr lang="en-US" sz="1200" b="0" i="0" u="none" strike="noStrike" kern="1200" baseline="0" dirty="0" err="1">
                <a:solidFill>
                  <a:schemeClr val="tx1"/>
                </a:solidFill>
                <a:latin typeface="+mn-lt"/>
                <a:ea typeface="+mn-ea"/>
                <a:cs typeface="+mn-cs"/>
              </a:rPr>
              <a:t>hr</a:t>
            </a:r>
            <a:r>
              <a:rPr lang="en-US" sz="1200" b="0" i="0" u="none" strike="noStrike" kern="1200" baseline="0" dirty="0">
                <a:solidFill>
                  <a:schemeClr val="tx1"/>
                </a:solidFill>
                <a:latin typeface="+mn-lt"/>
                <a:ea typeface="+mn-ea"/>
                <a:cs typeface="+mn-cs"/>
              </a:rPr>
              <a:t>) was a strong rule in test (positive LR=11.4), but a weak rule out test (Negative LR=.21) for early PJI. Finally, a low-quality study of hip patients by Yi (2014) found ESR (44 mm/</a:t>
            </a:r>
            <a:r>
              <a:rPr lang="en-US" sz="1200" b="0" i="0" u="none" strike="noStrike" kern="1200" baseline="0" dirty="0" err="1">
                <a:solidFill>
                  <a:schemeClr val="tx1"/>
                </a:solidFill>
                <a:latin typeface="+mn-lt"/>
                <a:ea typeface="+mn-ea"/>
                <a:cs typeface="+mn-cs"/>
              </a:rPr>
              <a:t>hr</a:t>
            </a:r>
            <a:r>
              <a:rPr lang="en-US" sz="1200" b="0" i="0" u="none" strike="noStrike" kern="1200" baseline="0" dirty="0">
                <a:solidFill>
                  <a:schemeClr val="tx1"/>
                </a:solidFill>
                <a:latin typeface="+mn-lt"/>
                <a:ea typeface="+mn-ea"/>
                <a:cs typeface="+mn-cs"/>
              </a:rPr>
              <a:t>) was a moderately good rule out test within six weeks of surgery but was poor for ruling in PJI (positive LR=1.96; negative LR=.15). The same study found CRP to be a strong rule in test (positive LR=66.76) and a moderate rule out test (negative LR=.12), although it should be noted that the positivity threshold of 93 mg/L was much higher than the other CRP studies in this recommendation.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concern is that ESR and CRP tests could be elevated by other inflammatory conditions. Cipriano (2012) evaluated ESR (30mm/</a:t>
            </a:r>
            <a:r>
              <a:rPr lang="en-US" sz="1200" b="0" i="0" u="none" strike="noStrike" kern="1200" baseline="0" dirty="0" err="1">
                <a:solidFill>
                  <a:schemeClr val="tx1"/>
                </a:solidFill>
                <a:latin typeface="+mn-lt"/>
                <a:ea typeface="+mn-ea"/>
                <a:cs typeface="+mn-cs"/>
              </a:rPr>
              <a:t>hr</a:t>
            </a:r>
            <a:r>
              <a:rPr lang="en-US" sz="1200" b="0" i="0" u="none" strike="noStrike" kern="1200" baseline="0" dirty="0">
                <a:solidFill>
                  <a:schemeClr val="tx1"/>
                </a:solidFill>
                <a:latin typeface="+mn-lt"/>
                <a:ea typeface="+mn-ea"/>
                <a:cs typeface="+mn-cs"/>
              </a:rPr>
              <a:t>) and CRP (17 mg/L) in hip and knee patients with inflammatory arthritis. ESR was a weak rule in test (positive LR=2.34), indicating that a positive test produced a small, but sometimes important change in probability of PJI. However, a negative ESR test strongly decreased the probability of PJI (negative LR=.09). CRP also was a weak rule in test, but a strong rule out test (positive LR=3.32; negative LR=.07). Kwon (2016) evaluated ESR (22mm/</a:t>
            </a:r>
            <a:r>
              <a:rPr lang="en-US" sz="1200" b="0" i="0" u="none" strike="noStrike" kern="1200" baseline="0" dirty="0" err="1">
                <a:solidFill>
                  <a:schemeClr val="tx1"/>
                </a:solidFill>
                <a:latin typeface="+mn-lt"/>
                <a:ea typeface="+mn-ea"/>
                <a:cs typeface="+mn-cs"/>
              </a:rPr>
              <a:t>hr</a:t>
            </a:r>
            <a:r>
              <a:rPr lang="en-US" sz="1200" b="0" i="0" u="none" strike="noStrike" kern="1200" baseline="0" dirty="0">
                <a:solidFill>
                  <a:schemeClr val="tx1"/>
                </a:solidFill>
                <a:latin typeface="+mn-lt"/>
                <a:ea typeface="+mn-ea"/>
                <a:cs typeface="+mn-cs"/>
              </a:rPr>
              <a:t>) and CRP (31.3mg/L) in hip patients with dual taper modular implants who underwent revision for adverse local tissue reaction due to taper corrosion. ESR was a strong rule in test in these patients (positive LR=10.48) but was a weak rule out test (negative LR=.45). CRP was a weak rule in test (positive LR=3.93) and a poor rule out test (negative LR=.77).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moderate quality hip study (Buttaro 2010) and two moderate quality hip/knee studies (</a:t>
            </a:r>
            <a:r>
              <a:rPr lang="en-US" sz="1200" b="0" i="0" u="none" strike="noStrike" kern="1200" baseline="0" dirty="0" err="1">
                <a:solidFill>
                  <a:schemeClr val="tx1"/>
                </a:solidFill>
                <a:latin typeface="+mn-lt"/>
                <a:ea typeface="+mn-ea"/>
                <a:cs typeface="+mn-cs"/>
              </a:rPr>
              <a:t>Bottner</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Elgeidi</a:t>
            </a:r>
            <a:r>
              <a:rPr lang="en-US" sz="1200" b="0" i="0" u="none" strike="noStrike" kern="1200" baseline="0" dirty="0">
                <a:solidFill>
                  <a:schemeClr val="tx1"/>
                </a:solidFill>
                <a:latin typeface="+mn-lt"/>
                <a:ea typeface="+mn-ea"/>
                <a:cs typeface="+mn-cs"/>
              </a:rPr>
              <a:t> 2014) evaluated serum IL-6. IL-6 was a moderately strong rule-in test (positive LR range=7.03 to 9.67) and may be useful as a rule-out test (negative LR=0-.67).</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arthroplasty failure, it is important to distinguish PJI from non-infectious causes because the surgical and medical management varies. Blood is easy to collect, and a number of biomarkers can be tested. Some are useful for PJI diagnosis, whereas others are not. Of the listed biomarkers, only ESR and CRP are commonly performed and have strong evidence supporting their use. Serum interleukin-6 has been studied in a smaller number of studies and its use is supported, though it is not widely available, and what it adds to ESR and CRP, which are more commonly performed, has not been defined. Conversely, moderate evidence supports not using tumor necrosis factor-α or peripheral blood leukocyte count for PJI diagnosis, because they were poor at ruling out PJI (</a:t>
            </a:r>
            <a:r>
              <a:rPr lang="en-US" sz="1200" b="0" i="0" u="none" strike="noStrike" kern="1200" baseline="0" dirty="0" err="1">
                <a:solidFill>
                  <a:schemeClr val="tx1"/>
                </a:solidFill>
                <a:latin typeface="+mn-lt"/>
                <a:ea typeface="+mn-ea"/>
                <a:cs typeface="+mn-cs"/>
              </a:rPr>
              <a:t>Bottner</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Elgeidi</a:t>
            </a:r>
            <a:r>
              <a:rPr lang="en-US" sz="1200" b="0" i="0" u="none" strike="noStrike" kern="1200" baseline="0" dirty="0">
                <a:solidFill>
                  <a:schemeClr val="tx1"/>
                </a:solidFill>
                <a:latin typeface="+mn-lt"/>
                <a:ea typeface="+mn-ea"/>
                <a:cs typeface="+mn-cs"/>
              </a:rPr>
              <a:t> 2014; Savarino 2004; </a:t>
            </a:r>
            <a:r>
              <a:rPr lang="en-US" sz="1200" b="0" i="0" u="none" strike="noStrike" kern="1200" baseline="0" dirty="0" err="1">
                <a:solidFill>
                  <a:schemeClr val="tx1"/>
                </a:solidFill>
                <a:latin typeface="+mn-lt"/>
                <a:ea typeface="+mn-ea"/>
                <a:cs typeface="+mn-cs"/>
              </a:rPr>
              <a:t>Spangehl</a:t>
            </a:r>
            <a:r>
              <a:rPr lang="en-US" sz="1200" b="0" i="0" u="none" strike="noStrike" kern="1200" baseline="0" dirty="0">
                <a:solidFill>
                  <a:schemeClr val="tx1"/>
                </a:solidFill>
                <a:latin typeface="+mn-lt"/>
                <a:ea typeface="+mn-ea"/>
                <a:cs typeface="+mn-cs"/>
              </a:rPr>
              <a:t> 1999; Yuan 2015; Claassen 2016;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2007).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Neither CRP nor ESR is perfectly accurate for PJI diagnosis. These biomarkers may be elevated as a result of inflammatory conditions not related to PJI; conversely, they are not always positive in cases of PJI. Therefore, they should not be used as the sole tests to diagnose PJI. None of the listed biomarkers defines the microbiology of PJI, which is important to inform appropriate management.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noted in the subsequent recommendation, the goal of testing for PJI is to rule in or rule out this diagnosis. No test should be used alone. In most cases, a diagnosis can be achieved without using all of the testing listed, and testing should be deployed in an algorithmic fashion; defining such an algorithm is beyond the scope of this guideline. Novel blood-based biomarkers, including procalcitonin, are currently being explored. The relative value of biomarker testing (e.g., CRP, interleukin-6) on serum </a:t>
            </a:r>
            <a:r>
              <a:rPr lang="en-US" sz="1200" b="0" i="1" u="none" strike="noStrike" kern="1200" baseline="0" dirty="0">
                <a:solidFill>
                  <a:schemeClr val="tx1"/>
                </a:solidFill>
                <a:latin typeface="+mn-lt"/>
                <a:ea typeface="+mn-ea"/>
                <a:cs typeface="+mn-cs"/>
              </a:rPr>
              <a:t>versus </a:t>
            </a:r>
            <a:r>
              <a:rPr lang="en-US" sz="1200" b="0" i="0" u="none" strike="noStrike" kern="1200" baseline="0" dirty="0">
                <a:solidFill>
                  <a:schemeClr val="tx1"/>
                </a:solidFill>
                <a:latin typeface="+mn-lt"/>
                <a:ea typeface="+mn-ea"/>
                <a:cs typeface="+mn-cs"/>
              </a:rPr>
              <a:t>synovial fluid remains to be defined.</a:t>
            </a:r>
          </a:p>
          <a:p>
            <a:endParaRPr lang="en-US" sz="1200" b="0" i="0" u="none" strike="noStrike" kern="1200" baseline="0" dirty="0">
              <a:solidFill>
                <a:schemeClr val="tx1"/>
              </a:solidFill>
              <a:latin typeface="+mn-lt"/>
              <a:ea typeface="+mn-ea"/>
              <a:cs typeface="+mn-cs"/>
            </a:endParaRPr>
          </a:p>
          <a:p>
            <a:r>
              <a:rPr lang="en-US" sz="1200" b="0" i="0" u="none" strike="noStrike" kern="1200" dirty="0">
                <a:solidFill>
                  <a:schemeClr val="tx1"/>
                </a:solidFill>
                <a:effectLst/>
                <a:latin typeface="+mn-lt"/>
                <a:ea typeface="+mn-ea"/>
                <a:cs typeface="+mn-cs"/>
                <a:hlinkClick r:id="rId3"/>
              </a:rPr>
              <a:t>(100) </a:t>
            </a:r>
            <a:r>
              <a:rPr lang="en-US" sz="1200" b="0" i="0" u="none" strike="noStrike" kern="1200" dirty="0" err="1">
                <a:solidFill>
                  <a:schemeClr val="tx1"/>
                </a:solidFill>
                <a:effectLst/>
                <a:latin typeface="+mn-lt"/>
                <a:ea typeface="+mn-ea"/>
                <a:cs typeface="+mn-cs"/>
                <a:hlinkClick r:id="rId3"/>
              </a:rPr>
              <a:t>Spangehl</a:t>
            </a:r>
            <a:r>
              <a:rPr lang="en-US" sz="1200" b="0" i="0" u="none" strike="noStrike" kern="1200" dirty="0">
                <a:solidFill>
                  <a:schemeClr val="tx1"/>
                </a:solidFill>
                <a:effectLst/>
                <a:latin typeface="+mn-lt"/>
                <a:ea typeface="+mn-ea"/>
                <a:cs typeface="+mn-cs"/>
                <a:hlinkClick r:id="rId3"/>
              </a:rPr>
              <a:t> MJ, Masterson E, </a:t>
            </a:r>
            <a:r>
              <a:rPr lang="en-US" sz="1200" b="0" i="0" u="none" strike="noStrike" kern="1200" dirty="0" err="1">
                <a:solidFill>
                  <a:schemeClr val="tx1"/>
                </a:solidFill>
                <a:effectLst/>
                <a:latin typeface="+mn-lt"/>
                <a:ea typeface="+mn-ea"/>
                <a:cs typeface="+mn-cs"/>
                <a:hlinkClick r:id="rId3"/>
              </a:rPr>
              <a:t>Masri</a:t>
            </a:r>
            <a:r>
              <a:rPr lang="en-US" sz="1200" b="0" i="0" u="none" strike="noStrike" kern="1200" dirty="0">
                <a:solidFill>
                  <a:schemeClr val="tx1"/>
                </a:solidFill>
                <a:effectLst/>
                <a:latin typeface="+mn-lt"/>
                <a:ea typeface="+mn-ea"/>
                <a:cs typeface="+mn-cs"/>
                <a:hlinkClick r:id="rId3"/>
              </a:rPr>
              <a:t> BA, O'Connell JX, Duncan CP. The role of intraoperative gram stain in the diagnosis of infection during revision total hip arthroplasty. J Arthroplasty 1999;14(8):952-956.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(105) </a:t>
            </a:r>
            <a:r>
              <a:rPr lang="en-US" sz="1200" b="0" i="0" u="none" strike="noStrike" kern="1200" dirty="0" err="1">
                <a:solidFill>
                  <a:schemeClr val="tx1"/>
                </a:solidFill>
                <a:effectLst/>
                <a:latin typeface="+mn-lt"/>
                <a:ea typeface="+mn-ea"/>
                <a:cs typeface="+mn-cs"/>
                <a:hlinkClick r:id="rId4"/>
              </a:rPr>
              <a:t>Trampuz</a:t>
            </a:r>
            <a:r>
              <a:rPr lang="en-US" sz="1200" b="0" i="0" u="none" strike="noStrike" kern="1200" dirty="0">
                <a:solidFill>
                  <a:schemeClr val="tx1"/>
                </a:solidFill>
                <a:effectLst/>
                <a:latin typeface="+mn-lt"/>
                <a:ea typeface="+mn-ea"/>
                <a:cs typeface="+mn-cs"/>
                <a:hlinkClick r:id="rId4"/>
              </a:rPr>
              <a:t> A, Piper KE, Jacobson MJ et al. Sonication of removed hip and knee prostheses for diagnosis of infection. N </a:t>
            </a:r>
            <a:r>
              <a:rPr lang="en-US" sz="1200" b="0" i="0" u="none" strike="noStrike" kern="1200" dirty="0" err="1">
                <a:solidFill>
                  <a:schemeClr val="tx1"/>
                </a:solidFill>
                <a:effectLst/>
                <a:latin typeface="+mn-lt"/>
                <a:ea typeface="+mn-ea"/>
                <a:cs typeface="+mn-cs"/>
                <a:hlinkClick r:id="rId4"/>
              </a:rPr>
              <a:t>Engl</a:t>
            </a:r>
            <a:r>
              <a:rPr lang="en-US" sz="1200" b="0" i="0" u="none" strike="noStrike" kern="1200" dirty="0">
                <a:solidFill>
                  <a:schemeClr val="tx1"/>
                </a:solidFill>
                <a:effectLst/>
                <a:latin typeface="+mn-lt"/>
                <a:ea typeface="+mn-ea"/>
                <a:cs typeface="+mn-cs"/>
                <a:hlinkClick r:id="rId4"/>
              </a:rPr>
              <a:t> J Med 2007;357(7):654-663.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(21) Della Valle CJ, </a:t>
            </a:r>
            <a:r>
              <a:rPr lang="en-US" sz="1200" b="0" i="0" u="none" strike="noStrike" kern="1200" dirty="0" err="1">
                <a:solidFill>
                  <a:schemeClr val="tx1"/>
                </a:solidFill>
                <a:effectLst/>
                <a:latin typeface="+mn-lt"/>
                <a:ea typeface="+mn-ea"/>
                <a:cs typeface="+mn-cs"/>
                <a:hlinkClick r:id="rId5"/>
              </a:rPr>
              <a:t>Sporer</a:t>
            </a:r>
            <a:r>
              <a:rPr lang="en-US" sz="1200" b="0" i="0" u="none" strike="noStrike" kern="1200" dirty="0">
                <a:solidFill>
                  <a:schemeClr val="tx1"/>
                </a:solidFill>
                <a:effectLst/>
                <a:latin typeface="+mn-lt"/>
                <a:ea typeface="+mn-ea"/>
                <a:cs typeface="+mn-cs"/>
                <a:hlinkClick r:id="rId5"/>
              </a:rPr>
              <a:t> SM, Jacobs JJ, Berger RA, Rosenberg AG, </a:t>
            </a:r>
            <a:r>
              <a:rPr lang="en-US" sz="1200" b="0" i="0" u="none" strike="noStrike" kern="1200" dirty="0" err="1">
                <a:solidFill>
                  <a:schemeClr val="tx1"/>
                </a:solidFill>
                <a:effectLst/>
                <a:latin typeface="+mn-lt"/>
                <a:ea typeface="+mn-ea"/>
                <a:cs typeface="+mn-cs"/>
                <a:hlinkClick r:id="rId5"/>
              </a:rPr>
              <a:t>Paprosky</a:t>
            </a:r>
            <a:r>
              <a:rPr lang="en-US" sz="1200" b="0" i="0" u="none" strike="noStrike" kern="1200" dirty="0">
                <a:solidFill>
                  <a:schemeClr val="tx1"/>
                </a:solidFill>
                <a:effectLst/>
                <a:latin typeface="+mn-lt"/>
                <a:ea typeface="+mn-ea"/>
                <a:cs typeface="+mn-cs"/>
                <a:hlinkClick r:id="rId5"/>
              </a:rPr>
              <a:t> WG. Preoperative testing for sepsis before revision total knee arthroplasty. J Arthroplasty 2007;22(6 Suppl 2):90-93.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(31) Fink B, </a:t>
            </a:r>
            <a:r>
              <a:rPr lang="en-US" sz="1200" b="0" i="0" u="none" strike="noStrike" kern="1200" dirty="0" err="1">
                <a:solidFill>
                  <a:schemeClr val="tx1"/>
                </a:solidFill>
                <a:effectLst/>
                <a:latin typeface="+mn-lt"/>
                <a:ea typeface="+mn-ea"/>
                <a:cs typeface="+mn-cs"/>
                <a:hlinkClick r:id="rId6"/>
              </a:rPr>
              <a:t>Makowiak</a:t>
            </a:r>
            <a:r>
              <a:rPr lang="en-US" sz="1200" b="0" i="0" u="none" strike="noStrike" kern="1200" dirty="0">
                <a:solidFill>
                  <a:schemeClr val="tx1"/>
                </a:solidFill>
                <a:effectLst/>
                <a:latin typeface="+mn-lt"/>
                <a:ea typeface="+mn-ea"/>
                <a:cs typeface="+mn-cs"/>
                <a:hlinkClick r:id="rId6"/>
              </a:rPr>
              <a:t> C, </a:t>
            </a:r>
            <a:r>
              <a:rPr lang="en-US" sz="1200" b="0" i="0" u="none" strike="noStrike" kern="1200" dirty="0" err="1">
                <a:solidFill>
                  <a:schemeClr val="tx1"/>
                </a:solidFill>
                <a:effectLst/>
                <a:latin typeface="+mn-lt"/>
                <a:ea typeface="+mn-ea"/>
                <a:cs typeface="+mn-cs"/>
                <a:hlinkClick r:id="rId6"/>
              </a:rPr>
              <a:t>Fuerst</a:t>
            </a:r>
            <a:r>
              <a:rPr lang="en-US" sz="1200" b="0" i="0" u="none" strike="noStrike" kern="1200" dirty="0">
                <a:solidFill>
                  <a:schemeClr val="tx1"/>
                </a:solidFill>
                <a:effectLst/>
                <a:latin typeface="+mn-lt"/>
                <a:ea typeface="+mn-ea"/>
                <a:cs typeface="+mn-cs"/>
                <a:hlinkClick r:id="rId6"/>
              </a:rPr>
              <a:t> M, Berger I, Schafer P, </a:t>
            </a:r>
            <a:r>
              <a:rPr lang="en-US" sz="1200" b="0" i="0" u="none" strike="noStrike" kern="1200" dirty="0" err="1">
                <a:solidFill>
                  <a:schemeClr val="tx1"/>
                </a:solidFill>
                <a:effectLst/>
                <a:latin typeface="+mn-lt"/>
                <a:ea typeface="+mn-ea"/>
                <a:cs typeface="+mn-cs"/>
                <a:hlinkClick r:id="rId6"/>
              </a:rPr>
              <a:t>Frommelt</a:t>
            </a:r>
            <a:r>
              <a:rPr lang="en-US" sz="1200" b="0" i="0" u="none" strike="noStrike" kern="1200" dirty="0">
                <a:solidFill>
                  <a:schemeClr val="tx1"/>
                </a:solidFill>
                <a:effectLst/>
                <a:latin typeface="+mn-lt"/>
                <a:ea typeface="+mn-ea"/>
                <a:cs typeface="+mn-cs"/>
                <a:hlinkClick r:id="rId6"/>
              </a:rPr>
              <a:t> L. The value of synovial biopsy, joint aspiration and C-reactive protein in the diagnosis of late peri-prosthetic infection of total knee replacements. J Bone Joint Surg Br 2008;90(7):874-878.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a:rPr>
              <a:t>(48) </a:t>
            </a:r>
            <a:r>
              <a:rPr lang="en-US" sz="1200" b="0" i="0" u="none" strike="noStrike" kern="1200" dirty="0" err="1">
                <a:solidFill>
                  <a:schemeClr val="tx1"/>
                </a:solidFill>
                <a:effectLst/>
                <a:latin typeface="+mn-lt"/>
                <a:ea typeface="+mn-ea"/>
                <a:cs typeface="+mn-cs"/>
                <a:hlinkClick r:id="rId7"/>
              </a:rPr>
              <a:t>Kamme</a:t>
            </a:r>
            <a:r>
              <a:rPr lang="en-US" sz="1200" b="0" i="0" u="none" strike="noStrike" kern="1200" dirty="0">
                <a:solidFill>
                  <a:schemeClr val="tx1"/>
                </a:solidFill>
                <a:effectLst/>
                <a:latin typeface="+mn-lt"/>
                <a:ea typeface="+mn-ea"/>
                <a:cs typeface="+mn-cs"/>
                <a:hlinkClick r:id="rId7"/>
              </a:rPr>
              <a:t> C, Lindberg L. Aerobic and anaerobic bacteria in deep infections after total hip arthroplasty: differential diagnosis between infectious and non-infectious loosening. Clin </a:t>
            </a:r>
            <a:r>
              <a:rPr lang="en-US" sz="1200" b="0" i="0" u="none" strike="noStrike" kern="1200" dirty="0" err="1">
                <a:solidFill>
                  <a:schemeClr val="tx1"/>
                </a:solidFill>
                <a:effectLst/>
                <a:latin typeface="+mn-lt"/>
                <a:ea typeface="+mn-ea"/>
                <a:cs typeface="+mn-cs"/>
                <a:hlinkClick r:id="rId7"/>
              </a:rPr>
              <a:t>Orthop</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Relat</a:t>
            </a:r>
            <a:r>
              <a:rPr lang="en-US" sz="1200" b="0" i="0" u="none" strike="noStrike" kern="1200" dirty="0">
                <a:solidFill>
                  <a:schemeClr val="tx1"/>
                </a:solidFill>
                <a:effectLst/>
                <a:latin typeface="+mn-lt"/>
                <a:ea typeface="+mn-ea"/>
                <a:cs typeface="+mn-cs"/>
                <a:hlinkClick r:id="rId7"/>
              </a:rPr>
              <a:t> Res 1981;(154):201-207.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a:rPr>
              <a:t>(93) Savarino L, </a:t>
            </a:r>
            <a:r>
              <a:rPr lang="en-US" sz="1200" b="0" i="0" u="none" strike="noStrike" kern="1200" dirty="0" err="1">
                <a:solidFill>
                  <a:schemeClr val="tx1"/>
                </a:solidFill>
                <a:effectLst/>
                <a:latin typeface="+mn-lt"/>
                <a:ea typeface="+mn-ea"/>
                <a:cs typeface="+mn-cs"/>
                <a:hlinkClick r:id="rId8"/>
              </a:rPr>
              <a:t>Baldini</a:t>
            </a:r>
            <a:r>
              <a:rPr lang="en-US" sz="1200" b="0" i="0" u="none" strike="noStrike" kern="1200" dirty="0">
                <a:solidFill>
                  <a:schemeClr val="tx1"/>
                </a:solidFill>
                <a:effectLst/>
                <a:latin typeface="+mn-lt"/>
                <a:ea typeface="+mn-ea"/>
                <a:cs typeface="+mn-cs"/>
                <a:hlinkClick r:id="rId8"/>
              </a:rPr>
              <a:t> N, </a:t>
            </a:r>
            <a:r>
              <a:rPr lang="en-US" sz="1200" b="0" i="0" u="none" strike="noStrike" kern="1200" dirty="0" err="1">
                <a:solidFill>
                  <a:schemeClr val="tx1"/>
                </a:solidFill>
                <a:effectLst/>
                <a:latin typeface="+mn-lt"/>
                <a:ea typeface="+mn-ea"/>
                <a:cs typeface="+mn-cs"/>
                <a:hlinkClick r:id="rId8"/>
              </a:rPr>
              <a:t>Tarabusi</a:t>
            </a:r>
            <a:r>
              <a:rPr lang="en-US" sz="1200" b="0" i="0" u="none" strike="noStrike" kern="1200" dirty="0">
                <a:solidFill>
                  <a:schemeClr val="tx1"/>
                </a:solidFill>
                <a:effectLst/>
                <a:latin typeface="+mn-lt"/>
                <a:ea typeface="+mn-ea"/>
                <a:cs typeface="+mn-cs"/>
                <a:hlinkClick r:id="rId8"/>
              </a:rPr>
              <a:t> C, </a:t>
            </a:r>
            <a:r>
              <a:rPr lang="en-US" sz="1200" b="0" i="0" u="none" strike="noStrike" kern="1200" dirty="0" err="1">
                <a:solidFill>
                  <a:schemeClr val="tx1"/>
                </a:solidFill>
                <a:effectLst/>
                <a:latin typeface="+mn-lt"/>
                <a:ea typeface="+mn-ea"/>
                <a:cs typeface="+mn-cs"/>
                <a:hlinkClick r:id="rId8"/>
              </a:rPr>
              <a:t>Pellacani</a:t>
            </a:r>
            <a:r>
              <a:rPr lang="en-US" sz="1200" b="0" i="0" u="none" strike="noStrike" kern="1200" dirty="0">
                <a:solidFill>
                  <a:schemeClr val="tx1"/>
                </a:solidFill>
                <a:effectLst/>
                <a:latin typeface="+mn-lt"/>
                <a:ea typeface="+mn-ea"/>
                <a:cs typeface="+mn-cs"/>
                <a:hlinkClick r:id="rId8"/>
              </a:rPr>
              <a:t> A, </a:t>
            </a:r>
            <a:r>
              <a:rPr lang="en-US" sz="1200" b="0" i="0" u="none" strike="noStrike" kern="1200" dirty="0" err="1">
                <a:solidFill>
                  <a:schemeClr val="tx1"/>
                </a:solidFill>
                <a:effectLst/>
                <a:latin typeface="+mn-lt"/>
                <a:ea typeface="+mn-ea"/>
                <a:cs typeface="+mn-cs"/>
                <a:hlinkClick r:id="rId8"/>
              </a:rPr>
              <a:t>Giunti</a:t>
            </a:r>
            <a:r>
              <a:rPr lang="en-US" sz="1200" b="0" i="0" u="none" strike="noStrike" kern="1200" dirty="0">
                <a:solidFill>
                  <a:schemeClr val="tx1"/>
                </a:solidFill>
                <a:effectLst/>
                <a:latin typeface="+mn-lt"/>
                <a:ea typeface="+mn-ea"/>
                <a:cs typeface="+mn-cs"/>
                <a:hlinkClick r:id="rId8"/>
              </a:rPr>
              <a:t> A. Diagnosis of infection after total hip replacement. J Biomed Mater Res B Appl </a:t>
            </a:r>
            <a:r>
              <a:rPr lang="en-US" sz="1200" b="0" i="0" u="none" strike="noStrike" kern="1200" dirty="0" err="1">
                <a:solidFill>
                  <a:schemeClr val="tx1"/>
                </a:solidFill>
                <a:effectLst/>
                <a:latin typeface="+mn-lt"/>
                <a:ea typeface="+mn-ea"/>
                <a:cs typeface="+mn-cs"/>
                <a:hlinkClick r:id="rId8"/>
              </a:rPr>
              <a:t>Biomater</a:t>
            </a:r>
            <a:r>
              <a:rPr lang="en-US" sz="1200" b="0" i="0" u="none" strike="noStrike" kern="1200" dirty="0">
                <a:solidFill>
                  <a:schemeClr val="tx1"/>
                </a:solidFill>
                <a:effectLst/>
                <a:latin typeface="+mn-lt"/>
                <a:ea typeface="+mn-ea"/>
                <a:cs typeface="+mn-cs"/>
                <a:hlinkClick r:id="rId8"/>
              </a:rPr>
              <a:t> 2004;70(1):139-145.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9"/>
              </a:rPr>
              <a:t>(96) </a:t>
            </a:r>
            <a:r>
              <a:rPr lang="en-US" sz="1200" b="0" i="0" u="none" strike="noStrike" kern="1200" dirty="0" err="1">
                <a:solidFill>
                  <a:schemeClr val="tx1"/>
                </a:solidFill>
                <a:effectLst/>
                <a:latin typeface="+mn-lt"/>
                <a:ea typeface="+mn-ea"/>
                <a:cs typeface="+mn-cs"/>
                <a:hlinkClick r:id="rId9"/>
              </a:rPr>
              <a:t>Schinsky</a:t>
            </a:r>
            <a:r>
              <a:rPr lang="en-US" sz="1200" b="0" i="0" u="none" strike="noStrike" kern="1200" dirty="0">
                <a:solidFill>
                  <a:schemeClr val="tx1"/>
                </a:solidFill>
                <a:effectLst/>
                <a:latin typeface="+mn-lt"/>
                <a:ea typeface="+mn-ea"/>
                <a:cs typeface="+mn-cs"/>
                <a:hlinkClick r:id="rId9"/>
              </a:rPr>
              <a:t> MF, la Valle CJ, </a:t>
            </a:r>
            <a:r>
              <a:rPr lang="en-US" sz="1200" b="0" i="0" u="none" strike="noStrike" kern="1200" dirty="0" err="1">
                <a:solidFill>
                  <a:schemeClr val="tx1"/>
                </a:solidFill>
                <a:effectLst/>
                <a:latin typeface="+mn-lt"/>
                <a:ea typeface="+mn-ea"/>
                <a:cs typeface="+mn-cs"/>
                <a:hlinkClick r:id="rId9"/>
              </a:rPr>
              <a:t>Sporer</a:t>
            </a:r>
            <a:r>
              <a:rPr lang="en-US" sz="1200" b="0" i="0" u="none" strike="noStrike" kern="1200" dirty="0">
                <a:solidFill>
                  <a:schemeClr val="tx1"/>
                </a:solidFill>
                <a:effectLst/>
                <a:latin typeface="+mn-lt"/>
                <a:ea typeface="+mn-ea"/>
                <a:cs typeface="+mn-cs"/>
                <a:hlinkClick r:id="rId9"/>
              </a:rPr>
              <a:t> SM, </a:t>
            </a:r>
            <a:r>
              <a:rPr lang="en-US" sz="1200" b="0" i="0" u="none" strike="noStrike" kern="1200" dirty="0" err="1">
                <a:solidFill>
                  <a:schemeClr val="tx1"/>
                </a:solidFill>
                <a:effectLst/>
                <a:latin typeface="+mn-lt"/>
                <a:ea typeface="+mn-ea"/>
                <a:cs typeface="+mn-cs"/>
                <a:hlinkClick r:id="rId9"/>
              </a:rPr>
              <a:t>Paprosky</a:t>
            </a:r>
            <a:r>
              <a:rPr lang="en-US" sz="1200" b="0" i="0" u="none" strike="noStrike" kern="1200" dirty="0">
                <a:solidFill>
                  <a:schemeClr val="tx1"/>
                </a:solidFill>
                <a:effectLst/>
                <a:latin typeface="+mn-lt"/>
                <a:ea typeface="+mn-ea"/>
                <a:cs typeface="+mn-cs"/>
                <a:hlinkClick r:id="rId9"/>
              </a:rPr>
              <a:t> WG. Perioperative testing for joint infection in patients undergoing revision total hip arthroplasty. J Bone Joint Surg Am 2008;90(9):1869-1875.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Alijanipour,P</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Bakhshi,H</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Parvizi,J</a:t>
            </a:r>
            <a:r>
              <a:rPr lang="en-US" sz="1200" b="0" i="0" u="none" strike="noStrike" kern="1200" dirty="0">
                <a:solidFill>
                  <a:schemeClr val="tx1"/>
                </a:solidFill>
                <a:effectLst/>
                <a:latin typeface="+mn-lt"/>
                <a:ea typeface="+mn-ea"/>
                <a:cs typeface="+mn-cs"/>
                <a:hlinkClick r:id="rId10"/>
              </a:rPr>
              <a:t>. Diagnosis of periprosthetic joint infection: the threshold for serological markers. </a:t>
            </a:r>
            <a:r>
              <a:rPr lang="en-US" sz="1200" b="0" i="0" u="none" strike="noStrike" kern="1200" dirty="0" err="1">
                <a:solidFill>
                  <a:schemeClr val="tx1"/>
                </a:solidFill>
                <a:effectLst/>
                <a:latin typeface="+mn-lt"/>
                <a:ea typeface="+mn-ea"/>
                <a:cs typeface="+mn-cs"/>
                <a:hlinkClick r:id="rId10"/>
              </a:rPr>
              <a:t>Clin.Orthop</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Relat.Res</a:t>
            </a:r>
            <a:r>
              <a:rPr lang="en-US" sz="1200" b="0" i="0" u="none" strike="noStrike" kern="1200" dirty="0">
                <a:solidFill>
                  <a:schemeClr val="tx1"/>
                </a:solidFill>
                <a:effectLst/>
                <a:latin typeface="+mn-lt"/>
                <a:ea typeface="+mn-ea"/>
                <a:cs typeface="+mn-cs"/>
                <a:hlinkClick r:id="rId10"/>
              </a:rPr>
              <a:t>. 2013/10; 10: 3186-3195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Bottner,F</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Wegner,A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Winkelmann,W</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Becker,K</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Erren,M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Gotze,C</a:t>
            </a:r>
            <a:r>
              <a:rPr lang="en-US" sz="1200" b="0" i="0" u="none" strike="noStrike" kern="1200" dirty="0">
                <a:solidFill>
                  <a:schemeClr val="tx1"/>
                </a:solidFill>
                <a:effectLst/>
                <a:latin typeface="+mn-lt"/>
                <a:ea typeface="+mn-ea"/>
                <a:cs typeface="+mn-cs"/>
                <a:hlinkClick r:id="rId11"/>
              </a:rPr>
              <a:t>. Interleukin-6, procalcitonin and TNF- alpha: markers of peri-prosthetic infection following total joint replacement. </a:t>
            </a:r>
            <a:r>
              <a:rPr lang="en-US" sz="1200" b="0" i="0" u="none" strike="noStrike" kern="1200" dirty="0" err="1">
                <a:solidFill>
                  <a:schemeClr val="tx1"/>
                </a:solidFill>
                <a:effectLst/>
                <a:latin typeface="+mn-lt"/>
                <a:ea typeface="+mn-ea"/>
                <a:cs typeface="+mn-cs"/>
                <a:hlinkClick r:id="rId11"/>
              </a:rPr>
              <a:t>J.Bone</a:t>
            </a:r>
            <a:r>
              <a:rPr lang="en-US" sz="1200" b="0" i="0" u="none" strike="noStrike" kern="1200" dirty="0">
                <a:solidFill>
                  <a:schemeClr val="tx1"/>
                </a:solidFill>
                <a:effectLst/>
                <a:latin typeface="+mn-lt"/>
                <a:ea typeface="+mn-ea"/>
                <a:cs typeface="+mn-cs"/>
                <a:hlinkClick r:id="rId11"/>
              </a:rPr>
              <a:t> Joint </a:t>
            </a:r>
            <a:r>
              <a:rPr lang="en-US" sz="1200" b="0" i="0" u="none" strike="noStrike" kern="1200" dirty="0" err="1">
                <a:solidFill>
                  <a:schemeClr val="tx1"/>
                </a:solidFill>
                <a:effectLst/>
                <a:latin typeface="+mn-lt"/>
                <a:ea typeface="+mn-ea"/>
                <a:cs typeface="+mn-cs"/>
                <a:hlinkClick r:id="rId11"/>
              </a:rPr>
              <a:t>Surg.Br</a:t>
            </a:r>
            <a:r>
              <a:rPr lang="en-US" sz="1200" b="0" i="0" u="none" strike="noStrike" kern="1200" dirty="0">
                <a:solidFill>
                  <a:schemeClr val="tx1"/>
                </a:solidFill>
                <a:effectLst/>
                <a:latin typeface="+mn-lt"/>
                <a:ea typeface="+mn-ea"/>
                <a:cs typeface="+mn-cs"/>
                <a:hlinkClick r:id="rId11"/>
              </a:rPr>
              <a:t>. 2007/1; 1: 94- 99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Buttaro,M.A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Tanoira,I</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Comba,F</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Piccaluga,F</a:t>
            </a:r>
            <a:r>
              <a:rPr lang="en-US" sz="1200" b="0" i="0" u="none" strike="noStrike" kern="1200" dirty="0">
                <a:solidFill>
                  <a:schemeClr val="tx1"/>
                </a:solidFill>
                <a:effectLst/>
                <a:latin typeface="+mn-lt"/>
                <a:ea typeface="+mn-ea"/>
                <a:cs typeface="+mn-cs"/>
                <a:hlinkClick r:id="rId12"/>
              </a:rPr>
              <a:t>. Combining C-reactive protein and interleukin-6 may be useful to detect periprosthetic hip infection. </a:t>
            </a:r>
            <a:r>
              <a:rPr lang="en-US" sz="1200" b="0" i="0" u="none" strike="noStrike" kern="1200" dirty="0" err="1">
                <a:solidFill>
                  <a:schemeClr val="tx1"/>
                </a:solidFill>
                <a:effectLst/>
                <a:latin typeface="+mn-lt"/>
                <a:ea typeface="+mn-ea"/>
                <a:cs typeface="+mn-cs"/>
                <a:hlinkClick r:id="rId12"/>
              </a:rPr>
              <a:t>Clin.Orthop</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Relat.Res</a:t>
            </a:r>
            <a:r>
              <a:rPr lang="en-US" sz="1200" b="0" i="0" u="none" strike="noStrike" kern="1200" dirty="0">
                <a:solidFill>
                  <a:schemeClr val="tx1"/>
                </a:solidFill>
                <a:effectLst/>
                <a:latin typeface="+mn-lt"/>
                <a:ea typeface="+mn-ea"/>
                <a:cs typeface="+mn-cs"/>
                <a:hlinkClick r:id="rId12"/>
              </a:rPr>
              <a:t>. 2010/12; 12: 3263-3267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3"/>
              </a:rPr>
              <a:t>Buttaro,M.A</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Tanoira,I</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Comba,F</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Piccaluga,F</a:t>
            </a:r>
            <a:r>
              <a:rPr lang="en-US" sz="1200" b="0" i="0" u="none" strike="noStrike" kern="1200" dirty="0">
                <a:solidFill>
                  <a:schemeClr val="tx1"/>
                </a:solidFill>
                <a:effectLst/>
                <a:latin typeface="+mn-lt"/>
                <a:ea typeface="+mn-ea"/>
                <a:cs typeface="+mn-cs"/>
                <a:hlinkClick r:id="rId13"/>
              </a:rPr>
              <a:t>. Combining C-reactive protein and interleukin-6 may be useful to detect periprosthetic hip infection. </a:t>
            </a:r>
            <a:r>
              <a:rPr lang="en-US" sz="1200" b="0" i="0" u="none" strike="noStrike" kern="1200" dirty="0" err="1">
                <a:solidFill>
                  <a:schemeClr val="tx1"/>
                </a:solidFill>
                <a:effectLst/>
                <a:latin typeface="+mn-lt"/>
                <a:ea typeface="+mn-ea"/>
                <a:cs typeface="+mn-cs"/>
                <a:hlinkClick r:id="rId13"/>
              </a:rPr>
              <a:t>Clin.Orthop.Relat.Res</a:t>
            </a:r>
            <a:r>
              <a:rPr lang="en-US" sz="1200" b="0" i="0" u="none" strike="noStrike" kern="1200" dirty="0">
                <a:solidFill>
                  <a:schemeClr val="tx1"/>
                </a:solidFill>
                <a:effectLst/>
                <a:latin typeface="+mn-lt"/>
                <a:ea typeface="+mn-ea"/>
                <a:cs typeface="+mn-cs"/>
                <a:hlinkClick r:id="rId13"/>
              </a:rPr>
              <a:t>. 2010/12; 12: 3263-3267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4"/>
              </a:rPr>
              <a:t>Cipriano,C.A</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Brown,N.M</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Michael,A.M</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Moric,M</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Sporer,S.M</a:t>
            </a:r>
            <a:r>
              <a:rPr lang="en-US" sz="1200" b="0" i="0" u="none" strike="noStrike" kern="1200" dirty="0">
                <a:solidFill>
                  <a:schemeClr val="tx1"/>
                </a:solidFill>
                <a:effectLst/>
                <a:latin typeface="+mn-lt"/>
                <a:ea typeface="+mn-ea"/>
                <a:cs typeface="+mn-cs"/>
                <a:hlinkClick r:id="rId14"/>
              </a:rPr>
              <a:t>., Della </a:t>
            </a:r>
            <a:r>
              <a:rPr lang="en-US" sz="1200" b="0" i="0" u="none" strike="noStrike" kern="1200" dirty="0" err="1">
                <a:solidFill>
                  <a:schemeClr val="tx1"/>
                </a:solidFill>
                <a:effectLst/>
                <a:latin typeface="+mn-lt"/>
                <a:ea typeface="+mn-ea"/>
                <a:cs typeface="+mn-cs"/>
                <a:hlinkClick r:id="rId14"/>
              </a:rPr>
              <a:t>Valle,C.J</a:t>
            </a:r>
            <a:r>
              <a:rPr lang="en-US" sz="1200" b="0" i="0" u="none" strike="noStrike" kern="1200" dirty="0">
                <a:solidFill>
                  <a:schemeClr val="tx1"/>
                </a:solidFill>
                <a:effectLst/>
                <a:latin typeface="+mn-lt"/>
                <a:ea typeface="+mn-ea"/>
                <a:cs typeface="+mn-cs"/>
                <a:hlinkClick r:id="rId14"/>
              </a:rPr>
              <a:t>. Serum and synovial fluid analysis for diagnosing chronic periprosthetic infection in patients with inflammatory arthritis. </a:t>
            </a:r>
            <a:r>
              <a:rPr lang="en-US" sz="1200" b="0" i="0" u="none" strike="noStrike" kern="1200" dirty="0" err="1">
                <a:solidFill>
                  <a:schemeClr val="tx1"/>
                </a:solidFill>
                <a:effectLst/>
                <a:latin typeface="+mn-lt"/>
                <a:ea typeface="+mn-ea"/>
                <a:cs typeface="+mn-cs"/>
                <a:hlinkClick r:id="rId14"/>
              </a:rPr>
              <a:t>J.Bone</a:t>
            </a:r>
            <a:r>
              <a:rPr lang="en-US" sz="1200" b="0" i="0" u="none" strike="noStrike" kern="1200" dirty="0">
                <a:solidFill>
                  <a:schemeClr val="tx1"/>
                </a:solidFill>
                <a:effectLst/>
                <a:latin typeface="+mn-lt"/>
                <a:ea typeface="+mn-ea"/>
                <a:cs typeface="+mn-cs"/>
                <a:hlinkClick r:id="rId14"/>
              </a:rPr>
              <a:t> Joint </a:t>
            </a:r>
            <a:r>
              <a:rPr lang="en-US" sz="1200" b="0" i="0" u="none" strike="noStrike" kern="1200" dirty="0" err="1">
                <a:solidFill>
                  <a:schemeClr val="tx1"/>
                </a:solidFill>
                <a:effectLst/>
                <a:latin typeface="+mn-lt"/>
                <a:ea typeface="+mn-ea"/>
                <a:cs typeface="+mn-cs"/>
                <a:hlinkClick r:id="rId14"/>
              </a:rPr>
              <a:t>Surg.Am</a:t>
            </a:r>
            <a:r>
              <a:rPr lang="en-US" sz="1200" b="0" i="0" u="none" strike="noStrike" kern="1200" dirty="0">
                <a:solidFill>
                  <a:schemeClr val="tx1"/>
                </a:solidFill>
                <a:effectLst/>
                <a:latin typeface="+mn-lt"/>
                <a:ea typeface="+mn-ea"/>
                <a:cs typeface="+mn-cs"/>
                <a:hlinkClick r:id="rId14"/>
              </a:rPr>
              <a:t>. 2012/4/4; 7: 594-600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Claassen,L</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Ettinger,S</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Pastor,M.F</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Budde,S</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Windhagen,H</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Floerkemeier,T</a:t>
            </a:r>
            <a:r>
              <a:rPr lang="en-US" sz="1200" b="0" i="0" u="none" strike="noStrike" kern="1200" dirty="0">
                <a:solidFill>
                  <a:schemeClr val="tx1"/>
                </a:solidFill>
                <a:effectLst/>
                <a:latin typeface="+mn-lt"/>
                <a:ea typeface="+mn-ea"/>
                <a:cs typeface="+mn-cs"/>
                <a:hlinkClick r:id="rId15"/>
              </a:rPr>
              <a:t>. The value of arthroscopic </a:t>
            </a:r>
            <a:r>
              <a:rPr lang="en-US" sz="1200" b="0" i="0" u="none" strike="noStrike" kern="1200" dirty="0" err="1">
                <a:solidFill>
                  <a:schemeClr val="tx1"/>
                </a:solidFill>
                <a:effectLst/>
                <a:latin typeface="+mn-lt"/>
                <a:ea typeface="+mn-ea"/>
                <a:cs typeface="+mn-cs"/>
                <a:hlinkClick r:id="rId15"/>
              </a:rPr>
              <a:t>neosynovium</a:t>
            </a:r>
            <a:r>
              <a:rPr lang="en-US" sz="1200" b="0" i="0" u="none" strike="noStrike" kern="1200" dirty="0">
                <a:solidFill>
                  <a:schemeClr val="tx1"/>
                </a:solidFill>
                <a:effectLst/>
                <a:latin typeface="+mn-lt"/>
                <a:ea typeface="+mn-ea"/>
                <a:cs typeface="+mn-cs"/>
                <a:hlinkClick r:id="rId15"/>
              </a:rPr>
              <a:t> biopsies to diagnose periprosthetic knee joint low-grade infection. </a:t>
            </a:r>
            <a:r>
              <a:rPr lang="en-US" sz="1200" b="0" i="0" u="none" strike="noStrike" kern="1200" dirty="0" err="1">
                <a:solidFill>
                  <a:schemeClr val="tx1"/>
                </a:solidFill>
                <a:effectLst/>
                <a:latin typeface="+mn-lt"/>
                <a:ea typeface="+mn-ea"/>
                <a:cs typeface="+mn-cs"/>
                <a:hlinkClick r:id="rId15"/>
              </a:rPr>
              <a:t>Arch.Orthop.Trauma</a:t>
            </a:r>
            <a:r>
              <a:rPr lang="en-US" sz="1200" b="0" i="0" u="none" strike="noStrike" kern="1200" dirty="0">
                <a:solidFill>
                  <a:schemeClr val="tx1"/>
                </a:solidFill>
                <a:effectLst/>
                <a:latin typeface="+mn-lt"/>
                <a:ea typeface="+mn-ea"/>
                <a:cs typeface="+mn-cs"/>
                <a:hlinkClick r:id="rId15"/>
              </a:rPr>
              <a:t> Surg. 2016/12; 12: 1753-1759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6"/>
              </a:rPr>
              <a:t>Elgeidi,A</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Elganainy,A.E</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Abou,Elkhier</a:t>
            </a:r>
            <a:r>
              <a:rPr lang="en-US" sz="1200" b="0" i="0" u="none" strike="noStrike" kern="1200" dirty="0">
                <a:solidFill>
                  <a:schemeClr val="tx1"/>
                </a:solidFill>
                <a:effectLst/>
                <a:latin typeface="+mn-lt"/>
                <a:ea typeface="+mn-ea"/>
                <a:cs typeface="+mn-cs"/>
                <a:hlinkClick r:id="rId16"/>
              </a:rPr>
              <a:t> N., </a:t>
            </a:r>
            <a:r>
              <a:rPr lang="en-US" sz="1200" b="0" i="0" u="none" strike="noStrike" kern="1200" dirty="0" err="1">
                <a:solidFill>
                  <a:schemeClr val="tx1"/>
                </a:solidFill>
                <a:effectLst/>
                <a:latin typeface="+mn-lt"/>
                <a:ea typeface="+mn-ea"/>
                <a:cs typeface="+mn-cs"/>
                <a:hlinkClick r:id="rId16"/>
              </a:rPr>
              <a:t>Rakha,S</a:t>
            </a:r>
            <a:r>
              <a:rPr lang="en-US" sz="1200" b="0" i="0" u="none" strike="noStrike" kern="1200" dirty="0">
                <a:solidFill>
                  <a:schemeClr val="tx1"/>
                </a:solidFill>
                <a:effectLst/>
                <a:latin typeface="+mn-lt"/>
                <a:ea typeface="+mn-ea"/>
                <a:cs typeface="+mn-cs"/>
                <a:hlinkClick r:id="rId16"/>
              </a:rPr>
              <a:t>. Interleukin-6 and other inflammatory markers in diagnosis of periprosthetic joint infection. </a:t>
            </a:r>
            <a:r>
              <a:rPr lang="en-US" sz="1200" b="0" i="0" u="none" strike="noStrike" kern="1200" dirty="0" err="1">
                <a:solidFill>
                  <a:schemeClr val="tx1"/>
                </a:solidFill>
                <a:effectLst/>
                <a:latin typeface="+mn-lt"/>
                <a:ea typeface="+mn-ea"/>
                <a:cs typeface="+mn-cs"/>
                <a:hlinkClick r:id="rId16"/>
              </a:rPr>
              <a:t>Int.Orthop</a:t>
            </a:r>
            <a:r>
              <a:rPr lang="en-US" sz="1200" b="0" i="0" u="none" strike="noStrike" kern="1200" dirty="0">
                <a:solidFill>
                  <a:schemeClr val="tx1"/>
                </a:solidFill>
                <a:effectLst/>
                <a:latin typeface="+mn-lt"/>
                <a:ea typeface="+mn-ea"/>
                <a:cs typeface="+mn-cs"/>
                <a:hlinkClick r:id="rId16"/>
              </a:rPr>
              <a:t> 2014/12; 12: 2591-2595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7"/>
              </a:rPr>
              <a:t>Fernandez-</a:t>
            </a:r>
            <a:r>
              <a:rPr lang="en-US" sz="1200" b="0" i="0" u="none" strike="noStrike" kern="1200" dirty="0" err="1">
                <a:solidFill>
                  <a:schemeClr val="tx1"/>
                </a:solidFill>
                <a:effectLst/>
                <a:latin typeface="+mn-lt"/>
                <a:ea typeface="+mn-ea"/>
                <a:cs typeface="+mn-cs"/>
                <a:hlinkClick r:id="rId17"/>
              </a:rPr>
              <a:t>Sampedro,M</a:t>
            </a:r>
            <a:r>
              <a:rPr lang="en-US" sz="1200" b="0" i="0" u="none" strike="noStrike" kern="1200" dirty="0">
                <a:solidFill>
                  <a:schemeClr val="tx1"/>
                </a:solidFill>
                <a:effectLst/>
                <a:latin typeface="+mn-lt"/>
                <a:ea typeface="+mn-ea"/>
                <a:cs typeface="+mn-cs"/>
                <a:hlinkClick r:id="rId17"/>
              </a:rPr>
              <a:t>., Farinas-</a:t>
            </a:r>
            <a:r>
              <a:rPr lang="en-US" sz="1200" b="0" i="0" u="none" strike="noStrike" kern="1200" dirty="0" err="1">
                <a:solidFill>
                  <a:schemeClr val="tx1"/>
                </a:solidFill>
                <a:effectLst/>
                <a:latin typeface="+mn-lt"/>
                <a:ea typeface="+mn-ea"/>
                <a:cs typeface="+mn-cs"/>
                <a:hlinkClick r:id="rId17"/>
              </a:rPr>
              <a:t>Alvarez,C</a:t>
            </a:r>
            <a:r>
              <a:rPr lang="en-US" sz="1200" b="0" i="0" u="none" strike="noStrike" kern="1200" dirty="0">
                <a:solidFill>
                  <a:schemeClr val="tx1"/>
                </a:solidFill>
                <a:effectLst/>
                <a:latin typeface="+mn-lt"/>
                <a:ea typeface="+mn-ea"/>
                <a:cs typeface="+mn-cs"/>
                <a:hlinkClick r:id="rId17"/>
              </a:rPr>
              <a:t>., Garces-</a:t>
            </a:r>
            <a:r>
              <a:rPr lang="en-US" sz="1200" b="0" i="0" u="none" strike="noStrike" kern="1200" dirty="0" err="1">
                <a:solidFill>
                  <a:schemeClr val="tx1"/>
                </a:solidFill>
                <a:effectLst/>
                <a:latin typeface="+mn-lt"/>
                <a:ea typeface="+mn-ea"/>
                <a:cs typeface="+mn-cs"/>
                <a:hlinkClick r:id="rId17"/>
              </a:rPr>
              <a:t>Zarzalejo,C</a:t>
            </a:r>
            <a:r>
              <a:rPr lang="en-US" sz="1200" b="0" i="0" u="none" strike="noStrike" kern="1200" dirty="0">
                <a:solidFill>
                  <a:schemeClr val="tx1"/>
                </a:solidFill>
                <a:effectLst/>
                <a:latin typeface="+mn-lt"/>
                <a:ea typeface="+mn-ea"/>
                <a:cs typeface="+mn-cs"/>
                <a:hlinkClick r:id="rId17"/>
              </a:rPr>
              <a:t>., Alonso-</a:t>
            </a:r>
            <a:r>
              <a:rPr lang="en-US" sz="1200" b="0" i="0" u="none" strike="noStrike" kern="1200" dirty="0" err="1">
                <a:solidFill>
                  <a:schemeClr val="tx1"/>
                </a:solidFill>
                <a:effectLst/>
                <a:latin typeface="+mn-lt"/>
                <a:ea typeface="+mn-ea"/>
                <a:cs typeface="+mn-cs"/>
                <a:hlinkClick r:id="rId17"/>
              </a:rPr>
              <a:t>Aguirre,M.A</a:t>
            </a:r>
            <a:r>
              <a:rPr lang="en-US" sz="1200" b="0" i="0" u="none" strike="noStrike" kern="1200" dirty="0">
                <a:solidFill>
                  <a:schemeClr val="tx1"/>
                </a:solidFill>
                <a:effectLst/>
                <a:latin typeface="+mn-lt"/>
                <a:ea typeface="+mn-ea"/>
                <a:cs typeface="+mn-cs"/>
                <a:hlinkClick r:id="rId17"/>
              </a:rPr>
              <a:t>., Salas-</a:t>
            </a:r>
            <a:r>
              <a:rPr lang="en-US" sz="1200" b="0" i="0" u="none" strike="noStrike" kern="1200" dirty="0" err="1">
                <a:solidFill>
                  <a:schemeClr val="tx1"/>
                </a:solidFill>
                <a:effectLst/>
                <a:latin typeface="+mn-lt"/>
                <a:ea typeface="+mn-ea"/>
                <a:cs typeface="+mn-cs"/>
                <a:hlinkClick r:id="rId17"/>
              </a:rPr>
              <a:t>Venero,C</a:t>
            </a:r>
            <a:r>
              <a:rPr lang="en-US" sz="1200" b="0" i="0" u="none" strike="noStrike" kern="1200" dirty="0">
                <a:solidFill>
                  <a:schemeClr val="tx1"/>
                </a:solidFill>
                <a:effectLst/>
                <a:latin typeface="+mn-lt"/>
                <a:ea typeface="+mn-ea"/>
                <a:cs typeface="+mn-cs"/>
                <a:hlinkClick r:id="rId17"/>
              </a:rPr>
              <a:t>., Martinez-</a:t>
            </a:r>
            <a:r>
              <a:rPr lang="en-US" sz="1200" b="0" i="0" u="none" strike="noStrike" kern="1200" dirty="0" err="1">
                <a:solidFill>
                  <a:schemeClr val="tx1"/>
                </a:solidFill>
                <a:effectLst/>
                <a:latin typeface="+mn-lt"/>
                <a:ea typeface="+mn-ea"/>
                <a:cs typeface="+mn-cs"/>
                <a:hlinkClick r:id="rId17"/>
              </a:rPr>
              <a:t>Martinez,L</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Farinas,M.C</a:t>
            </a:r>
            <a:r>
              <a:rPr lang="en-US" sz="1200" b="0" i="0" u="none" strike="noStrike" kern="1200" dirty="0">
                <a:solidFill>
                  <a:schemeClr val="tx1"/>
                </a:solidFill>
                <a:effectLst/>
                <a:latin typeface="+mn-lt"/>
                <a:ea typeface="+mn-ea"/>
                <a:cs typeface="+mn-cs"/>
                <a:hlinkClick r:id="rId17"/>
              </a:rPr>
              <a:t>. Accuracy of different diagnostic tests for early, delayed and late prosthetic joint infection. BMC </a:t>
            </a:r>
            <a:r>
              <a:rPr lang="en-US" sz="1200" b="0" i="0" u="none" strike="noStrike" kern="1200" dirty="0" err="1">
                <a:solidFill>
                  <a:schemeClr val="tx1"/>
                </a:solidFill>
                <a:effectLst/>
                <a:latin typeface="+mn-lt"/>
                <a:ea typeface="+mn-ea"/>
                <a:cs typeface="+mn-cs"/>
                <a:hlinkClick r:id="rId17"/>
              </a:rPr>
              <a:t>Infect.Dis</a:t>
            </a:r>
            <a:r>
              <a:rPr lang="en-US" sz="1200" b="0" i="0" u="none" strike="noStrike" kern="1200" dirty="0">
                <a:solidFill>
                  <a:schemeClr val="tx1"/>
                </a:solidFill>
                <a:effectLst/>
                <a:latin typeface="+mn-lt"/>
                <a:ea typeface="+mn-ea"/>
                <a:cs typeface="+mn-cs"/>
                <a:hlinkClick r:id="rId17"/>
              </a:rPr>
              <a:t> 2017/8/25; 1: 592-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8"/>
              </a:rPr>
              <a:t>Fink,B</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Gebhard,A</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Fuerst,M</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Berger,I</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Schafer,P</a:t>
            </a:r>
            <a:r>
              <a:rPr lang="en-US" sz="1200" b="0" i="0" u="none" strike="noStrike" kern="1200" dirty="0">
                <a:solidFill>
                  <a:schemeClr val="tx1"/>
                </a:solidFill>
                <a:effectLst/>
                <a:latin typeface="+mn-lt"/>
                <a:ea typeface="+mn-ea"/>
                <a:cs typeface="+mn-cs"/>
                <a:hlinkClick r:id="rId18"/>
              </a:rPr>
              <a:t>. High diagnostic value of synovial biopsy in periprosthetic joint infection of the hip. </a:t>
            </a:r>
            <a:r>
              <a:rPr lang="en-US" sz="1200" b="0" i="0" u="none" strike="noStrike" kern="1200" dirty="0" err="1">
                <a:solidFill>
                  <a:schemeClr val="tx1"/>
                </a:solidFill>
                <a:effectLst/>
                <a:latin typeface="+mn-lt"/>
                <a:ea typeface="+mn-ea"/>
                <a:cs typeface="+mn-cs"/>
                <a:hlinkClick r:id="rId18"/>
              </a:rPr>
              <a:t>Clin.Orthop</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Relat.Res</a:t>
            </a:r>
            <a:r>
              <a:rPr lang="en-US" sz="1200" b="0" i="0" u="none" strike="noStrike" kern="1200" dirty="0">
                <a:solidFill>
                  <a:schemeClr val="tx1"/>
                </a:solidFill>
                <a:effectLst/>
                <a:latin typeface="+mn-lt"/>
                <a:ea typeface="+mn-ea"/>
                <a:cs typeface="+mn-cs"/>
                <a:hlinkClick r:id="rId18"/>
              </a:rPr>
              <a:t>. 2013/3; 3: 956-964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9"/>
              </a:rPr>
              <a:t>Greidanus,N.V</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Masri,B.A</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Garbuz,D.S</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Wilson,S.D</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McAlinden,M.G</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Xu,M</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Duncan,C.P</a:t>
            </a:r>
            <a:r>
              <a:rPr lang="en-US" sz="1200" b="0" i="0" u="none" strike="noStrike" kern="1200" dirty="0">
                <a:solidFill>
                  <a:schemeClr val="tx1"/>
                </a:solidFill>
                <a:effectLst/>
                <a:latin typeface="+mn-lt"/>
                <a:ea typeface="+mn-ea"/>
                <a:cs typeface="+mn-cs"/>
                <a:hlinkClick r:id="rId19"/>
              </a:rPr>
              <a:t>. Use of erythrocyte sedimentation rate and C-reactive protein level to diagnose infection before revision total knee arthroplasty. A prospective evaluation. </a:t>
            </a:r>
            <a:r>
              <a:rPr lang="en-US" sz="1200" b="0" i="0" u="none" strike="noStrike" kern="1200" dirty="0" err="1">
                <a:solidFill>
                  <a:schemeClr val="tx1"/>
                </a:solidFill>
                <a:effectLst/>
                <a:latin typeface="+mn-lt"/>
                <a:ea typeface="+mn-ea"/>
                <a:cs typeface="+mn-cs"/>
                <a:hlinkClick r:id="rId19"/>
              </a:rPr>
              <a:t>J.Bone</a:t>
            </a:r>
            <a:r>
              <a:rPr lang="en-US" sz="1200" b="0" i="0" u="none" strike="noStrike" kern="1200" dirty="0">
                <a:solidFill>
                  <a:schemeClr val="tx1"/>
                </a:solidFill>
                <a:effectLst/>
                <a:latin typeface="+mn-lt"/>
                <a:ea typeface="+mn-ea"/>
                <a:cs typeface="+mn-cs"/>
                <a:hlinkClick r:id="rId19"/>
              </a:rPr>
              <a:t> Joint </a:t>
            </a:r>
            <a:r>
              <a:rPr lang="en-US" sz="1200" b="0" i="0" u="none" strike="noStrike" kern="1200" dirty="0" err="1">
                <a:solidFill>
                  <a:schemeClr val="tx1"/>
                </a:solidFill>
                <a:effectLst/>
                <a:latin typeface="+mn-lt"/>
                <a:ea typeface="+mn-ea"/>
                <a:cs typeface="+mn-cs"/>
                <a:hlinkClick r:id="rId19"/>
              </a:rPr>
              <a:t>Surg.Am</a:t>
            </a:r>
            <a:r>
              <a:rPr lang="en-US" sz="1200" b="0" i="0" u="none" strike="noStrike" kern="1200" dirty="0">
                <a:solidFill>
                  <a:schemeClr val="tx1"/>
                </a:solidFill>
                <a:effectLst/>
                <a:latin typeface="+mn-lt"/>
                <a:ea typeface="+mn-ea"/>
                <a:cs typeface="+mn-cs"/>
                <a:hlinkClick r:id="rId19"/>
              </a:rPr>
              <a:t>. 2007/7; 7: 1409-1416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0"/>
              </a:rPr>
              <a:t>Kwon, Y.M., </a:t>
            </a:r>
            <a:r>
              <a:rPr lang="en-US" sz="1200" b="0" i="0" u="none" strike="noStrike" kern="1200" dirty="0" err="1">
                <a:solidFill>
                  <a:schemeClr val="tx1"/>
                </a:solidFill>
                <a:effectLst/>
                <a:latin typeface="+mn-lt"/>
                <a:ea typeface="+mn-ea"/>
                <a:cs typeface="+mn-cs"/>
                <a:hlinkClick r:id="rId20"/>
              </a:rPr>
              <a:t>Antoci,V.,Jr</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Leone,W.A</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Tsai,T.Y</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Dimitriou,D</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Liow,M.H</a:t>
            </a:r>
            <a:r>
              <a:rPr lang="en-US" sz="1200" b="0" i="0" u="none" strike="noStrike" kern="1200" dirty="0">
                <a:solidFill>
                  <a:schemeClr val="tx1"/>
                </a:solidFill>
                <a:effectLst/>
                <a:latin typeface="+mn-lt"/>
                <a:ea typeface="+mn-ea"/>
                <a:cs typeface="+mn-cs"/>
                <a:hlinkClick r:id="rId20"/>
              </a:rPr>
              <a:t>. Utility of Serum Inflammatory and Synovial Fluid Counts in the Diagnosis of Infection in Taper Corrosion of Dual Taper Modular Stems. </a:t>
            </a:r>
            <a:r>
              <a:rPr lang="en-US" sz="1200" b="0" i="0" u="none" strike="noStrike" kern="1200" dirty="0" err="1">
                <a:solidFill>
                  <a:schemeClr val="tx1"/>
                </a:solidFill>
                <a:effectLst/>
                <a:latin typeface="+mn-lt"/>
                <a:ea typeface="+mn-ea"/>
                <a:cs typeface="+mn-cs"/>
                <a:hlinkClick r:id="rId20"/>
              </a:rPr>
              <a:t>J.Arthroplasty</a:t>
            </a:r>
            <a:r>
              <a:rPr lang="en-US" sz="1200" b="0" i="0" u="none" strike="noStrike" kern="1200" dirty="0">
                <a:solidFill>
                  <a:schemeClr val="tx1"/>
                </a:solidFill>
                <a:effectLst/>
                <a:latin typeface="+mn-lt"/>
                <a:ea typeface="+mn-ea"/>
                <a:cs typeface="+mn-cs"/>
                <a:hlinkClick r:id="rId20"/>
              </a:rPr>
              <a:t> 2016/9; 9: 1997-2003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0"/>
              </a:rPr>
              <a:t>Kwon, Y.M., </a:t>
            </a:r>
            <a:r>
              <a:rPr lang="en-US" sz="1200" b="0" i="0" u="none" strike="noStrike" kern="1200" dirty="0" err="1">
                <a:solidFill>
                  <a:schemeClr val="tx1"/>
                </a:solidFill>
                <a:effectLst/>
                <a:latin typeface="+mn-lt"/>
                <a:ea typeface="+mn-ea"/>
                <a:cs typeface="+mn-cs"/>
                <a:hlinkClick r:id="rId20"/>
              </a:rPr>
              <a:t>Antoci,V.,Jr</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Leone,W.A</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Tsai,T.Y</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Dimitriou,D</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Liow,M.H</a:t>
            </a:r>
            <a:r>
              <a:rPr lang="en-US" sz="1200" b="0" i="0" u="none" strike="noStrike" kern="1200" dirty="0">
                <a:solidFill>
                  <a:schemeClr val="tx1"/>
                </a:solidFill>
                <a:effectLst/>
                <a:latin typeface="+mn-lt"/>
                <a:ea typeface="+mn-ea"/>
                <a:cs typeface="+mn-cs"/>
                <a:hlinkClick r:id="rId20"/>
              </a:rPr>
              <a:t>. Utility of Serum Inflammatory and Synovial Fluid Counts in the Diagnosis of Infection in Taper Corrosion of Dual Taper Modular Stems. </a:t>
            </a:r>
            <a:r>
              <a:rPr lang="en-US" sz="1200" b="0" i="0" u="none" strike="noStrike" kern="1200" dirty="0" err="1">
                <a:solidFill>
                  <a:schemeClr val="tx1"/>
                </a:solidFill>
                <a:effectLst/>
                <a:latin typeface="+mn-lt"/>
                <a:ea typeface="+mn-ea"/>
                <a:cs typeface="+mn-cs"/>
                <a:hlinkClick r:id="rId20"/>
              </a:rPr>
              <a:t>J.Arthroplasty</a:t>
            </a:r>
            <a:r>
              <a:rPr lang="en-US" sz="1200" b="0" i="0" u="none" strike="noStrike" kern="1200" dirty="0">
                <a:solidFill>
                  <a:schemeClr val="tx1"/>
                </a:solidFill>
                <a:effectLst/>
                <a:latin typeface="+mn-lt"/>
                <a:ea typeface="+mn-ea"/>
                <a:cs typeface="+mn-cs"/>
                <a:hlinkClick r:id="rId20"/>
              </a:rPr>
              <a:t> 2016/9; 9: 1997-2003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1"/>
              </a:rPr>
              <a:t>Yi, P., Cross, M., </a:t>
            </a:r>
            <a:r>
              <a:rPr lang="en-US" sz="1200" b="0" i="0" u="none" strike="noStrike" kern="1200" dirty="0" err="1">
                <a:solidFill>
                  <a:schemeClr val="tx1"/>
                </a:solidFill>
                <a:effectLst/>
                <a:latin typeface="+mn-lt"/>
                <a:ea typeface="+mn-ea"/>
                <a:cs typeface="+mn-cs"/>
                <a:hlinkClick r:id="rId21"/>
              </a:rPr>
              <a:t>Moric</a:t>
            </a:r>
            <a:r>
              <a:rPr lang="en-US" sz="1200" b="0" i="0" u="none" strike="noStrike" kern="1200" dirty="0">
                <a:solidFill>
                  <a:schemeClr val="tx1"/>
                </a:solidFill>
                <a:effectLst/>
                <a:latin typeface="+mn-lt"/>
                <a:ea typeface="+mn-ea"/>
                <a:cs typeface="+mn-cs"/>
                <a:hlinkClick r:id="rId21"/>
              </a:rPr>
              <a:t>, M., </a:t>
            </a:r>
            <a:r>
              <a:rPr lang="en-US" sz="1200" b="0" i="0" u="none" strike="noStrike" kern="1200" dirty="0" err="1">
                <a:solidFill>
                  <a:schemeClr val="tx1"/>
                </a:solidFill>
                <a:effectLst/>
                <a:latin typeface="+mn-lt"/>
                <a:ea typeface="+mn-ea"/>
                <a:cs typeface="+mn-cs"/>
                <a:hlinkClick r:id="rId21"/>
              </a:rPr>
              <a:t>Sporer</a:t>
            </a:r>
            <a:r>
              <a:rPr lang="en-US" sz="1200" b="0" i="0" u="none" strike="noStrike" kern="1200" dirty="0">
                <a:solidFill>
                  <a:schemeClr val="tx1"/>
                </a:solidFill>
                <a:effectLst/>
                <a:latin typeface="+mn-lt"/>
                <a:ea typeface="+mn-ea"/>
                <a:cs typeface="+mn-cs"/>
                <a:hlinkClick r:id="rId21"/>
              </a:rPr>
              <a:t>, S., Berger, R., Della Valle, C. The 2013 Frank </a:t>
            </a:r>
            <a:r>
              <a:rPr lang="en-US" sz="1200" b="0" i="0" u="none" strike="noStrike" kern="1200" dirty="0" err="1">
                <a:solidFill>
                  <a:schemeClr val="tx1"/>
                </a:solidFill>
                <a:effectLst/>
                <a:latin typeface="+mn-lt"/>
                <a:ea typeface="+mn-ea"/>
                <a:cs typeface="+mn-cs"/>
                <a:hlinkClick r:id="rId21"/>
              </a:rPr>
              <a:t>Stinchfield</a:t>
            </a:r>
            <a:r>
              <a:rPr lang="en-US" sz="1200" b="0" i="0" u="none" strike="noStrike" kern="1200" dirty="0">
                <a:solidFill>
                  <a:schemeClr val="tx1"/>
                </a:solidFill>
                <a:effectLst/>
                <a:latin typeface="+mn-lt"/>
                <a:ea typeface="+mn-ea"/>
                <a:cs typeface="+mn-cs"/>
                <a:hlinkClick r:id="rId21"/>
              </a:rPr>
              <a:t> Award: Diagnosis of infection in the early postoperative period after total hip arthroplasty. </a:t>
            </a:r>
            <a:r>
              <a:rPr lang="en-US" sz="1200" b="0" i="0" u="none" strike="noStrike" kern="1200" dirty="0" err="1">
                <a:solidFill>
                  <a:schemeClr val="tx1"/>
                </a:solidFill>
                <a:effectLst/>
                <a:latin typeface="+mn-lt"/>
                <a:ea typeface="+mn-ea"/>
                <a:cs typeface="+mn-cs"/>
                <a:hlinkClick r:id="rId21"/>
              </a:rPr>
              <a:t>Clin.Orthop</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Relat.Res</a:t>
            </a:r>
            <a:r>
              <a:rPr lang="en-US" sz="1200" b="0" i="0" u="none" strike="noStrike" kern="1200" dirty="0">
                <a:solidFill>
                  <a:schemeClr val="tx1"/>
                </a:solidFill>
                <a:effectLst/>
                <a:latin typeface="+mn-lt"/>
                <a:ea typeface="+mn-ea"/>
                <a:cs typeface="+mn-cs"/>
                <a:hlinkClick r:id="rId21"/>
              </a:rPr>
              <a:t>. 2014/2; 2: 424-429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2"/>
              </a:rPr>
              <a:t>Yuan,K</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Li,W.D</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Qiang,Y</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Cui,Z.M</a:t>
            </a:r>
            <a:r>
              <a:rPr lang="en-US" sz="1200" b="0" i="0" u="none" strike="noStrike" kern="1200" dirty="0">
                <a:solidFill>
                  <a:schemeClr val="tx1"/>
                </a:solidFill>
                <a:effectLst/>
                <a:latin typeface="+mn-lt"/>
                <a:ea typeface="+mn-ea"/>
                <a:cs typeface="+mn-cs"/>
                <a:hlinkClick r:id="rId22"/>
              </a:rPr>
              <a:t>. Comparison of procalcitonin and C-reactive protein for the diagnosis of periprosthetic joint infection before revision total hip arthroplasty. </a:t>
            </a:r>
            <a:r>
              <a:rPr lang="en-US" sz="1200" b="0" i="0" u="none" strike="noStrike" kern="1200" dirty="0" err="1">
                <a:solidFill>
                  <a:schemeClr val="tx1"/>
                </a:solidFill>
                <a:effectLst/>
                <a:latin typeface="+mn-lt"/>
                <a:ea typeface="+mn-ea"/>
                <a:cs typeface="+mn-cs"/>
                <a:hlinkClick r:id="rId22"/>
              </a:rPr>
              <a:t>Surg.Infect</a:t>
            </a:r>
            <a:r>
              <a:rPr lang="en-US" sz="1200" b="0" i="0" u="none" strike="noStrike" kern="1200" dirty="0">
                <a:solidFill>
                  <a:schemeClr val="tx1"/>
                </a:solidFill>
                <a:effectLst/>
                <a:latin typeface="+mn-lt"/>
                <a:ea typeface="+mn-ea"/>
                <a:cs typeface="+mn-cs"/>
                <a:hlinkClick r:id="rId22"/>
              </a:rPr>
              <a:t>.(</a:t>
            </a:r>
            <a:r>
              <a:rPr lang="en-US" sz="1200" b="0" i="0" u="none" strike="noStrike" kern="1200" dirty="0" err="1">
                <a:solidFill>
                  <a:schemeClr val="tx1"/>
                </a:solidFill>
                <a:effectLst/>
                <a:latin typeface="+mn-lt"/>
                <a:ea typeface="+mn-ea"/>
                <a:cs typeface="+mn-cs"/>
                <a:hlinkClick r:id="rId22"/>
              </a:rPr>
              <a:t>Larchmt</a:t>
            </a:r>
            <a:r>
              <a:rPr lang="en-US" sz="1200" b="0" i="0" u="none" strike="noStrike" kern="1200" dirty="0">
                <a:solidFill>
                  <a:schemeClr val="tx1"/>
                </a:solidFill>
                <a:effectLst/>
                <a:latin typeface="+mn-lt"/>
                <a:ea typeface="+mn-ea"/>
                <a:cs typeface="+mn-cs"/>
                <a:hlinkClick r:id="rId22"/>
              </a:rPr>
              <a:t>.) 2015/4; 2: 146-150</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28</a:t>
            </a:fld>
            <a:endParaRPr lang="en-US"/>
          </a:p>
        </p:txBody>
      </p:sp>
    </p:spTree>
    <p:extLst>
      <p:ext uri="{BB962C8B-B14F-4D97-AF65-F5344CB8AC3E}">
        <p14:creationId xmlns:p14="http://schemas.microsoft.com/office/powerpoint/2010/main" val="3928393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two high quality studies, eight moderate and one low quality study evaluating serum ESR (Della Valle 2007; </a:t>
            </a:r>
            <a:r>
              <a:rPr lang="en-US" sz="1200" b="0" i="0" u="none" strike="noStrike" kern="1200" baseline="0" dirty="0" err="1">
                <a:solidFill>
                  <a:schemeClr val="tx1"/>
                </a:solidFill>
                <a:latin typeface="+mn-lt"/>
                <a:ea typeface="+mn-ea"/>
                <a:cs typeface="+mn-cs"/>
              </a:rPr>
              <a:t>Greidanus</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Alijanipour</a:t>
            </a:r>
            <a:r>
              <a:rPr lang="en-US" sz="1200" b="0" i="0" u="none" strike="noStrike" kern="1200" baseline="0" dirty="0">
                <a:solidFill>
                  <a:schemeClr val="tx1"/>
                </a:solidFill>
                <a:latin typeface="+mn-lt"/>
                <a:ea typeface="+mn-ea"/>
                <a:cs typeface="+mn-cs"/>
              </a:rPr>
              <a:t> 2013; </a:t>
            </a:r>
            <a:r>
              <a:rPr lang="en-US" sz="1200" b="0" i="0" u="none" strike="noStrike" kern="1200" baseline="0" dirty="0" err="1">
                <a:solidFill>
                  <a:schemeClr val="tx1"/>
                </a:solidFill>
                <a:latin typeface="+mn-lt"/>
                <a:ea typeface="+mn-ea"/>
                <a:cs typeface="+mn-cs"/>
              </a:rPr>
              <a:t>Bottner</a:t>
            </a:r>
            <a:r>
              <a:rPr lang="en-US" sz="1200" b="0" i="0" u="none" strike="noStrike" kern="1200" baseline="0" dirty="0">
                <a:solidFill>
                  <a:schemeClr val="tx1"/>
                </a:solidFill>
                <a:latin typeface="+mn-lt"/>
                <a:ea typeface="+mn-ea"/>
                <a:cs typeface="+mn-cs"/>
              </a:rPr>
              <a:t> 2007; Buttaro 2010; Cipriano 2012; </a:t>
            </a:r>
            <a:r>
              <a:rPr lang="en-US" sz="1200" b="0" i="0" u="none" strike="noStrike" kern="1200" baseline="0" dirty="0" err="1">
                <a:solidFill>
                  <a:schemeClr val="tx1"/>
                </a:solidFill>
                <a:latin typeface="+mn-lt"/>
                <a:ea typeface="+mn-ea"/>
                <a:cs typeface="+mn-cs"/>
              </a:rPr>
              <a:t>Elgeidi</a:t>
            </a:r>
            <a:r>
              <a:rPr lang="en-US" sz="1200" b="0" i="0" u="none" strike="noStrike" kern="1200" baseline="0" dirty="0">
                <a:solidFill>
                  <a:schemeClr val="tx1"/>
                </a:solidFill>
                <a:latin typeface="+mn-lt"/>
                <a:ea typeface="+mn-ea"/>
                <a:cs typeface="+mn-cs"/>
              </a:rPr>
              <a:t> 2014; </a:t>
            </a:r>
            <a:r>
              <a:rPr lang="en-US" sz="1200" b="0" i="0" u="none" strike="noStrike" kern="1200" baseline="0" dirty="0" err="1">
                <a:solidFill>
                  <a:schemeClr val="tx1"/>
                </a:solidFill>
                <a:latin typeface="+mn-lt"/>
                <a:ea typeface="+mn-ea"/>
                <a:cs typeface="+mn-cs"/>
              </a:rPr>
              <a:t>Kamme</a:t>
            </a:r>
            <a:r>
              <a:rPr lang="en-US" sz="1200" b="0" i="0" u="none" strike="noStrike" kern="1200" baseline="0" dirty="0">
                <a:solidFill>
                  <a:schemeClr val="tx1"/>
                </a:solidFill>
                <a:latin typeface="+mn-lt"/>
                <a:ea typeface="+mn-ea"/>
                <a:cs typeface="+mn-cs"/>
              </a:rPr>
              <a:t> 1981; Savarino 2004; </a:t>
            </a:r>
            <a:r>
              <a:rPr lang="en-US" sz="1200" b="0" i="0" u="none" strike="noStrike" kern="1200" baseline="0" dirty="0" err="1">
                <a:solidFill>
                  <a:schemeClr val="tx1"/>
                </a:solidFill>
                <a:latin typeface="+mn-lt"/>
                <a:ea typeface="+mn-ea"/>
                <a:cs typeface="+mn-cs"/>
              </a:rPr>
              <a:t>Schinsky</a:t>
            </a:r>
            <a:r>
              <a:rPr lang="en-US" sz="1200" b="0" i="0" u="none" strike="noStrike" kern="1200" baseline="0" dirty="0">
                <a:solidFill>
                  <a:schemeClr val="tx1"/>
                </a:solidFill>
                <a:latin typeface="+mn-lt"/>
                <a:ea typeface="+mn-ea"/>
                <a:cs typeface="+mn-cs"/>
              </a:rPr>
              <a:t> 2008; Kwon 2016).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two high quality studies, eleven moderate and one low quality article evaluating serum CRP (Della Valle 2007; </a:t>
            </a:r>
            <a:r>
              <a:rPr lang="en-US" sz="1200" b="0" i="0" u="none" strike="noStrike" kern="1200" baseline="0" dirty="0" err="1">
                <a:solidFill>
                  <a:schemeClr val="tx1"/>
                </a:solidFill>
                <a:latin typeface="+mn-lt"/>
                <a:ea typeface="+mn-ea"/>
                <a:cs typeface="+mn-cs"/>
              </a:rPr>
              <a:t>Greidanus</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Alijanipour</a:t>
            </a:r>
            <a:r>
              <a:rPr lang="en-US" sz="1200" b="0" i="0" u="none" strike="noStrike" kern="1200" baseline="0" dirty="0">
                <a:solidFill>
                  <a:schemeClr val="tx1"/>
                </a:solidFill>
                <a:latin typeface="+mn-lt"/>
                <a:ea typeface="+mn-ea"/>
                <a:cs typeface="+mn-cs"/>
              </a:rPr>
              <a:t> 2013; </a:t>
            </a:r>
            <a:r>
              <a:rPr lang="en-US" sz="1200" b="0" i="0" u="none" strike="noStrike" kern="1200" baseline="0" dirty="0" err="1">
                <a:solidFill>
                  <a:schemeClr val="tx1"/>
                </a:solidFill>
                <a:latin typeface="+mn-lt"/>
                <a:ea typeface="+mn-ea"/>
                <a:cs typeface="+mn-cs"/>
              </a:rPr>
              <a:t>Bottner</a:t>
            </a:r>
            <a:r>
              <a:rPr lang="en-US" sz="1200" b="0" i="0" u="none" strike="noStrike" kern="1200" baseline="0" dirty="0">
                <a:solidFill>
                  <a:schemeClr val="tx1"/>
                </a:solidFill>
                <a:latin typeface="+mn-lt"/>
                <a:ea typeface="+mn-ea"/>
                <a:cs typeface="+mn-cs"/>
              </a:rPr>
              <a:t> 2007; Buttaro 2010; Cipriano 2012; </a:t>
            </a:r>
            <a:r>
              <a:rPr lang="en-US" sz="1200" b="0" i="0" u="none" strike="noStrike" kern="1200" baseline="0" dirty="0" err="1">
                <a:solidFill>
                  <a:schemeClr val="tx1"/>
                </a:solidFill>
                <a:latin typeface="+mn-lt"/>
                <a:ea typeface="+mn-ea"/>
                <a:cs typeface="+mn-cs"/>
              </a:rPr>
              <a:t>Elgeidi</a:t>
            </a:r>
            <a:r>
              <a:rPr lang="en-US" sz="1200" b="0" i="0" u="none" strike="noStrike" kern="1200" baseline="0" dirty="0">
                <a:solidFill>
                  <a:schemeClr val="tx1"/>
                </a:solidFill>
                <a:latin typeface="+mn-lt"/>
                <a:ea typeface="+mn-ea"/>
                <a:cs typeface="+mn-cs"/>
              </a:rPr>
              <a:t> 2014; Fernandez-</a:t>
            </a:r>
            <a:r>
              <a:rPr lang="en-US" sz="1200" b="0" i="0" u="none" strike="noStrike" kern="1200" baseline="0" dirty="0" err="1">
                <a:solidFill>
                  <a:schemeClr val="tx1"/>
                </a:solidFill>
                <a:latin typeface="+mn-lt"/>
                <a:ea typeface="+mn-ea"/>
                <a:cs typeface="+mn-cs"/>
              </a:rPr>
              <a:t>Sampedro</a:t>
            </a:r>
            <a:r>
              <a:rPr lang="en-US" sz="1200" b="0" i="0" u="none" strike="noStrike" kern="1200" baseline="0" dirty="0">
                <a:solidFill>
                  <a:schemeClr val="tx1"/>
                </a:solidFill>
                <a:latin typeface="+mn-lt"/>
                <a:ea typeface="+mn-ea"/>
                <a:cs typeface="+mn-cs"/>
              </a:rPr>
              <a:t> 2017; Fink 2008; Fink 2013; Savarino 2004; </a:t>
            </a:r>
            <a:r>
              <a:rPr lang="en-US" sz="1200" b="0" i="0" u="none" strike="noStrike" kern="1200" baseline="0" dirty="0" err="1">
                <a:solidFill>
                  <a:schemeClr val="tx1"/>
                </a:solidFill>
                <a:latin typeface="+mn-lt"/>
                <a:ea typeface="+mn-ea"/>
                <a:cs typeface="+mn-cs"/>
              </a:rPr>
              <a:t>Schinsky</a:t>
            </a:r>
            <a:r>
              <a:rPr lang="en-US" sz="1200" b="0" i="0" u="none" strike="noStrike" kern="1200" baseline="0" dirty="0">
                <a:solidFill>
                  <a:schemeClr val="tx1"/>
                </a:solidFill>
                <a:latin typeface="+mn-lt"/>
                <a:ea typeface="+mn-ea"/>
                <a:cs typeface="+mn-cs"/>
              </a:rPr>
              <a:t> 2008; Yuan 2015; Kwon 2016).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both ESR and CRP were negative, the combined tests were strong at ruling out PJI (negative LR=0 to .06). If both tests were positive, the tests were also useful for ruling in PJI (positive LR range=4.34 to 13.5).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is concern that ESR and CRP may be elevated in the early postoperative period, which could affect the reliability of these tests. Three included studies evaluated these biomarkers for PJI in the early postoperative period. A moderate quality study by Fernandez-</a:t>
            </a:r>
            <a:r>
              <a:rPr lang="en-US" sz="1200" b="0" i="0" u="none" strike="noStrike" kern="1200" baseline="0" dirty="0" err="1">
                <a:solidFill>
                  <a:schemeClr val="tx1"/>
                </a:solidFill>
                <a:latin typeface="+mn-lt"/>
                <a:ea typeface="+mn-ea"/>
                <a:cs typeface="+mn-cs"/>
              </a:rPr>
              <a:t>Sampedro</a:t>
            </a:r>
            <a:r>
              <a:rPr lang="en-US" sz="1200" b="0" i="0" u="none" strike="noStrike" kern="1200" baseline="0" dirty="0">
                <a:solidFill>
                  <a:schemeClr val="tx1"/>
                </a:solidFill>
                <a:latin typeface="+mn-lt"/>
                <a:ea typeface="+mn-ea"/>
                <a:cs typeface="+mn-cs"/>
              </a:rPr>
              <a:t> (2017) found CRP (13.5mg/L) to be a weak test for diagnosing PJI in hip and knee patients within 3 months of surgery (positive LR=3.52; negative LR=0.24), with the test result producing a small (but sometimes important) change in probability PJI. Another moderate quality study (</a:t>
            </a:r>
            <a:r>
              <a:rPr lang="en-US" sz="1200" b="0" i="0" u="none" strike="noStrike" kern="1200" baseline="0" dirty="0" err="1">
                <a:solidFill>
                  <a:schemeClr val="tx1"/>
                </a:solidFill>
                <a:latin typeface="+mn-lt"/>
                <a:ea typeface="+mn-ea"/>
                <a:cs typeface="+mn-cs"/>
              </a:rPr>
              <a:t>Alijanipour</a:t>
            </a:r>
            <a:r>
              <a:rPr lang="en-US" sz="1200" b="0" i="0" u="none" strike="noStrike" kern="1200" baseline="0" dirty="0">
                <a:solidFill>
                  <a:schemeClr val="tx1"/>
                </a:solidFill>
                <a:latin typeface="+mn-lt"/>
                <a:ea typeface="+mn-ea"/>
                <a:cs typeface="+mn-cs"/>
              </a:rPr>
              <a:t> 2013) of hip and knee patients showed CRP (23.5mg/L) to be a strong rule in test (positive LR=14.5), and moderately good rule out test (negative LR=.14) within 4 weeks of surgery. The same study found that ESR (54.5 mm/</a:t>
            </a:r>
            <a:r>
              <a:rPr lang="en-US" sz="1200" b="0" i="0" u="none" strike="noStrike" kern="1200" baseline="0" dirty="0" err="1">
                <a:solidFill>
                  <a:schemeClr val="tx1"/>
                </a:solidFill>
                <a:latin typeface="+mn-lt"/>
                <a:ea typeface="+mn-ea"/>
                <a:cs typeface="+mn-cs"/>
              </a:rPr>
              <a:t>hr</a:t>
            </a:r>
            <a:r>
              <a:rPr lang="en-US" sz="1200" b="0" i="0" u="none" strike="noStrike" kern="1200" baseline="0" dirty="0">
                <a:solidFill>
                  <a:schemeClr val="tx1"/>
                </a:solidFill>
                <a:latin typeface="+mn-lt"/>
                <a:ea typeface="+mn-ea"/>
                <a:cs typeface="+mn-cs"/>
              </a:rPr>
              <a:t>) was a strong rule in test (positive LR=11.4), but a weak rule out test (Negative LR=.21) for early PJI. Finally, a low-quality study of hip patients by Yi (2014) found ESR (44 mm/</a:t>
            </a:r>
            <a:r>
              <a:rPr lang="en-US" sz="1200" b="0" i="0" u="none" strike="noStrike" kern="1200" baseline="0" dirty="0" err="1">
                <a:solidFill>
                  <a:schemeClr val="tx1"/>
                </a:solidFill>
                <a:latin typeface="+mn-lt"/>
                <a:ea typeface="+mn-ea"/>
                <a:cs typeface="+mn-cs"/>
              </a:rPr>
              <a:t>hr</a:t>
            </a:r>
            <a:r>
              <a:rPr lang="en-US" sz="1200" b="0" i="0" u="none" strike="noStrike" kern="1200" baseline="0" dirty="0">
                <a:solidFill>
                  <a:schemeClr val="tx1"/>
                </a:solidFill>
                <a:latin typeface="+mn-lt"/>
                <a:ea typeface="+mn-ea"/>
                <a:cs typeface="+mn-cs"/>
              </a:rPr>
              <a:t>) was a moderately good rule out test within six weeks of surgery but was poor for ruling in PJI (positive LR=1.96; negative LR=.15). The same study found CRP to be a strong rule in test (positive LR=66.76) and a moderate rule out test (negative LR=.12), although it should be noted that the positivity threshold of 93 mg/L was much higher than the other CRP studies in this recommendation.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concern is that ESR and CRP tests could be elevated by other inflammatory conditions. Cipriano (2012) evaluated ESR (30mm/</a:t>
            </a:r>
            <a:r>
              <a:rPr lang="en-US" sz="1200" b="0" i="0" u="none" strike="noStrike" kern="1200" baseline="0" dirty="0" err="1">
                <a:solidFill>
                  <a:schemeClr val="tx1"/>
                </a:solidFill>
                <a:latin typeface="+mn-lt"/>
                <a:ea typeface="+mn-ea"/>
                <a:cs typeface="+mn-cs"/>
              </a:rPr>
              <a:t>hr</a:t>
            </a:r>
            <a:r>
              <a:rPr lang="en-US" sz="1200" b="0" i="0" u="none" strike="noStrike" kern="1200" baseline="0" dirty="0">
                <a:solidFill>
                  <a:schemeClr val="tx1"/>
                </a:solidFill>
                <a:latin typeface="+mn-lt"/>
                <a:ea typeface="+mn-ea"/>
                <a:cs typeface="+mn-cs"/>
              </a:rPr>
              <a:t>) and CRP (17 mg/L) in hip and knee patients with inflammatory arthritis. ESR was a weak rule in test (positive LR=2.34), indicating that a positive test produced a small, but sometimes important change in probability of PJI. However, a negative ESR test strongly decreased the probability of PJI (negative LR=.09). CRP also was a weak rule in test, but a strong rule out test (positive LR=3.32; negative LR=.07). Kwon (2016) evaluated ESR (22mm/</a:t>
            </a:r>
            <a:r>
              <a:rPr lang="en-US" sz="1200" b="0" i="0" u="none" strike="noStrike" kern="1200" baseline="0" dirty="0" err="1">
                <a:solidFill>
                  <a:schemeClr val="tx1"/>
                </a:solidFill>
                <a:latin typeface="+mn-lt"/>
                <a:ea typeface="+mn-ea"/>
                <a:cs typeface="+mn-cs"/>
              </a:rPr>
              <a:t>hr</a:t>
            </a:r>
            <a:r>
              <a:rPr lang="en-US" sz="1200" b="0" i="0" u="none" strike="noStrike" kern="1200" baseline="0" dirty="0">
                <a:solidFill>
                  <a:schemeClr val="tx1"/>
                </a:solidFill>
                <a:latin typeface="+mn-lt"/>
                <a:ea typeface="+mn-ea"/>
                <a:cs typeface="+mn-cs"/>
              </a:rPr>
              <a:t>) and CRP (31.3mg/L) in hip patients with dual taper modular implants who underwent revision for adverse local tissue reaction due to taper corrosion. ESR was a strong rule in test in these patients (positive LR=10.48) but was a weak rule out test (negative LR=.45). CRP was a weak rule in test (positive LR=3.93) and a poor rule out test (negative LR=.77).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moderate quality hip study (Buttaro 2010) and two moderate quality hip/knee studies (</a:t>
            </a:r>
            <a:r>
              <a:rPr lang="en-US" sz="1200" b="0" i="0" u="none" strike="noStrike" kern="1200" baseline="0" dirty="0" err="1">
                <a:solidFill>
                  <a:schemeClr val="tx1"/>
                </a:solidFill>
                <a:latin typeface="+mn-lt"/>
                <a:ea typeface="+mn-ea"/>
                <a:cs typeface="+mn-cs"/>
              </a:rPr>
              <a:t>Bottner</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Elgeidi</a:t>
            </a:r>
            <a:r>
              <a:rPr lang="en-US" sz="1200" b="0" i="0" u="none" strike="noStrike" kern="1200" baseline="0" dirty="0">
                <a:solidFill>
                  <a:schemeClr val="tx1"/>
                </a:solidFill>
                <a:latin typeface="+mn-lt"/>
                <a:ea typeface="+mn-ea"/>
                <a:cs typeface="+mn-cs"/>
              </a:rPr>
              <a:t> 2014) evaluated serum IL-6. IL-6 was a moderately strong rule-in test (positive LR range=7.03 to 9.67) and may be useful as a rule-out test (negative LR=0-.67).</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arthroplasty failure, it is important to distinguish PJI from non-infectious causes because the surgical and medical management varies. Blood is easy to collect, and a number of biomarkers can be tested. Some are useful for PJI diagnosis, whereas others are not. Of the listed biomarkers, only ESR and CRP are commonly performed and have strong evidence supporting their use. Serum interleukin-6 has been studied in a smaller number of studies and its use is supported, though it is not widely available, and what it adds to ESR and CRP, which are more commonly performed, has not been defined. Conversely, moderate evidence supports not using tumor necrosis factor-α or peripheral blood leukocyte count for PJI diagnosis, because they were poor at ruling out PJI (</a:t>
            </a:r>
            <a:r>
              <a:rPr lang="en-US" sz="1200" b="0" i="0" u="none" strike="noStrike" kern="1200" baseline="0" dirty="0" err="1">
                <a:solidFill>
                  <a:schemeClr val="tx1"/>
                </a:solidFill>
                <a:latin typeface="+mn-lt"/>
                <a:ea typeface="+mn-ea"/>
                <a:cs typeface="+mn-cs"/>
              </a:rPr>
              <a:t>Bottner</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Elgeidi</a:t>
            </a:r>
            <a:r>
              <a:rPr lang="en-US" sz="1200" b="0" i="0" u="none" strike="noStrike" kern="1200" baseline="0" dirty="0">
                <a:solidFill>
                  <a:schemeClr val="tx1"/>
                </a:solidFill>
                <a:latin typeface="+mn-lt"/>
                <a:ea typeface="+mn-ea"/>
                <a:cs typeface="+mn-cs"/>
              </a:rPr>
              <a:t> 2014; Savarino 2004; </a:t>
            </a:r>
            <a:r>
              <a:rPr lang="en-US" sz="1200" b="0" i="0" u="none" strike="noStrike" kern="1200" baseline="0" dirty="0" err="1">
                <a:solidFill>
                  <a:schemeClr val="tx1"/>
                </a:solidFill>
                <a:latin typeface="+mn-lt"/>
                <a:ea typeface="+mn-ea"/>
                <a:cs typeface="+mn-cs"/>
              </a:rPr>
              <a:t>Spangehl</a:t>
            </a:r>
            <a:r>
              <a:rPr lang="en-US" sz="1200" b="0" i="0" u="none" strike="noStrike" kern="1200" baseline="0" dirty="0">
                <a:solidFill>
                  <a:schemeClr val="tx1"/>
                </a:solidFill>
                <a:latin typeface="+mn-lt"/>
                <a:ea typeface="+mn-ea"/>
                <a:cs typeface="+mn-cs"/>
              </a:rPr>
              <a:t> 1999; Yuan 2015; Claassen 2016;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2007).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Neither CRP nor ESR is perfectly accurate for PJI diagnosis. These biomarkers may be elevated as a result of inflammatory conditions not related to PJI; conversely, they are not always positive in cases of PJI. Therefore, they should not be used as the sole tests to diagnose PJI. None of the listed biomarkers defines the microbiology of PJI, which is important to inform appropriate management.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noted in the subsequent recommendation, the goal of testing for PJI is to rule in or rule out this diagnosis. No test should be used alone. In most cases, a diagnosis can be achieved without using all of the testing listed, and testing should be deployed in an algorithmic fashion; defining such an algorithm is beyond the scope of this guideline. Novel blood-based biomarkers, including procalcitonin, are currently being explored. The relative value of biomarker testing (e.g., CRP, interleukin-6) on serum </a:t>
            </a:r>
            <a:r>
              <a:rPr lang="en-US" sz="1200" b="0" i="1" u="none" strike="noStrike" kern="1200" baseline="0" dirty="0">
                <a:solidFill>
                  <a:schemeClr val="tx1"/>
                </a:solidFill>
                <a:latin typeface="+mn-lt"/>
                <a:ea typeface="+mn-ea"/>
                <a:cs typeface="+mn-cs"/>
              </a:rPr>
              <a:t>versus </a:t>
            </a:r>
            <a:r>
              <a:rPr lang="en-US" sz="1200" b="0" i="0" u="none" strike="noStrike" kern="1200" baseline="0" dirty="0">
                <a:solidFill>
                  <a:schemeClr val="tx1"/>
                </a:solidFill>
                <a:latin typeface="+mn-lt"/>
                <a:ea typeface="+mn-ea"/>
                <a:cs typeface="+mn-cs"/>
              </a:rPr>
              <a:t>synovial fluid remains to be defined.</a:t>
            </a:r>
          </a:p>
          <a:p>
            <a:endParaRPr lang="en-US" sz="1200" b="0" i="0" u="none" strike="noStrike" kern="1200" baseline="0" dirty="0">
              <a:solidFill>
                <a:schemeClr val="tx1"/>
              </a:solidFill>
              <a:latin typeface="+mn-lt"/>
              <a:ea typeface="+mn-ea"/>
              <a:cs typeface="+mn-cs"/>
            </a:endParaRPr>
          </a:p>
          <a:p>
            <a:r>
              <a:rPr lang="en-US" sz="1200" b="0" i="0" u="none" strike="noStrike" kern="1200" dirty="0">
                <a:solidFill>
                  <a:schemeClr val="tx1"/>
                </a:solidFill>
                <a:effectLst/>
                <a:latin typeface="+mn-lt"/>
                <a:ea typeface="+mn-ea"/>
                <a:cs typeface="+mn-cs"/>
                <a:hlinkClick r:id="rId3"/>
              </a:rPr>
              <a:t>(100) </a:t>
            </a:r>
            <a:r>
              <a:rPr lang="en-US" sz="1200" b="0" i="0" u="none" strike="noStrike" kern="1200" dirty="0" err="1">
                <a:solidFill>
                  <a:schemeClr val="tx1"/>
                </a:solidFill>
                <a:effectLst/>
                <a:latin typeface="+mn-lt"/>
                <a:ea typeface="+mn-ea"/>
                <a:cs typeface="+mn-cs"/>
                <a:hlinkClick r:id="rId3"/>
              </a:rPr>
              <a:t>Spangehl</a:t>
            </a:r>
            <a:r>
              <a:rPr lang="en-US" sz="1200" b="0" i="0" u="none" strike="noStrike" kern="1200" dirty="0">
                <a:solidFill>
                  <a:schemeClr val="tx1"/>
                </a:solidFill>
                <a:effectLst/>
                <a:latin typeface="+mn-lt"/>
                <a:ea typeface="+mn-ea"/>
                <a:cs typeface="+mn-cs"/>
                <a:hlinkClick r:id="rId3"/>
              </a:rPr>
              <a:t> MJ, Masterson E, </a:t>
            </a:r>
            <a:r>
              <a:rPr lang="en-US" sz="1200" b="0" i="0" u="none" strike="noStrike" kern="1200" dirty="0" err="1">
                <a:solidFill>
                  <a:schemeClr val="tx1"/>
                </a:solidFill>
                <a:effectLst/>
                <a:latin typeface="+mn-lt"/>
                <a:ea typeface="+mn-ea"/>
                <a:cs typeface="+mn-cs"/>
                <a:hlinkClick r:id="rId3"/>
              </a:rPr>
              <a:t>Masri</a:t>
            </a:r>
            <a:r>
              <a:rPr lang="en-US" sz="1200" b="0" i="0" u="none" strike="noStrike" kern="1200" dirty="0">
                <a:solidFill>
                  <a:schemeClr val="tx1"/>
                </a:solidFill>
                <a:effectLst/>
                <a:latin typeface="+mn-lt"/>
                <a:ea typeface="+mn-ea"/>
                <a:cs typeface="+mn-cs"/>
                <a:hlinkClick r:id="rId3"/>
              </a:rPr>
              <a:t> BA, O'Connell JX, Duncan CP. The role of intraoperative gram stain in the diagnosis of infection during revision total hip arthroplasty. J Arthroplasty 1999;14(8):952-956.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(105) </a:t>
            </a:r>
            <a:r>
              <a:rPr lang="en-US" sz="1200" b="0" i="0" u="none" strike="noStrike" kern="1200" dirty="0" err="1">
                <a:solidFill>
                  <a:schemeClr val="tx1"/>
                </a:solidFill>
                <a:effectLst/>
                <a:latin typeface="+mn-lt"/>
                <a:ea typeface="+mn-ea"/>
                <a:cs typeface="+mn-cs"/>
                <a:hlinkClick r:id="rId4"/>
              </a:rPr>
              <a:t>Trampuz</a:t>
            </a:r>
            <a:r>
              <a:rPr lang="en-US" sz="1200" b="0" i="0" u="none" strike="noStrike" kern="1200" dirty="0">
                <a:solidFill>
                  <a:schemeClr val="tx1"/>
                </a:solidFill>
                <a:effectLst/>
                <a:latin typeface="+mn-lt"/>
                <a:ea typeface="+mn-ea"/>
                <a:cs typeface="+mn-cs"/>
                <a:hlinkClick r:id="rId4"/>
              </a:rPr>
              <a:t> A, Piper KE, Jacobson MJ et al. Sonication of removed hip and knee prostheses for diagnosis of infection. N </a:t>
            </a:r>
            <a:r>
              <a:rPr lang="en-US" sz="1200" b="0" i="0" u="none" strike="noStrike" kern="1200" dirty="0" err="1">
                <a:solidFill>
                  <a:schemeClr val="tx1"/>
                </a:solidFill>
                <a:effectLst/>
                <a:latin typeface="+mn-lt"/>
                <a:ea typeface="+mn-ea"/>
                <a:cs typeface="+mn-cs"/>
                <a:hlinkClick r:id="rId4"/>
              </a:rPr>
              <a:t>Engl</a:t>
            </a:r>
            <a:r>
              <a:rPr lang="en-US" sz="1200" b="0" i="0" u="none" strike="noStrike" kern="1200" dirty="0">
                <a:solidFill>
                  <a:schemeClr val="tx1"/>
                </a:solidFill>
                <a:effectLst/>
                <a:latin typeface="+mn-lt"/>
                <a:ea typeface="+mn-ea"/>
                <a:cs typeface="+mn-cs"/>
                <a:hlinkClick r:id="rId4"/>
              </a:rPr>
              <a:t> J Med 2007;357(7):654-663.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(11) </a:t>
            </a:r>
            <a:r>
              <a:rPr lang="en-US" sz="1200" b="0" i="0" u="none" strike="noStrike" kern="1200" dirty="0" err="1">
                <a:solidFill>
                  <a:schemeClr val="tx1"/>
                </a:solidFill>
                <a:effectLst/>
                <a:latin typeface="+mn-lt"/>
                <a:ea typeface="+mn-ea"/>
                <a:cs typeface="+mn-cs"/>
                <a:hlinkClick r:id="rId5"/>
              </a:rPr>
              <a:t>Bottner</a:t>
            </a:r>
            <a:r>
              <a:rPr lang="en-US" sz="1200" b="0" i="0" u="none" strike="noStrike" kern="1200" dirty="0">
                <a:solidFill>
                  <a:schemeClr val="tx1"/>
                </a:solidFill>
                <a:effectLst/>
                <a:latin typeface="+mn-lt"/>
                <a:ea typeface="+mn-ea"/>
                <a:cs typeface="+mn-cs"/>
                <a:hlinkClick r:id="rId5"/>
              </a:rPr>
              <a:t> F, Wegner A, Winkelmann W, Becker K, </a:t>
            </a:r>
            <a:r>
              <a:rPr lang="en-US" sz="1200" b="0" i="0" u="none" strike="noStrike" kern="1200" dirty="0" err="1">
                <a:solidFill>
                  <a:schemeClr val="tx1"/>
                </a:solidFill>
                <a:effectLst/>
                <a:latin typeface="+mn-lt"/>
                <a:ea typeface="+mn-ea"/>
                <a:cs typeface="+mn-cs"/>
                <a:hlinkClick r:id="rId5"/>
              </a:rPr>
              <a:t>Erren</a:t>
            </a:r>
            <a:r>
              <a:rPr lang="en-US" sz="1200" b="0" i="0" u="none" strike="noStrike" kern="1200" dirty="0">
                <a:solidFill>
                  <a:schemeClr val="tx1"/>
                </a:solidFill>
                <a:effectLst/>
                <a:latin typeface="+mn-lt"/>
                <a:ea typeface="+mn-ea"/>
                <a:cs typeface="+mn-cs"/>
                <a:hlinkClick r:id="rId5"/>
              </a:rPr>
              <a:t> M, </a:t>
            </a:r>
            <a:r>
              <a:rPr lang="en-US" sz="1200" b="0" i="0" u="none" strike="noStrike" kern="1200" dirty="0" err="1">
                <a:solidFill>
                  <a:schemeClr val="tx1"/>
                </a:solidFill>
                <a:effectLst/>
                <a:latin typeface="+mn-lt"/>
                <a:ea typeface="+mn-ea"/>
                <a:cs typeface="+mn-cs"/>
                <a:hlinkClick r:id="rId5"/>
              </a:rPr>
              <a:t>Gotze</a:t>
            </a:r>
            <a:r>
              <a:rPr lang="en-US" sz="1200" b="0" i="0" u="none" strike="noStrike" kern="1200" dirty="0">
                <a:solidFill>
                  <a:schemeClr val="tx1"/>
                </a:solidFill>
                <a:effectLst/>
                <a:latin typeface="+mn-lt"/>
                <a:ea typeface="+mn-ea"/>
                <a:cs typeface="+mn-cs"/>
                <a:hlinkClick r:id="rId5"/>
              </a:rPr>
              <a:t> C. Interleukin-6, procalcitonin and TNF-alpha: markers of peri-prosthetic infection following total joint replacement. J Bone Joint Surg Br 2007;89(1):94-99.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(21) Della Valle CJ, </a:t>
            </a:r>
            <a:r>
              <a:rPr lang="en-US" sz="1200" b="0" i="0" u="none" strike="noStrike" kern="1200" dirty="0" err="1">
                <a:solidFill>
                  <a:schemeClr val="tx1"/>
                </a:solidFill>
                <a:effectLst/>
                <a:latin typeface="+mn-lt"/>
                <a:ea typeface="+mn-ea"/>
                <a:cs typeface="+mn-cs"/>
                <a:hlinkClick r:id="rId6"/>
              </a:rPr>
              <a:t>Sporer</a:t>
            </a:r>
            <a:r>
              <a:rPr lang="en-US" sz="1200" b="0" i="0" u="none" strike="noStrike" kern="1200" dirty="0">
                <a:solidFill>
                  <a:schemeClr val="tx1"/>
                </a:solidFill>
                <a:effectLst/>
                <a:latin typeface="+mn-lt"/>
                <a:ea typeface="+mn-ea"/>
                <a:cs typeface="+mn-cs"/>
                <a:hlinkClick r:id="rId6"/>
              </a:rPr>
              <a:t> SM, Jacobs JJ, Berger RA, Rosenberg AG, </a:t>
            </a:r>
            <a:r>
              <a:rPr lang="en-US" sz="1200" b="0" i="0" u="none" strike="noStrike" kern="1200" dirty="0" err="1">
                <a:solidFill>
                  <a:schemeClr val="tx1"/>
                </a:solidFill>
                <a:effectLst/>
                <a:latin typeface="+mn-lt"/>
                <a:ea typeface="+mn-ea"/>
                <a:cs typeface="+mn-cs"/>
                <a:hlinkClick r:id="rId6"/>
              </a:rPr>
              <a:t>Paprosky</a:t>
            </a:r>
            <a:r>
              <a:rPr lang="en-US" sz="1200" b="0" i="0" u="none" strike="noStrike" kern="1200" dirty="0">
                <a:solidFill>
                  <a:schemeClr val="tx1"/>
                </a:solidFill>
                <a:effectLst/>
                <a:latin typeface="+mn-lt"/>
                <a:ea typeface="+mn-ea"/>
                <a:cs typeface="+mn-cs"/>
                <a:hlinkClick r:id="rId6"/>
              </a:rPr>
              <a:t> WG. Preoperative testing for sepsis before revision total knee arthroplasty. J Arthroplasty 2007;22(6 Suppl 2):90-93.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a:rPr>
              <a:t>(31) Fink B, </a:t>
            </a:r>
            <a:r>
              <a:rPr lang="en-US" sz="1200" b="0" i="0" u="none" strike="noStrike" kern="1200" dirty="0" err="1">
                <a:solidFill>
                  <a:schemeClr val="tx1"/>
                </a:solidFill>
                <a:effectLst/>
                <a:latin typeface="+mn-lt"/>
                <a:ea typeface="+mn-ea"/>
                <a:cs typeface="+mn-cs"/>
                <a:hlinkClick r:id="rId7"/>
              </a:rPr>
              <a:t>Makowiak</a:t>
            </a:r>
            <a:r>
              <a:rPr lang="en-US" sz="1200" b="0" i="0" u="none" strike="noStrike" kern="1200" dirty="0">
                <a:solidFill>
                  <a:schemeClr val="tx1"/>
                </a:solidFill>
                <a:effectLst/>
                <a:latin typeface="+mn-lt"/>
                <a:ea typeface="+mn-ea"/>
                <a:cs typeface="+mn-cs"/>
                <a:hlinkClick r:id="rId7"/>
              </a:rPr>
              <a:t> C, </a:t>
            </a:r>
            <a:r>
              <a:rPr lang="en-US" sz="1200" b="0" i="0" u="none" strike="noStrike" kern="1200" dirty="0" err="1">
                <a:solidFill>
                  <a:schemeClr val="tx1"/>
                </a:solidFill>
                <a:effectLst/>
                <a:latin typeface="+mn-lt"/>
                <a:ea typeface="+mn-ea"/>
                <a:cs typeface="+mn-cs"/>
                <a:hlinkClick r:id="rId7"/>
              </a:rPr>
              <a:t>Fuerst</a:t>
            </a:r>
            <a:r>
              <a:rPr lang="en-US" sz="1200" b="0" i="0" u="none" strike="noStrike" kern="1200" dirty="0">
                <a:solidFill>
                  <a:schemeClr val="tx1"/>
                </a:solidFill>
                <a:effectLst/>
                <a:latin typeface="+mn-lt"/>
                <a:ea typeface="+mn-ea"/>
                <a:cs typeface="+mn-cs"/>
                <a:hlinkClick r:id="rId7"/>
              </a:rPr>
              <a:t> M, Berger I, Schafer P, </a:t>
            </a:r>
            <a:r>
              <a:rPr lang="en-US" sz="1200" b="0" i="0" u="none" strike="noStrike" kern="1200" dirty="0" err="1">
                <a:solidFill>
                  <a:schemeClr val="tx1"/>
                </a:solidFill>
                <a:effectLst/>
                <a:latin typeface="+mn-lt"/>
                <a:ea typeface="+mn-ea"/>
                <a:cs typeface="+mn-cs"/>
                <a:hlinkClick r:id="rId7"/>
              </a:rPr>
              <a:t>Frommelt</a:t>
            </a:r>
            <a:r>
              <a:rPr lang="en-US" sz="1200" b="0" i="0" u="none" strike="noStrike" kern="1200" dirty="0">
                <a:solidFill>
                  <a:schemeClr val="tx1"/>
                </a:solidFill>
                <a:effectLst/>
                <a:latin typeface="+mn-lt"/>
                <a:ea typeface="+mn-ea"/>
                <a:cs typeface="+mn-cs"/>
                <a:hlinkClick r:id="rId7"/>
              </a:rPr>
              <a:t> L. The value of synovial biopsy, joint aspiration and C-reactive protein in the diagnosis of late peri-prosthetic infection of total knee replacements. J Bone Joint Surg Br 2008;90(7):874-878.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a:rPr>
              <a:t>(37) </a:t>
            </a:r>
            <a:r>
              <a:rPr lang="en-US" sz="1200" b="0" i="0" u="none" strike="noStrike" kern="1200" dirty="0" err="1">
                <a:solidFill>
                  <a:schemeClr val="tx1"/>
                </a:solidFill>
                <a:effectLst/>
                <a:latin typeface="+mn-lt"/>
                <a:ea typeface="+mn-ea"/>
                <a:cs typeface="+mn-cs"/>
                <a:hlinkClick r:id="rId8"/>
              </a:rPr>
              <a:t>Greidanus</a:t>
            </a:r>
            <a:r>
              <a:rPr lang="en-US" sz="1200" b="0" i="0" u="none" strike="noStrike" kern="1200" dirty="0">
                <a:solidFill>
                  <a:schemeClr val="tx1"/>
                </a:solidFill>
                <a:effectLst/>
                <a:latin typeface="+mn-lt"/>
                <a:ea typeface="+mn-ea"/>
                <a:cs typeface="+mn-cs"/>
                <a:hlinkClick r:id="rId8"/>
              </a:rPr>
              <a:t> NV, </a:t>
            </a:r>
            <a:r>
              <a:rPr lang="en-US" sz="1200" b="0" i="0" u="none" strike="noStrike" kern="1200" dirty="0" err="1">
                <a:solidFill>
                  <a:schemeClr val="tx1"/>
                </a:solidFill>
                <a:effectLst/>
                <a:latin typeface="+mn-lt"/>
                <a:ea typeface="+mn-ea"/>
                <a:cs typeface="+mn-cs"/>
                <a:hlinkClick r:id="rId8"/>
              </a:rPr>
              <a:t>Masri</a:t>
            </a:r>
            <a:r>
              <a:rPr lang="en-US" sz="1200" b="0" i="0" u="none" strike="noStrike" kern="1200" dirty="0">
                <a:solidFill>
                  <a:schemeClr val="tx1"/>
                </a:solidFill>
                <a:effectLst/>
                <a:latin typeface="+mn-lt"/>
                <a:ea typeface="+mn-ea"/>
                <a:cs typeface="+mn-cs"/>
                <a:hlinkClick r:id="rId8"/>
              </a:rPr>
              <a:t> BA, </a:t>
            </a:r>
            <a:r>
              <a:rPr lang="en-US" sz="1200" b="0" i="0" u="none" strike="noStrike" kern="1200" dirty="0" err="1">
                <a:solidFill>
                  <a:schemeClr val="tx1"/>
                </a:solidFill>
                <a:effectLst/>
                <a:latin typeface="+mn-lt"/>
                <a:ea typeface="+mn-ea"/>
                <a:cs typeface="+mn-cs"/>
                <a:hlinkClick r:id="rId8"/>
              </a:rPr>
              <a:t>Garbuz</a:t>
            </a:r>
            <a:r>
              <a:rPr lang="en-US" sz="1200" b="0" i="0" u="none" strike="noStrike" kern="1200" dirty="0">
                <a:solidFill>
                  <a:schemeClr val="tx1"/>
                </a:solidFill>
                <a:effectLst/>
                <a:latin typeface="+mn-lt"/>
                <a:ea typeface="+mn-ea"/>
                <a:cs typeface="+mn-cs"/>
                <a:hlinkClick r:id="rId8"/>
              </a:rPr>
              <a:t> DS et al. Use of erythrocyte sedimentation rate and C-reactive protein level to diagnose infection before revision total knee arthroplasty. A prospective evaluation. J Bone Joint Surg Am 2007;89(7):1409-1416.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9"/>
              </a:rPr>
              <a:t>(48) </a:t>
            </a:r>
            <a:r>
              <a:rPr lang="en-US" sz="1200" b="0" i="0" u="none" strike="noStrike" kern="1200" dirty="0" err="1">
                <a:solidFill>
                  <a:schemeClr val="tx1"/>
                </a:solidFill>
                <a:effectLst/>
                <a:latin typeface="+mn-lt"/>
                <a:ea typeface="+mn-ea"/>
                <a:cs typeface="+mn-cs"/>
                <a:hlinkClick r:id="rId9"/>
              </a:rPr>
              <a:t>Kamme</a:t>
            </a:r>
            <a:r>
              <a:rPr lang="en-US" sz="1200" b="0" i="0" u="none" strike="noStrike" kern="1200" dirty="0">
                <a:solidFill>
                  <a:schemeClr val="tx1"/>
                </a:solidFill>
                <a:effectLst/>
                <a:latin typeface="+mn-lt"/>
                <a:ea typeface="+mn-ea"/>
                <a:cs typeface="+mn-cs"/>
                <a:hlinkClick r:id="rId9"/>
              </a:rPr>
              <a:t> C, Lindberg L. Aerobic and anaerobic bacteria in deep infections after total hip arthroplasty: differential diagnosis between infectious and non-infectious loosening. Clin </a:t>
            </a:r>
            <a:r>
              <a:rPr lang="en-US" sz="1200" b="0" i="0" u="none" strike="noStrike" kern="1200" dirty="0" err="1">
                <a:solidFill>
                  <a:schemeClr val="tx1"/>
                </a:solidFill>
                <a:effectLst/>
                <a:latin typeface="+mn-lt"/>
                <a:ea typeface="+mn-ea"/>
                <a:cs typeface="+mn-cs"/>
                <a:hlinkClick r:id="rId9"/>
              </a:rPr>
              <a:t>Orthop</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Relat</a:t>
            </a:r>
            <a:r>
              <a:rPr lang="en-US" sz="1200" b="0" i="0" u="none" strike="noStrike" kern="1200" dirty="0">
                <a:solidFill>
                  <a:schemeClr val="tx1"/>
                </a:solidFill>
                <a:effectLst/>
                <a:latin typeface="+mn-lt"/>
                <a:ea typeface="+mn-ea"/>
                <a:cs typeface="+mn-cs"/>
                <a:hlinkClick r:id="rId9"/>
              </a:rPr>
              <a:t> Res 1981;(154):201-207.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Alijanipour,P</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Bakhshi,H</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Parvizi,J</a:t>
            </a:r>
            <a:r>
              <a:rPr lang="en-US" sz="1200" b="0" i="0" u="none" strike="noStrike" kern="1200" dirty="0">
                <a:solidFill>
                  <a:schemeClr val="tx1"/>
                </a:solidFill>
                <a:effectLst/>
                <a:latin typeface="+mn-lt"/>
                <a:ea typeface="+mn-ea"/>
                <a:cs typeface="+mn-cs"/>
                <a:hlinkClick r:id="rId10"/>
              </a:rPr>
              <a:t>. Diagnosis of periprosthetic joint infection: the threshold for serological markers. </a:t>
            </a:r>
            <a:r>
              <a:rPr lang="en-US" sz="1200" b="0" i="0" u="none" strike="noStrike" kern="1200" dirty="0" err="1">
                <a:solidFill>
                  <a:schemeClr val="tx1"/>
                </a:solidFill>
                <a:effectLst/>
                <a:latin typeface="+mn-lt"/>
                <a:ea typeface="+mn-ea"/>
                <a:cs typeface="+mn-cs"/>
                <a:hlinkClick r:id="rId10"/>
              </a:rPr>
              <a:t>Clin.Orthop</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Relat.Res</a:t>
            </a:r>
            <a:r>
              <a:rPr lang="en-US" sz="1200" b="0" i="0" u="none" strike="noStrike" kern="1200" dirty="0">
                <a:solidFill>
                  <a:schemeClr val="tx1"/>
                </a:solidFill>
                <a:effectLst/>
                <a:latin typeface="+mn-lt"/>
                <a:ea typeface="+mn-ea"/>
                <a:cs typeface="+mn-cs"/>
                <a:hlinkClick r:id="rId10"/>
              </a:rPr>
              <a:t>. 2013/10; 10: 3186-3195</a:t>
            </a:r>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Buttaro,M.A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Tanoira,I</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Comba,F</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Piccaluga,F</a:t>
            </a:r>
            <a:r>
              <a:rPr lang="en-US" sz="1200" b="0" i="0" u="none" strike="noStrike" kern="1200" dirty="0">
                <a:solidFill>
                  <a:schemeClr val="tx1"/>
                </a:solidFill>
                <a:effectLst/>
                <a:latin typeface="+mn-lt"/>
                <a:ea typeface="+mn-ea"/>
                <a:cs typeface="+mn-cs"/>
                <a:hlinkClick r:id="rId11"/>
              </a:rPr>
              <a:t>. Combining C-reactive protein and interleukin-6 may be useful to detect periprosthetic hip infection. </a:t>
            </a:r>
            <a:r>
              <a:rPr lang="en-US" sz="1200" b="0" i="0" u="none" strike="noStrike" kern="1200" dirty="0" err="1">
                <a:solidFill>
                  <a:schemeClr val="tx1"/>
                </a:solidFill>
                <a:effectLst/>
                <a:latin typeface="+mn-lt"/>
                <a:ea typeface="+mn-ea"/>
                <a:cs typeface="+mn-cs"/>
                <a:hlinkClick r:id="rId11"/>
              </a:rPr>
              <a:t>Clin.Orthop.Relat.Res</a:t>
            </a:r>
            <a:r>
              <a:rPr lang="en-US" sz="1200" b="0" i="0" u="none" strike="noStrike" kern="1200" dirty="0">
                <a:solidFill>
                  <a:schemeClr val="tx1"/>
                </a:solidFill>
                <a:effectLst/>
                <a:latin typeface="+mn-lt"/>
                <a:ea typeface="+mn-ea"/>
                <a:cs typeface="+mn-cs"/>
                <a:hlinkClick r:id="rId11"/>
              </a:rPr>
              <a:t>. 2010/12; 12: 3263-3267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Cipriano,C.A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Brown,N.M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Michael,A.M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Moric,M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Sporer,S.M</a:t>
            </a:r>
            <a:r>
              <a:rPr lang="en-US" sz="1200" b="0" i="0" u="none" strike="noStrike" kern="1200" dirty="0">
                <a:solidFill>
                  <a:schemeClr val="tx1"/>
                </a:solidFill>
                <a:effectLst/>
                <a:latin typeface="+mn-lt"/>
                <a:ea typeface="+mn-ea"/>
                <a:cs typeface="+mn-cs"/>
                <a:hlinkClick r:id="rId12"/>
              </a:rPr>
              <a:t>., Della </a:t>
            </a:r>
            <a:r>
              <a:rPr lang="en-US" sz="1200" b="0" i="0" u="none" strike="noStrike" kern="1200" dirty="0" err="1">
                <a:solidFill>
                  <a:schemeClr val="tx1"/>
                </a:solidFill>
                <a:effectLst/>
                <a:latin typeface="+mn-lt"/>
                <a:ea typeface="+mn-ea"/>
                <a:cs typeface="+mn-cs"/>
                <a:hlinkClick r:id="rId12"/>
              </a:rPr>
              <a:t>Valle,C.J</a:t>
            </a:r>
            <a:r>
              <a:rPr lang="en-US" sz="1200" b="0" i="0" u="none" strike="noStrike" kern="1200" dirty="0">
                <a:solidFill>
                  <a:schemeClr val="tx1"/>
                </a:solidFill>
                <a:effectLst/>
                <a:latin typeface="+mn-lt"/>
                <a:ea typeface="+mn-ea"/>
                <a:cs typeface="+mn-cs"/>
                <a:hlinkClick r:id="rId12"/>
              </a:rPr>
              <a:t>. Serum and synovial fluid analysis for diagnosing chronic periprosthetic infection in patients with inflammatory arthritis. </a:t>
            </a:r>
            <a:r>
              <a:rPr lang="en-US" sz="1200" b="0" i="0" u="none" strike="noStrike" kern="1200" dirty="0" err="1">
                <a:solidFill>
                  <a:schemeClr val="tx1"/>
                </a:solidFill>
                <a:effectLst/>
                <a:latin typeface="+mn-lt"/>
                <a:ea typeface="+mn-ea"/>
                <a:cs typeface="+mn-cs"/>
                <a:hlinkClick r:id="rId12"/>
              </a:rPr>
              <a:t>J.Bone</a:t>
            </a:r>
            <a:r>
              <a:rPr lang="en-US" sz="1200" b="0" i="0" u="none" strike="noStrike" kern="1200" dirty="0">
                <a:solidFill>
                  <a:schemeClr val="tx1"/>
                </a:solidFill>
                <a:effectLst/>
                <a:latin typeface="+mn-lt"/>
                <a:ea typeface="+mn-ea"/>
                <a:cs typeface="+mn-cs"/>
                <a:hlinkClick r:id="rId12"/>
              </a:rPr>
              <a:t> Joint </a:t>
            </a:r>
            <a:r>
              <a:rPr lang="en-US" sz="1200" b="0" i="0" u="none" strike="noStrike" kern="1200" dirty="0" err="1">
                <a:solidFill>
                  <a:schemeClr val="tx1"/>
                </a:solidFill>
                <a:effectLst/>
                <a:latin typeface="+mn-lt"/>
                <a:ea typeface="+mn-ea"/>
                <a:cs typeface="+mn-cs"/>
                <a:hlinkClick r:id="rId12"/>
              </a:rPr>
              <a:t>Surg.Am</a:t>
            </a:r>
            <a:r>
              <a:rPr lang="en-US" sz="1200" b="0" i="0" u="none" strike="noStrike" kern="1200" dirty="0">
                <a:solidFill>
                  <a:schemeClr val="tx1"/>
                </a:solidFill>
                <a:effectLst/>
                <a:latin typeface="+mn-lt"/>
                <a:ea typeface="+mn-ea"/>
                <a:cs typeface="+mn-cs"/>
                <a:hlinkClick r:id="rId12"/>
              </a:rPr>
              <a:t>. 2012/4/4; 7: 594-600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Cipriano,C.A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Brown,N.M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Michael,A.M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Moric,M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Sporer,S.M</a:t>
            </a:r>
            <a:r>
              <a:rPr lang="en-US" sz="1200" b="0" i="0" u="none" strike="noStrike" kern="1200" dirty="0">
                <a:solidFill>
                  <a:schemeClr val="tx1"/>
                </a:solidFill>
                <a:effectLst/>
                <a:latin typeface="+mn-lt"/>
                <a:ea typeface="+mn-ea"/>
                <a:cs typeface="+mn-cs"/>
                <a:hlinkClick r:id="rId12"/>
              </a:rPr>
              <a:t>., Della </a:t>
            </a:r>
            <a:r>
              <a:rPr lang="en-US" sz="1200" b="0" i="0" u="none" strike="noStrike" kern="1200" dirty="0" err="1">
                <a:solidFill>
                  <a:schemeClr val="tx1"/>
                </a:solidFill>
                <a:effectLst/>
                <a:latin typeface="+mn-lt"/>
                <a:ea typeface="+mn-ea"/>
                <a:cs typeface="+mn-cs"/>
                <a:hlinkClick r:id="rId12"/>
              </a:rPr>
              <a:t>Valle,C.J</a:t>
            </a:r>
            <a:r>
              <a:rPr lang="en-US" sz="1200" b="0" i="0" u="none" strike="noStrike" kern="1200" dirty="0">
                <a:solidFill>
                  <a:schemeClr val="tx1"/>
                </a:solidFill>
                <a:effectLst/>
                <a:latin typeface="+mn-lt"/>
                <a:ea typeface="+mn-ea"/>
                <a:cs typeface="+mn-cs"/>
                <a:hlinkClick r:id="rId12"/>
              </a:rPr>
              <a:t>. Serum and synovial fluid analysis for diagnosing chronic periprosthetic infection in patients with inflammatory arthritis. </a:t>
            </a:r>
            <a:r>
              <a:rPr lang="en-US" sz="1200" b="0" i="0" u="none" strike="noStrike" kern="1200" dirty="0" err="1">
                <a:solidFill>
                  <a:schemeClr val="tx1"/>
                </a:solidFill>
                <a:effectLst/>
                <a:latin typeface="+mn-lt"/>
                <a:ea typeface="+mn-ea"/>
                <a:cs typeface="+mn-cs"/>
                <a:hlinkClick r:id="rId12"/>
              </a:rPr>
              <a:t>J.Bone</a:t>
            </a:r>
            <a:r>
              <a:rPr lang="en-US" sz="1200" b="0" i="0" u="none" strike="noStrike" kern="1200" dirty="0">
                <a:solidFill>
                  <a:schemeClr val="tx1"/>
                </a:solidFill>
                <a:effectLst/>
                <a:latin typeface="+mn-lt"/>
                <a:ea typeface="+mn-ea"/>
                <a:cs typeface="+mn-cs"/>
                <a:hlinkClick r:id="rId12"/>
              </a:rPr>
              <a:t> Joint </a:t>
            </a:r>
            <a:r>
              <a:rPr lang="en-US" sz="1200" b="0" i="0" u="none" strike="noStrike" kern="1200" dirty="0" err="1">
                <a:solidFill>
                  <a:schemeClr val="tx1"/>
                </a:solidFill>
                <a:effectLst/>
                <a:latin typeface="+mn-lt"/>
                <a:ea typeface="+mn-ea"/>
                <a:cs typeface="+mn-cs"/>
                <a:hlinkClick r:id="rId12"/>
              </a:rPr>
              <a:t>Surg.Am</a:t>
            </a:r>
            <a:r>
              <a:rPr lang="en-US" sz="1200" b="0" i="0" u="none" strike="noStrike" kern="1200" dirty="0">
                <a:solidFill>
                  <a:schemeClr val="tx1"/>
                </a:solidFill>
                <a:effectLst/>
                <a:latin typeface="+mn-lt"/>
                <a:ea typeface="+mn-ea"/>
                <a:cs typeface="+mn-cs"/>
                <a:hlinkClick r:id="rId12"/>
              </a:rPr>
              <a:t>. 2012/4/4; 7: 594-600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3"/>
              </a:rPr>
              <a:t>Claassen,L</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Ettinger,S</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Pastor,M.F</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Budde,S</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Windhagen,H</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Floerkemeier,T</a:t>
            </a:r>
            <a:r>
              <a:rPr lang="en-US" sz="1200" b="0" i="0" u="none" strike="noStrike" kern="1200" dirty="0">
                <a:solidFill>
                  <a:schemeClr val="tx1"/>
                </a:solidFill>
                <a:effectLst/>
                <a:latin typeface="+mn-lt"/>
                <a:ea typeface="+mn-ea"/>
                <a:cs typeface="+mn-cs"/>
                <a:hlinkClick r:id="rId13"/>
              </a:rPr>
              <a:t>. The value of arthroscopic </a:t>
            </a:r>
            <a:r>
              <a:rPr lang="en-US" sz="1200" b="0" i="0" u="none" strike="noStrike" kern="1200" dirty="0" err="1">
                <a:solidFill>
                  <a:schemeClr val="tx1"/>
                </a:solidFill>
                <a:effectLst/>
                <a:latin typeface="+mn-lt"/>
                <a:ea typeface="+mn-ea"/>
                <a:cs typeface="+mn-cs"/>
                <a:hlinkClick r:id="rId13"/>
              </a:rPr>
              <a:t>neosynovium</a:t>
            </a:r>
            <a:r>
              <a:rPr lang="en-US" sz="1200" b="0" i="0" u="none" strike="noStrike" kern="1200" dirty="0">
                <a:solidFill>
                  <a:schemeClr val="tx1"/>
                </a:solidFill>
                <a:effectLst/>
                <a:latin typeface="+mn-lt"/>
                <a:ea typeface="+mn-ea"/>
                <a:cs typeface="+mn-cs"/>
                <a:hlinkClick r:id="rId13"/>
              </a:rPr>
              <a:t> biopsies to diagnose periprosthetic knee joint low-grade infection. </a:t>
            </a:r>
            <a:r>
              <a:rPr lang="en-US" sz="1200" b="0" i="0" u="none" strike="noStrike" kern="1200" dirty="0" err="1">
                <a:solidFill>
                  <a:schemeClr val="tx1"/>
                </a:solidFill>
                <a:effectLst/>
                <a:latin typeface="+mn-lt"/>
                <a:ea typeface="+mn-ea"/>
                <a:cs typeface="+mn-cs"/>
                <a:hlinkClick r:id="rId13"/>
              </a:rPr>
              <a:t>Arch.Orthop.Trauma</a:t>
            </a:r>
            <a:r>
              <a:rPr lang="en-US" sz="1200" b="0" i="0" u="none" strike="noStrike" kern="1200" dirty="0">
                <a:solidFill>
                  <a:schemeClr val="tx1"/>
                </a:solidFill>
                <a:effectLst/>
                <a:latin typeface="+mn-lt"/>
                <a:ea typeface="+mn-ea"/>
                <a:cs typeface="+mn-cs"/>
                <a:hlinkClick r:id="rId13"/>
              </a:rPr>
              <a:t> Surg. 2016/12; 12: 1753-1759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4"/>
              </a:rPr>
              <a:t>Elgeidi,A</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Elganainy,A.E</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Abou,Elkhier</a:t>
            </a:r>
            <a:r>
              <a:rPr lang="en-US" sz="1200" b="0" i="0" u="none" strike="noStrike" kern="1200" dirty="0">
                <a:solidFill>
                  <a:schemeClr val="tx1"/>
                </a:solidFill>
                <a:effectLst/>
                <a:latin typeface="+mn-lt"/>
                <a:ea typeface="+mn-ea"/>
                <a:cs typeface="+mn-cs"/>
                <a:hlinkClick r:id="rId14"/>
              </a:rPr>
              <a:t> N., </a:t>
            </a:r>
            <a:r>
              <a:rPr lang="en-US" sz="1200" b="0" i="0" u="none" strike="noStrike" kern="1200" dirty="0" err="1">
                <a:solidFill>
                  <a:schemeClr val="tx1"/>
                </a:solidFill>
                <a:effectLst/>
                <a:latin typeface="+mn-lt"/>
                <a:ea typeface="+mn-ea"/>
                <a:cs typeface="+mn-cs"/>
                <a:hlinkClick r:id="rId14"/>
              </a:rPr>
              <a:t>Rakha,S</a:t>
            </a:r>
            <a:r>
              <a:rPr lang="en-US" sz="1200" b="0" i="0" u="none" strike="noStrike" kern="1200" dirty="0">
                <a:solidFill>
                  <a:schemeClr val="tx1"/>
                </a:solidFill>
                <a:effectLst/>
                <a:latin typeface="+mn-lt"/>
                <a:ea typeface="+mn-ea"/>
                <a:cs typeface="+mn-cs"/>
                <a:hlinkClick r:id="rId14"/>
              </a:rPr>
              <a:t>. Interleukin-6 and other inflammatory markers in diagnosis of periprosthetic joint infection. </a:t>
            </a:r>
            <a:r>
              <a:rPr lang="en-US" sz="1200" b="0" i="0" u="none" strike="noStrike" kern="1200" dirty="0" err="1">
                <a:solidFill>
                  <a:schemeClr val="tx1"/>
                </a:solidFill>
                <a:effectLst/>
                <a:latin typeface="+mn-lt"/>
                <a:ea typeface="+mn-ea"/>
                <a:cs typeface="+mn-cs"/>
                <a:hlinkClick r:id="rId14"/>
              </a:rPr>
              <a:t>Int.Orthop</a:t>
            </a:r>
            <a:r>
              <a:rPr lang="en-US" sz="1200" b="0" i="0" u="none" strike="noStrike" kern="1200" dirty="0">
                <a:solidFill>
                  <a:schemeClr val="tx1"/>
                </a:solidFill>
                <a:effectLst/>
                <a:latin typeface="+mn-lt"/>
                <a:ea typeface="+mn-ea"/>
                <a:cs typeface="+mn-cs"/>
                <a:hlinkClick r:id="rId14"/>
              </a:rPr>
              <a:t> 2014/12; 12: 2591-2595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5"/>
              </a:rPr>
              <a:t>Fernandez-</a:t>
            </a:r>
            <a:r>
              <a:rPr lang="en-US" sz="1200" b="0" i="0" u="none" strike="noStrike" kern="1200" dirty="0" err="1">
                <a:solidFill>
                  <a:schemeClr val="tx1"/>
                </a:solidFill>
                <a:effectLst/>
                <a:latin typeface="+mn-lt"/>
                <a:ea typeface="+mn-ea"/>
                <a:cs typeface="+mn-cs"/>
                <a:hlinkClick r:id="rId15"/>
              </a:rPr>
              <a:t>Sampedro,M</a:t>
            </a:r>
            <a:r>
              <a:rPr lang="en-US" sz="1200" b="0" i="0" u="none" strike="noStrike" kern="1200" dirty="0">
                <a:solidFill>
                  <a:schemeClr val="tx1"/>
                </a:solidFill>
                <a:effectLst/>
                <a:latin typeface="+mn-lt"/>
                <a:ea typeface="+mn-ea"/>
                <a:cs typeface="+mn-cs"/>
                <a:hlinkClick r:id="rId15"/>
              </a:rPr>
              <a:t>., Farinas-</a:t>
            </a:r>
            <a:r>
              <a:rPr lang="en-US" sz="1200" b="0" i="0" u="none" strike="noStrike" kern="1200" dirty="0" err="1">
                <a:solidFill>
                  <a:schemeClr val="tx1"/>
                </a:solidFill>
                <a:effectLst/>
                <a:latin typeface="+mn-lt"/>
                <a:ea typeface="+mn-ea"/>
                <a:cs typeface="+mn-cs"/>
                <a:hlinkClick r:id="rId15"/>
              </a:rPr>
              <a:t>Alvarez,C</a:t>
            </a:r>
            <a:r>
              <a:rPr lang="en-US" sz="1200" b="0" i="0" u="none" strike="noStrike" kern="1200" dirty="0">
                <a:solidFill>
                  <a:schemeClr val="tx1"/>
                </a:solidFill>
                <a:effectLst/>
                <a:latin typeface="+mn-lt"/>
                <a:ea typeface="+mn-ea"/>
                <a:cs typeface="+mn-cs"/>
                <a:hlinkClick r:id="rId15"/>
              </a:rPr>
              <a:t>., Garces-</a:t>
            </a:r>
            <a:r>
              <a:rPr lang="en-US" sz="1200" b="0" i="0" u="none" strike="noStrike" kern="1200" dirty="0" err="1">
                <a:solidFill>
                  <a:schemeClr val="tx1"/>
                </a:solidFill>
                <a:effectLst/>
                <a:latin typeface="+mn-lt"/>
                <a:ea typeface="+mn-ea"/>
                <a:cs typeface="+mn-cs"/>
                <a:hlinkClick r:id="rId15"/>
              </a:rPr>
              <a:t>Zarzalejo,C</a:t>
            </a:r>
            <a:r>
              <a:rPr lang="en-US" sz="1200" b="0" i="0" u="none" strike="noStrike" kern="1200" dirty="0">
                <a:solidFill>
                  <a:schemeClr val="tx1"/>
                </a:solidFill>
                <a:effectLst/>
                <a:latin typeface="+mn-lt"/>
                <a:ea typeface="+mn-ea"/>
                <a:cs typeface="+mn-cs"/>
                <a:hlinkClick r:id="rId15"/>
              </a:rPr>
              <a:t>., Alonso-</a:t>
            </a:r>
            <a:r>
              <a:rPr lang="en-US" sz="1200" b="0" i="0" u="none" strike="noStrike" kern="1200" dirty="0" err="1">
                <a:solidFill>
                  <a:schemeClr val="tx1"/>
                </a:solidFill>
                <a:effectLst/>
                <a:latin typeface="+mn-lt"/>
                <a:ea typeface="+mn-ea"/>
                <a:cs typeface="+mn-cs"/>
                <a:hlinkClick r:id="rId15"/>
              </a:rPr>
              <a:t>Aguirre,M.A</a:t>
            </a:r>
            <a:r>
              <a:rPr lang="en-US" sz="1200" b="0" i="0" u="none" strike="noStrike" kern="1200" dirty="0">
                <a:solidFill>
                  <a:schemeClr val="tx1"/>
                </a:solidFill>
                <a:effectLst/>
                <a:latin typeface="+mn-lt"/>
                <a:ea typeface="+mn-ea"/>
                <a:cs typeface="+mn-cs"/>
                <a:hlinkClick r:id="rId15"/>
              </a:rPr>
              <a:t>., Salas-</a:t>
            </a:r>
            <a:r>
              <a:rPr lang="en-US" sz="1200" b="0" i="0" u="none" strike="noStrike" kern="1200" dirty="0" err="1">
                <a:solidFill>
                  <a:schemeClr val="tx1"/>
                </a:solidFill>
                <a:effectLst/>
                <a:latin typeface="+mn-lt"/>
                <a:ea typeface="+mn-ea"/>
                <a:cs typeface="+mn-cs"/>
                <a:hlinkClick r:id="rId15"/>
              </a:rPr>
              <a:t>Venero,C</a:t>
            </a:r>
            <a:r>
              <a:rPr lang="en-US" sz="1200" b="0" i="0" u="none" strike="noStrike" kern="1200" dirty="0">
                <a:solidFill>
                  <a:schemeClr val="tx1"/>
                </a:solidFill>
                <a:effectLst/>
                <a:latin typeface="+mn-lt"/>
                <a:ea typeface="+mn-ea"/>
                <a:cs typeface="+mn-cs"/>
                <a:hlinkClick r:id="rId15"/>
              </a:rPr>
              <a:t>., Martinez-</a:t>
            </a:r>
            <a:r>
              <a:rPr lang="en-US" sz="1200" b="0" i="0" u="none" strike="noStrike" kern="1200" dirty="0" err="1">
                <a:solidFill>
                  <a:schemeClr val="tx1"/>
                </a:solidFill>
                <a:effectLst/>
                <a:latin typeface="+mn-lt"/>
                <a:ea typeface="+mn-ea"/>
                <a:cs typeface="+mn-cs"/>
                <a:hlinkClick r:id="rId15"/>
              </a:rPr>
              <a:t>Martinez,L</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Farinas,M.C</a:t>
            </a:r>
            <a:r>
              <a:rPr lang="en-US" sz="1200" b="0" i="0" u="none" strike="noStrike" kern="1200" dirty="0">
                <a:solidFill>
                  <a:schemeClr val="tx1"/>
                </a:solidFill>
                <a:effectLst/>
                <a:latin typeface="+mn-lt"/>
                <a:ea typeface="+mn-ea"/>
                <a:cs typeface="+mn-cs"/>
                <a:hlinkClick r:id="rId15"/>
              </a:rPr>
              <a:t>. Accuracy of different diagnostic tests for early, delayed and late prosthetic joint infection. BMC </a:t>
            </a:r>
            <a:r>
              <a:rPr lang="en-US" sz="1200" b="0" i="0" u="none" strike="noStrike" kern="1200" dirty="0" err="1">
                <a:solidFill>
                  <a:schemeClr val="tx1"/>
                </a:solidFill>
                <a:effectLst/>
                <a:latin typeface="+mn-lt"/>
                <a:ea typeface="+mn-ea"/>
                <a:cs typeface="+mn-cs"/>
                <a:hlinkClick r:id="rId15"/>
              </a:rPr>
              <a:t>Infect.Dis</a:t>
            </a:r>
            <a:r>
              <a:rPr lang="en-US" sz="1200" b="0" i="0" u="none" strike="noStrike" kern="1200" dirty="0">
                <a:solidFill>
                  <a:schemeClr val="tx1"/>
                </a:solidFill>
                <a:effectLst/>
                <a:latin typeface="+mn-lt"/>
                <a:ea typeface="+mn-ea"/>
                <a:cs typeface="+mn-cs"/>
                <a:hlinkClick r:id="rId15"/>
              </a:rPr>
              <a:t> 2017/8/25; 1: 592-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6"/>
              </a:rPr>
              <a:t>Fink,B</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Gebhard,A</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Fuerst,M</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Berger,I</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Schafer,P</a:t>
            </a:r>
            <a:r>
              <a:rPr lang="en-US" sz="1200" b="0" i="0" u="none" strike="noStrike" kern="1200" dirty="0">
                <a:solidFill>
                  <a:schemeClr val="tx1"/>
                </a:solidFill>
                <a:effectLst/>
                <a:latin typeface="+mn-lt"/>
                <a:ea typeface="+mn-ea"/>
                <a:cs typeface="+mn-cs"/>
                <a:hlinkClick r:id="rId16"/>
              </a:rPr>
              <a:t>. High diagnostic value of synovial biopsy in periprosthetic joint infection of the hip. </a:t>
            </a:r>
            <a:r>
              <a:rPr lang="en-US" sz="1200" b="0" i="0" u="none" strike="noStrike" kern="1200" dirty="0" err="1">
                <a:solidFill>
                  <a:schemeClr val="tx1"/>
                </a:solidFill>
                <a:effectLst/>
                <a:latin typeface="+mn-lt"/>
                <a:ea typeface="+mn-ea"/>
                <a:cs typeface="+mn-cs"/>
                <a:hlinkClick r:id="rId16"/>
              </a:rPr>
              <a:t>Clin.Orthop</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Relat.Res</a:t>
            </a:r>
            <a:r>
              <a:rPr lang="en-US" sz="1200" b="0" i="0" u="none" strike="noStrike" kern="1200" dirty="0">
                <a:solidFill>
                  <a:schemeClr val="tx1"/>
                </a:solidFill>
                <a:effectLst/>
                <a:latin typeface="+mn-lt"/>
                <a:ea typeface="+mn-ea"/>
                <a:cs typeface="+mn-cs"/>
                <a:hlinkClick r:id="rId16"/>
              </a:rPr>
              <a:t>. 2013/3; 3: 956-964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7"/>
              </a:rPr>
              <a:t>Kwon, Y.M., </a:t>
            </a:r>
            <a:r>
              <a:rPr lang="en-US" sz="1200" b="0" i="0" u="none" strike="noStrike" kern="1200" dirty="0" err="1">
                <a:solidFill>
                  <a:schemeClr val="tx1"/>
                </a:solidFill>
                <a:effectLst/>
                <a:latin typeface="+mn-lt"/>
                <a:ea typeface="+mn-ea"/>
                <a:cs typeface="+mn-cs"/>
                <a:hlinkClick r:id="rId17"/>
              </a:rPr>
              <a:t>Antoci,V.,Jr</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Leone,W.A</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Tsai,T.Y</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Dimitriou,D</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Liow,M.H</a:t>
            </a:r>
            <a:r>
              <a:rPr lang="en-US" sz="1200" b="0" i="0" u="none" strike="noStrike" kern="1200" dirty="0">
                <a:solidFill>
                  <a:schemeClr val="tx1"/>
                </a:solidFill>
                <a:effectLst/>
                <a:latin typeface="+mn-lt"/>
                <a:ea typeface="+mn-ea"/>
                <a:cs typeface="+mn-cs"/>
                <a:hlinkClick r:id="rId17"/>
              </a:rPr>
              <a:t>. Utility of Serum Inflammatory and Synovial Fluid Counts in the Diagnosis of Infection in Taper Corrosion of Dual Taper Modular Stems. </a:t>
            </a:r>
            <a:r>
              <a:rPr lang="en-US" sz="1200" b="0" i="0" u="none" strike="noStrike" kern="1200" dirty="0" err="1">
                <a:solidFill>
                  <a:schemeClr val="tx1"/>
                </a:solidFill>
                <a:effectLst/>
                <a:latin typeface="+mn-lt"/>
                <a:ea typeface="+mn-ea"/>
                <a:cs typeface="+mn-cs"/>
                <a:hlinkClick r:id="rId17"/>
              </a:rPr>
              <a:t>J.Arthroplasty</a:t>
            </a:r>
            <a:r>
              <a:rPr lang="en-US" sz="1200" b="0" i="0" u="none" strike="noStrike" kern="1200" dirty="0">
                <a:solidFill>
                  <a:schemeClr val="tx1"/>
                </a:solidFill>
                <a:effectLst/>
                <a:latin typeface="+mn-lt"/>
                <a:ea typeface="+mn-ea"/>
                <a:cs typeface="+mn-cs"/>
                <a:hlinkClick r:id="rId17"/>
              </a:rPr>
              <a:t> 2016/9; 9: 1997-2003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8"/>
              </a:rPr>
              <a:t>Savarino,L</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Baldini,N</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Tarabusi,C</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Pellacani,A</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Giunti,A</a:t>
            </a:r>
            <a:r>
              <a:rPr lang="en-US" sz="1200" b="0" i="0" u="none" strike="noStrike" kern="1200" dirty="0">
                <a:solidFill>
                  <a:schemeClr val="tx1"/>
                </a:solidFill>
                <a:effectLst/>
                <a:latin typeface="+mn-lt"/>
                <a:ea typeface="+mn-ea"/>
                <a:cs typeface="+mn-cs"/>
                <a:hlinkClick r:id="rId18"/>
              </a:rPr>
              <a:t>. Diagnosis of infection after total hip replacement. </a:t>
            </a:r>
            <a:r>
              <a:rPr lang="en-US" sz="1200" b="0" i="0" u="none" strike="noStrike" kern="1200" dirty="0" err="1">
                <a:solidFill>
                  <a:schemeClr val="tx1"/>
                </a:solidFill>
                <a:effectLst/>
                <a:latin typeface="+mn-lt"/>
                <a:ea typeface="+mn-ea"/>
                <a:cs typeface="+mn-cs"/>
                <a:hlinkClick r:id="rId18"/>
              </a:rPr>
              <a:t>J.Biomed</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Mater.Res.B</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Appl.Biomater</a:t>
            </a:r>
            <a:r>
              <a:rPr lang="en-US" sz="1200" b="0" i="0" u="none" strike="noStrike" kern="1200" dirty="0">
                <a:solidFill>
                  <a:schemeClr val="tx1"/>
                </a:solidFill>
                <a:effectLst/>
                <a:latin typeface="+mn-lt"/>
                <a:ea typeface="+mn-ea"/>
                <a:cs typeface="+mn-cs"/>
                <a:hlinkClick r:id="rId18"/>
              </a:rPr>
              <a:t>. 2004/7/15; 1: 139-145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9"/>
              </a:rPr>
              <a:t>Schinsky,M.F</a:t>
            </a:r>
            <a:r>
              <a:rPr lang="en-US" sz="1200" b="0" i="0" u="none" strike="noStrike" kern="1200" dirty="0">
                <a:solidFill>
                  <a:schemeClr val="tx1"/>
                </a:solidFill>
                <a:effectLst/>
                <a:latin typeface="+mn-lt"/>
                <a:ea typeface="+mn-ea"/>
                <a:cs typeface="+mn-cs"/>
                <a:hlinkClick r:id="rId19"/>
              </a:rPr>
              <a:t>., Della </a:t>
            </a:r>
            <a:r>
              <a:rPr lang="en-US" sz="1200" b="0" i="0" u="none" strike="noStrike" kern="1200" dirty="0" err="1">
                <a:solidFill>
                  <a:schemeClr val="tx1"/>
                </a:solidFill>
                <a:effectLst/>
                <a:latin typeface="+mn-lt"/>
                <a:ea typeface="+mn-ea"/>
                <a:cs typeface="+mn-cs"/>
                <a:hlinkClick r:id="rId19"/>
              </a:rPr>
              <a:t>Valle,C.J</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Sporer,S.M</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Paprosky,W.G</a:t>
            </a:r>
            <a:r>
              <a:rPr lang="en-US" sz="1200" b="0" i="0" u="none" strike="noStrike" kern="1200" dirty="0">
                <a:solidFill>
                  <a:schemeClr val="tx1"/>
                </a:solidFill>
                <a:effectLst/>
                <a:latin typeface="+mn-lt"/>
                <a:ea typeface="+mn-ea"/>
                <a:cs typeface="+mn-cs"/>
                <a:hlinkClick r:id="rId19"/>
              </a:rPr>
              <a:t>. Perioperative testing for joint infection in patients undergoing revision total hip arthroplasty. </a:t>
            </a:r>
            <a:r>
              <a:rPr lang="en-US" sz="1200" b="0" i="0" u="none" strike="noStrike" kern="1200" dirty="0" err="1">
                <a:solidFill>
                  <a:schemeClr val="tx1"/>
                </a:solidFill>
                <a:effectLst/>
                <a:latin typeface="+mn-lt"/>
                <a:ea typeface="+mn-ea"/>
                <a:cs typeface="+mn-cs"/>
                <a:hlinkClick r:id="rId19"/>
              </a:rPr>
              <a:t>J.Bone</a:t>
            </a:r>
            <a:r>
              <a:rPr lang="en-US" sz="1200" b="0" i="0" u="none" strike="noStrike" kern="1200" dirty="0">
                <a:solidFill>
                  <a:schemeClr val="tx1"/>
                </a:solidFill>
                <a:effectLst/>
                <a:latin typeface="+mn-lt"/>
                <a:ea typeface="+mn-ea"/>
                <a:cs typeface="+mn-cs"/>
                <a:hlinkClick r:id="rId19"/>
              </a:rPr>
              <a:t> Joint </a:t>
            </a:r>
            <a:r>
              <a:rPr lang="en-US" sz="1200" b="0" i="0" u="none" strike="noStrike" kern="1200" dirty="0" err="1">
                <a:solidFill>
                  <a:schemeClr val="tx1"/>
                </a:solidFill>
                <a:effectLst/>
                <a:latin typeface="+mn-lt"/>
                <a:ea typeface="+mn-ea"/>
                <a:cs typeface="+mn-cs"/>
                <a:hlinkClick r:id="rId19"/>
              </a:rPr>
              <a:t>Surg.Am</a:t>
            </a:r>
            <a:r>
              <a:rPr lang="en-US" sz="1200" b="0" i="0" u="none" strike="noStrike" kern="1200" dirty="0">
                <a:solidFill>
                  <a:schemeClr val="tx1"/>
                </a:solidFill>
                <a:effectLst/>
                <a:latin typeface="+mn-lt"/>
                <a:ea typeface="+mn-ea"/>
                <a:cs typeface="+mn-cs"/>
                <a:hlinkClick r:id="rId19"/>
              </a:rPr>
              <a:t>. 2008/9; 9: 1869-1875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0"/>
              </a:rPr>
              <a:t>Yuan,K</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Li,W.D</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Qiang,Y</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Cui,Z.M</a:t>
            </a:r>
            <a:r>
              <a:rPr lang="en-US" sz="1200" b="0" i="0" u="none" strike="noStrike" kern="1200" dirty="0">
                <a:solidFill>
                  <a:schemeClr val="tx1"/>
                </a:solidFill>
                <a:effectLst/>
                <a:latin typeface="+mn-lt"/>
                <a:ea typeface="+mn-ea"/>
                <a:cs typeface="+mn-cs"/>
                <a:hlinkClick r:id="rId20"/>
              </a:rPr>
              <a:t>. Comparison of procalcitonin and C-reactive protein for the diagnosis of periprosthetic joint infection before revision total hip arthroplasty. </a:t>
            </a:r>
            <a:r>
              <a:rPr lang="en-US" sz="1200" b="0" i="0" u="none" strike="noStrike" kern="1200" dirty="0" err="1">
                <a:solidFill>
                  <a:schemeClr val="tx1"/>
                </a:solidFill>
                <a:effectLst/>
                <a:latin typeface="+mn-lt"/>
                <a:ea typeface="+mn-ea"/>
                <a:cs typeface="+mn-cs"/>
                <a:hlinkClick r:id="rId20"/>
              </a:rPr>
              <a:t>Surg.Infect</a:t>
            </a:r>
            <a:r>
              <a:rPr lang="en-US" sz="1200" b="0" i="0" u="none" strike="noStrike" kern="1200" dirty="0">
                <a:solidFill>
                  <a:schemeClr val="tx1"/>
                </a:solidFill>
                <a:effectLst/>
                <a:latin typeface="+mn-lt"/>
                <a:ea typeface="+mn-ea"/>
                <a:cs typeface="+mn-cs"/>
                <a:hlinkClick r:id="rId20"/>
              </a:rPr>
              <a:t>.(</a:t>
            </a:r>
            <a:r>
              <a:rPr lang="en-US" sz="1200" b="0" i="0" u="none" strike="noStrike" kern="1200" dirty="0" err="1">
                <a:solidFill>
                  <a:schemeClr val="tx1"/>
                </a:solidFill>
                <a:effectLst/>
                <a:latin typeface="+mn-lt"/>
                <a:ea typeface="+mn-ea"/>
                <a:cs typeface="+mn-cs"/>
                <a:hlinkClick r:id="rId20"/>
              </a:rPr>
              <a:t>Larchmt</a:t>
            </a:r>
            <a:r>
              <a:rPr lang="en-US" sz="1200" b="0" i="0" u="none" strike="noStrike" kern="1200" dirty="0">
                <a:solidFill>
                  <a:schemeClr val="tx1"/>
                </a:solidFill>
                <a:effectLst/>
                <a:latin typeface="+mn-lt"/>
                <a:ea typeface="+mn-ea"/>
                <a:cs typeface="+mn-cs"/>
                <a:hlinkClick r:id="rId20"/>
              </a:rPr>
              <a:t>.) 2015/4; 2: 146-150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1"/>
              </a:rPr>
              <a:t>Yi, P., Cross, M., </a:t>
            </a:r>
            <a:r>
              <a:rPr lang="en-US" sz="1200" b="0" i="0" u="none" strike="noStrike" kern="1200" dirty="0" err="1">
                <a:solidFill>
                  <a:schemeClr val="tx1"/>
                </a:solidFill>
                <a:effectLst/>
                <a:latin typeface="+mn-lt"/>
                <a:ea typeface="+mn-ea"/>
                <a:cs typeface="+mn-cs"/>
                <a:hlinkClick r:id="rId21"/>
              </a:rPr>
              <a:t>Moric</a:t>
            </a:r>
            <a:r>
              <a:rPr lang="en-US" sz="1200" b="0" i="0" u="none" strike="noStrike" kern="1200" dirty="0">
                <a:solidFill>
                  <a:schemeClr val="tx1"/>
                </a:solidFill>
                <a:effectLst/>
                <a:latin typeface="+mn-lt"/>
                <a:ea typeface="+mn-ea"/>
                <a:cs typeface="+mn-cs"/>
                <a:hlinkClick r:id="rId21"/>
              </a:rPr>
              <a:t>, M., </a:t>
            </a:r>
            <a:r>
              <a:rPr lang="en-US" sz="1200" b="0" i="0" u="none" strike="noStrike" kern="1200" dirty="0" err="1">
                <a:solidFill>
                  <a:schemeClr val="tx1"/>
                </a:solidFill>
                <a:effectLst/>
                <a:latin typeface="+mn-lt"/>
                <a:ea typeface="+mn-ea"/>
                <a:cs typeface="+mn-cs"/>
                <a:hlinkClick r:id="rId21"/>
              </a:rPr>
              <a:t>Sporer</a:t>
            </a:r>
            <a:r>
              <a:rPr lang="en-US" sz="1200" b="0" i="0" u="none" strike="noStrike" kern="1200" dirty="0">
                <a:solidFill>
                  <a:schemeClr val="tx1"/>
                </a:solidFill>
                <a:effectLst/>
                <a:latin typeface="+mn-lt"/>
                <a:ea typeface="+mn-ea"/>
                <a:cs typeface="+mn-cs"/>
                <a:hlinkClick r:id="rId21"/>
              </a:rPr>
              <a:t>, S., Berger, R., Della Valle, C. The 2013 Frank </a:t>
            </a:r>
            <a:r>
              <a:rPr lang="en-US" sz="1200" b="0" i="0" u="none" strike="noStrike" kern="1200" dirty="0" err="1">
                <a:solidFill>
                  <a:schemeClr val="tx1"/>
                </a:solidFill>
                <a:effectLst/>
                <a:latin typeface="+mn-lt"/>
                <a:ea typeface="+mn-ea"/>
                <a:cs typeface="+mn-cs"/>
                <a:hlinkClick r:id="rId21"/>
              </a:rPr>
              <a:t>Stinchfield</a:t>
            </a:r>
            <a:r>
              <a:rPr lang="en-US" sz="1200" b="0" i="0" u="none" strike="noStrike" kern="1200" dirty="0">
                <a:solidFill>
                  <a:schemeClr val="tx1"/>
                </a:solidFill>
                <a:effectLst/>
                <a:latin typeface="+mn-lt"/>
                <a:ea typeface="+mn-ea"/>
                <a:cs typeface="+mn-cs"/>
                <a:hlinkClick r:id="rId21"/>
              </a:rPr>
              <a:t> Award: Diagnosis of infection in the early postoperative period after total hip arthroplasty. </a:t>
            </a:r>
            <a:r>
              <a:rPr lang="en-US" sz="1200" b="0" i="0" u="none" strike="noStrike" kern="1200" dirty="0" err="1">
                <a:solidFill>
                  <a:schemeClr val="tx1"/>
                </a:solidFill>
                <a:effectLst/>
                <a:latin typeface="+mn-lt"/>
                <a:ea typeface="+mn-ea"/>
                <a:cs typeface="+mn-cs"/>
                <a:hlinkClick r:id="rId21"/>
              </a:rPr>
              <a:t>Clin.Orthop</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Relat.Res</a:t>
            </a:r>
            <a:r>
              <a:rPr lang="en-US" sz="1200" b="0" i="0" u="none" strike="noStrike" kern="1200" dirty="0">
                <a:solidFill>
                  <a:schemeClr val="tx1"/>
                </a:solidFill>
                <a:effectLst/>
                <a:latin typeface="+mn-lt"/>
                <a:ea typeface="+mn-ea"/>
                <a:cs typeface="+mn-cs"/>
                <a:hlinkClick r:id="rId21"/>
              </a:rPr>
              <a:t>. 2014/2; 2: 424-429</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29</a:t>
            </a:fld>
            <a:endParaRPr lang="en-US"/>
          </a:p>
        </p:txBody>
      </p:sp>
    </p:spTree>
    <p:extLst>
      <p:ext uri="{BB962C8B-B14F-4D97-AF65-F5344CB8AC3E}">
        <p14:creationId xmlns:p14="http://schemas.microsoft.com/office/powerpoint/2010/main" val="328794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definition of a clinical practice guideline is a series of recommendations created to inform clinicians of best practices, based on best available evidence.  The next few slides will take you through the AAOS Clinical Practice Guideline development process.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a:t>
            </a:fld>
            <a:endParaRPr lang="en-US"/>
          </a:p>
        </p:txBody>
      </p:sp>
    </p:spTree>
    <p:extLst>
      <p:ext uri="{BB962C8B-B14F-4D97-AF65-F5344CB8AC3E}">
        <p14:creationId xmlns:p14="http://schemas.microsoft.com/office/powerpoint/2010/main" val="3461250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	</a:t>
            </a:r>
          </a:p>
          <a:p>
            <a:r>
              <a:rPr lang="en-US" sz="1200" b="1" i="0" u="sng" strike="noStrike" kern="1200" baseline="0" dirty="0">
                <a:solidFill>
                  <a:schemeClr val="tx1"/>
                </a:solidFill>
                <a:latin typeface="+mn-lt"/>
                <a:ea typeface="+mn-ea"/>
                <a:cs typeface="+mn-cs"/>
              </a:rPr>
              <a:t>Description of Evidence:</a:t>
            </a:r>
          </a:p>
          <a:p>
            <a:r>
              <a:rPr lang="en-US" sz="1200" b="0" i="0" u="none" strike="noStrike" kern="1200" baseline="0" dirty="0">
                <a:solidFill>
                  <a:schemeClr val="tx1"/>
                </a:solidFill>
                <a:latin typeface="+mn-lt"/>
                <a:ea typeface="+mn-ea"/>
                <a:cs typeface="+mn-cs"/>
              </a:rPr>
              <a:t>There was one high, five moderate and four low quality studies evaluating synovial fluid leukocyte count (Della Valle 2007; Cipriano 2012; Ghanem 2008;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2004; </a:t>
            </a:r>
            <a:r>
              <a:rPr lang="en-US" sz="1200" b="0" i="0" u="none" strike="noStrike" kern="1200" baseline="0" dirty="0" err="1">
                <a:solidFill>
                  <a:schemeClr val="tx1"/>
                </a:solidFill>
                <a:latin typeface="+mn-lt"/>
                <a:ea typeface="+mn-ea"/>
                <a:cs typeface="+mn-cs"/>
              </a:rPr>
              <a:t>Schinsky</a:t>
            </a:r>
            <a:r>
              <a:rPr lang="en-US" sz="1200" b="0" i="0" u="none" strike="noStrike" kern="1200" baseline="0" dirty="0">
                <a:solidFill>
                  <a:schemeClr val="tx1"/>
                </a:solidFill>
                <a:latin typeface="+mn-lt"/>
                <a:ea typeface="+mn-ea"/>
                <a:cs typeface="+mn-cs"/>
              </a:rPr>
              <a:t> 2008; </a:t>
            </a:r>
            <a:r>
              <a:rPr lang="en-US" sz="1200" b="0" i="0" u="none" strike="noStrike" kern="1200" baseline="0" dirty="0" err="1">
                <a:solidFill>
                  <a:schemeClr val="tx1"/>
                </a:solidFill>
                <a:latin typeface="+mn-lt"/>
                <a:ea typeface="+mn-ea"/>
                <a:cs typeface="+mn-cs"/>
              </a:rPr>
              <a:t>Spangehl</a:t>
            </a:r>
            <a:r>
              <a:rPr lang="en-US" sz="1200" b="0" i="0" u="none" strike="noStrike" kern="1200" baseline="0" dirty="0">
                <a:solidFill>
                  <a:schemeClr val="tx1"/>
                </a:solidFill>
                <a:latin typeface="+mn-lt"/>
                <a:ea typeface="+mn-ea"/>
                <a:cs typeface="+mn-cs"/>
              </a:rPr>
              <a:t> 1999; Choi 2016; Higuera 2017; Chalmers 2015; Kwon 2016). Seven studies obtained synovial fluid preoperatively, and three intraoperatively. There was one high, five moderate and three low quality studies evaluating synovial fluid </a:t>
            </a:r>
            <a:r>
              <a:rPr lang="it-IT" sz="1200" b="0" i="0" u="none" strike="noStrike" kern="1200" baseline="0" dirty="0">
                <a:solidFill>
                  <a:schemeClr val="tx1"/>
                </a:solidFill>
                <a:latin typeface="+mn-lt"/>
                <a:ea typeface="+mn-ea"/>
                <a:cs typeface="+mn-cs"/>
              </a:rPr>
              <a:t>neutrophil percentage (Della Valle 2007; Cipriano 2012; Ghanem 2008; Schinsky 2008; Spangehl 1999;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2004; </a:t>
            </a:r>
            <a:r>
              <a:rPr lang="en-US" sz="1200" b="0" i="0" u="none" strike="noStrike" kern="1200" baseline="0" dirty="0" err="1">
                <a:solidFill>
                  <a:schemeClr val="tx1"/>
                </a:solidFill>
                <a:latin typeface="+mn-lt"/>
                <a:ea typeface="+mn-ea"/>
                <a:cs typeface="+mn-cs"/>
              </a:rPr>
              <a:t>Balato</a:t>
            </a:r>
            <a:r>
              <a:rPr lang="en-US" sz="1200" b="0" i="0" u="none" strike="noStrike" kern="1200" baseline="0" dirty="0">
                <a:solidFill>
                  <a:schemeClr val="tx1"/>
                </a:solidFill>
                <a:latin typeface="+mn-lt"/>
                <a:ea typeface="+mn-ea"/>
                <a:cs typeface="+mn-cs"/>
              </a:rPr>
              <a:t> 2017; Higuera 2017; Kwon 2016). Seven studies used fluid obtained preoperatively, and two used intraoperatively-collected fluid. Most of the studies found both tests to be moderate to strong at ruling in and ruling out PJI.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were two high, seven moderate and one low quality studies evaluating the diagnostic accuracy of preoperative aspiration culture for bacteria (Della Valle 2007; Eisler 2001; Barrack 1993; Fink 2008; Fink 2013; </a:t>
            </a:r>
            <a:r>
              <a:rPr lang="en-US" sz="1200" b="0" i="0" u="none" strike="noStrike" kern="1200" baseline="0" dirty="0" err="1">
                <a:solidFill>
                  <a:schemeClr val="tx1"/>
                </a:solidFill>
                <a:latin typeface="+mn-lt"/>
                <a:ea typeface="+mn-ea"/>
                <a:cs typeface="+mn-cs"/>
              </a:rPr>
              <a:t>Glithero</a:t>
            </a:r>
            <a:r>
              <a:rPr lang="en-US" sz="1200" b="0" i="0" u="none" strike="noStrike" kern="1200" baseline="0" dirty="0">
                <a:solidFill>
                  <a:schemeClr val="tx1"/>
                </a:solidFill>
                <a:latin typeface="+mn-lt"/>
                <a:ea typeface="+mn-ea"/>
                <a:cs typeface="+mn-cs"/>
              </a:rPr>
              <a:t> 1993; Malhotra 2004; </a:t>
            </a:r>
            <a:r>
              <a:rPr lang="en-US" sz="1200" b="0" i="0" u="none" strike="noStrike" kern="1200" baseline="0" dirty="0" err="1">
                <a:solidFill>
                  <a:schemeClr val="tx1"/>
                </a:solidFill>
                <a:latin typeface="+mn-lt"/>
                <a:ea typeface="+mn-ea"/>
                <a:cs typeface="+mn-cs"/>
              </a:rPr>
              <a:t>Mulcahy</a:t>
            </a:r>
            <a:r>
              <a:rPr lang="en-US" sz="1200" b="0" i="0" u="none" strike="noStrike" kern="1200" baseline="0" dirty="0">
                <a:solidFill>
                  <a:schemeClr val="tx1"/>
                </a:solidFill>
                <a:latin typeface="+mn-lt"/>
                <a:ea typeface="+mn-ea"/>
                <a:cs typeface="+mn-cs"/>
              </a:rPr>
              <a:t> 1996; Williams 2004;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Every study evaluated preoperatively-collected synovial fluid, except the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study which used synovial fluid obtained operatively. A meta-analysis of the preoperative aspiration studies found it to be a good rule-in test [pooled positive LR=10.09 (6.74,15.09)]. Although slightly weaker as a rule-out, the test was still useful [negative LR=.29 (.22,.40)]. The intraoperatively-collected synovial fluid culture study found the test to be strong at ruling in, and moderately strong at ruling out PJI.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moderate quality studies evaluated the synovial fluid leukocyte esterase test (Koh 2017; </a:t>
            </a:r>
            <a:r>
              <a:rPr lang="en-US" sz="1200" b="0" i="0" u="none" strike="noStrike" kern="1200" baseline="0" dirty="0" err="1">
                <a:solidFill>
                  <a:schemeClr val="tx1"/>
                </a:solidFill>
                <a:latin typeface="+mn-lt"/>
                <a:ea typeface="+mn-ea"/>
                <a:cs typeface="+mn-cs"/>
              </a:rPr>
              <a:t>Shafafy</a:t>
            </a:r>
            <a:r>
              <a:rPr lang="en-US" sz="1200" b="0" i="0" u="none" strike="noStrike" kern="1200" baseline="0" dirty="0">
                <a:solidFill>
                  <a:schemeClr val="tx1"/>
                </a:solidFill>
                <a:latin typeface="+mn-lt"/>
                <a:ea typeface="+mn-ea"/>
                <a:cs typeface="+mn-cs"/>
              </a:rPr>
              <a:t> 2015;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2011). Two studies used preoperatively-collected and one used intraoperatively-collected synovial fluid. The test was useful for ruling in (positive LR range=4.25 to 80) and ruling out PJI (negative LR range= 0 to .2). Three moderate and three low quality studies evaluated synovial fluid α-defensin testing (</a:t>
            </a:r>
            <a:r>
              <a:rPr lang="en-US" sz="1200" b="0" i="0" u="none" strike="noStrike" kern="1200" baseline="0" dirty="0" err="1">
                <a:solidFill>
                  <a:schemeClr val="tx1"/>
                </a:solidFill>
                <a:latin typeface="+mn-lt"/>
                <a:ea typeface="+mn-ea"/>
                <a:cs typeface="+mn-cs"/>
              </a:rPr>
              <a:t>Kasparek</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Suda</a:t>
            </a:r>
            <a:r>
              <a:rPr lang="en-US" sz="1200" b="0" i="0" u="none" strike="noStrike" kern="1200" baseline="0" dirty="0">
                <a:solidFill>
                  <a:schemeClr val="tx1"/>
                </a:solidFill>
                <a:latin typeface="+mn-lt"/>
                <a:ea typeface="+mn-ea"/>
                <a:cs typeface="+mn-cs"/>
              </a:rPr>
              <a:t> 2017; </a:t>
            </a:r>
            <a:r>
              <a:rPr lang="en-US" sz="1200" b="0" i="0" u="none" strike="noStrike" kern="1200" baseline="0" dirty="0" err="1">
                <a:solidFill>
                  <a:schemeClr val="tx1"/>
                </a:solidFill>
                <a:latin typeface="+mn-lt"/>
                <a:ea typeface="+mn-ea"/>
                <a:cs typeface="+mn-cs"/>
              </a:rPr>
              <a:t>Bonanzinga</a:t>
            </a:r>
            <a:r>
              <a:rPr lang="en-US" sz="1200" b="0" i="0" u="none" strike="noStrike" kern="1200" baseline="0" dirty="0">
                <a:solidFill>
                  <a:schemeClr val="tx1"/>
                </a:solidFill>
                <a:latin typeface="+mn-lt"/>
                <a:ea typeface="+mn-ea"/>
                <a:cs typeface="+mn-cs"/>
              </a:rPr>
              <a:t> 2017; Berger 2017; </a:t>
            </a:r>
            <a:r>
              <a:rPr lang="en-US" sz="1200" b="0" i="0" u="none" strike="noStrike" kern="1200" baseline="0" dirty="0" err="1">
                <a:solidFill>
                  <a:schemeClr val="tx1"/>
                </a:solidFill>
                <a:latin typeface="+mn-lt"/>
                <a:ea typeface="+mn-ea"/>
                <a:cs typeface="+mn-cs"/>
              </a:rPr>
              <a:t>Deirmengian</a:t>
            </a:r>
            <a:r>
              <a:rPr lang="en-US" sz="1200" b="0" i="0" u="none" strike="noStrike" kern="1200" baseline="0" dirty="0">
                <a:solidFill>
                  <a:schemeClr val="tx1"/>
                </a:solidFill>
                <a:latin typeface="+mn-lt"/>
                <a:ea typeface="+mn-ea"/>
                <a:cs typeface="+mn-cs"/>
              </a:rPr>
              <a:t> 2014; Bingham 2014). The strength of evidence is rated as moderate, although it is important to note that relevant conflicts of interest were present in five out of the six α-defensin studies. Three of the studies used synovial fluid obtained intraoperatively, and the other three used synovial fluid obtained preoperatively. The test was useful for ruling in (positive LR range=4.36 to 32.33) and ruling out PJI (.03 to .36).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moderate and two low quality studies evaluated synovial fluid CRP using synovial fluid obtained preoperatively (Tetreault 2014; Omar 2015; </a:t>
            </a:r>
            <a:r>
              <a:rPr lang="en-US" sz="1200" b="0" i="0" u="none" strike="noStrike" kern="1200" baseline="0" dirty="0" err="1">
                <a:solidFill>
                  <a:schemeClr val="tx1"/>
                </a:solidFill>
                <a:latin typeface="+mn-lt"/>
                <a:ea typeface="+mn-ea"/>
                <a:cs typeface="+mn-cs"/>
              </a:rPr>
              <a:t>Vanderstappen</a:t>
            </a:r>
            <a:r>
              <a:rPr lang="en-US" sz="1200" b="0" i="0" u="none" strike="noStrike" kern="1200" baseline="0" dirty="0">
                <a:solidFill>
                  <a:schemeClr val="tx1"/>
                </a:solidFill>
                <a:latin typeface="+mn-lt"/>
                <a:ea typeface="+mn-ea"/>
                <a:cs typeface="+mn-cs"/>
              </a:rPr>
              <a:t> 2013). The positivity thresholds in these studies ranged from 1.8 to 14.1 mg/L. One additional moderate quality study used intraoperatively-collected synovial fluid for CRP in combination with leukocyte count and neutrophil percentage analysis (Sousa 2017). Synovial</a:t>
            </a:r>
          </a:p>
          <a:p>
            <a:r>
              <a:rPr lang="en-US" sz="1200" b="0" i="0" u="none" strike="noStrike" kern="1200" baseline="0" dirty="0">
                <a:solidFill>
                  <a:schemeClr val="tx1"/>
                </a:solidFill>
                <a:latin typeface="+mn-lt"/>
                <a:ea typeface="+mn-ea"/>
                <a:cs typeface="+mn-cs"/>
              </a:rPr>
              <a:t>fluid CRP alone was a moderate to strong rule-in test and a moderate to strong rule-out test (positive LR range=5.86-15; negative LR range=0 to.19). When used in combination with synovial fluid leukocyte count or neutrophil percentage, it was very a strong rule-in test (positive LR range=39.88 to77.42), but a weaker rule-out test (negative LR=.23 to.4).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moderate knee (Melendez 2016) and one moderate hip/knee study (Morgenstern 2017) evaluated synovial fluid PCR using synovial fluid obtained preoperatively. Morgenstern evaluated multiplex PCR and Melendez used a genus and group specific rapid PCR assay panel designed to target </a:t>
            </a:r>
            <a:r>
              <a:rPr lang="en-US" sz="1200" b="0" i="1" u="none" strike="noStrike" kern="1200" baseline="0" dirty="0">
                <a:solidFill>
                  <a:schemeClr val="tx1"/>
                </a:solidFill>
                <a:latin typeface="+mn-lt"/>
                <a:ea typeface="+mn-ea"/>
                <a:cs typeface="+mn-cs"/>
              </a:rPr>
              <a:t>Staphylococcus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Enterococcus</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Granulicatella</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Abiotrophia</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Proteus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Enterobacteriaceae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Bacteroides fragilis </a:t>
            </a:r>
            <a:r>
              <a:rPr lang="en-US" sz="1200" b="0" i="0" u="none" strike="noStrike" kern="1200" baseline="0" dirty="0">
                <a:solidFill>
                  <a:schemeClr val="tx1"/>
                </a:solidFill>
                <a:latin typeface="+mn-lt"/>
                <a:ea typeface="+mn-ea"/>
                <a:cs typeface="+mn-cs"/>
              </a:rPr>
              <a:t>group, </a:t>
            </a:r>
            <a:r>
              <a:rPr lang="en-US" sz="1200" b="0" i="1" u="none" strike="noStrike" kern="1200" baseline="0" dirty="0">
                <a:solidFill>
                  <a:schemeClr val="tx1"/>
                </a:solidFill>
                <a:latin typeface="+mn-lt"/>
                <a:ea typeface="+mn-ea"/>
                <a:cs typeface="+mn-cs"/>
              </a:rPr>
              <a:t>Pseudomonas aeruginosa</a:t>
            </a:r>
            <a:r>
              <a:rPr lang="en-US" sz="1200" b="0" i="0" u="none" strike="noStrike" kern="1200" baseline="0" dirty="0">
                <a:solidFill>
                  <a:schemeClr val="tx1"/>
                </a:solidFill>
                <a:latin typeface="+mn-lt"/>
                <a:ea typeface="+mn-ea"/>
                <a:cs typeface="+mn-cs"/>
              </a:rPr>
              <a:t>, streptococci, </a:t>
            </a:r>
            <a:r>
              <a:rPr lang="en-US" sz="1200" b="0" i="1" u="none" strike="noStrike" kern="1200" baseline="0" dirty="0">
                <a:solidFill>
                  <a:schemeClr val="tx1"/>
                </a:solidFill>
                <a:latin typeface="+mn-lt"/>
                <a:ea typeface="+mn-ea"/>
                <a:cs typeface="+mn-cs"/>
              </a:rPr>
              <a:t>Corynebacterium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Propionibacterium</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Cutibacterium</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Actinomyces </a:t>
            </a:r>
            <a:r>
              <a:rPr lang="en-US" sz="1200" b="0" i="0" u="none" strike="noStrike" kern="1200" baseline="0" dirty="0">
                <a:solidFill>
                  <a:schemeClr val="tx1"/>
                </a:solidFill>
                <a:latin typeface="+mn-lt"/>
                <a:ea typeface="+mn-ea"/>
                <a:cs typeface="+mn-cs"/>
              </a:rPr>
              <a:t>species, and anaerobic Gram-positive cocci. PCR was moderately strong as a rule-in test (positive LR range=5.55-6.82), and was of use for ruling out PJI (negative LR range=0.45-0.48).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three high quality studies, six moderate and one low quality study evaluating histopathology (Della Valle 2007; Frances 2007; Ko 2005; </a:t>
            </a:r>
            <a:r>
              <a:rPr lang="en-US" sz="1200" b="0" i="0" u="none" strike="noStrike" kern="1200" baseline="0" dirty="0" err="1">
                <a:solidFill>
                  <a:schemeClr val="tx1"/>
                </a:solidFill>
                <a:latin typeface="+mn-lt"/>
                <a:ea typeface="+mn-ea"/>
                <a:cs typeface="+mn-cs"/>
              </a:rPr>
              <a:t>Banit</a:t>
            </a:r>
            <a:r>
              <a:rPr lang="en-US" sz="1200" b="0" i="0" u="none" strike="noStrike" kern="1200" baseline="0" dirty="0">
                <a:solidFill>
                  <a:schemeClr val="tx1"/>
                </a:solidFill>
                <a:latin typeface="+mn-lt"/>
                <a:ea typeface="+mn-ea"/>
                <a:cs typeface="+mn-cs"/>
              </a:rPr>
              <a:t> 2002; </a:t>
            </a:r>
            <a:r>
              <a:rPr lang="en-US" sz="1200" b="0" i="0" u="none" strike="noStrike" kern="1200" baseline="0" dirty="0" err="1">
                <a:solidFill>
                  <a:schemeClr val="tx1"/>
                </a:solidFill>
                <a:latin typeface="+mn-lt"/>
                <a:ea typeface="+mn-ea"/>
                <a:cs typeface="+mn-cs"/>
              </a:rPr>
              <a:t>Boettner</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Fehring</a:t>
            </a:r>
            <a:r>
              <a:rPr lang="en-US" sz="1200" b="0" i="0" u="none" strike="noStrike" kern="1200" baseline="0" dirty="0">
                <a:solidFill>
                  <a:schemeClr val="tx1"/>
                </a:solidFill>
                <a:latin typeface="+mn-lt"/>
                <a:ea typeface="+mn-ea"/>
                <a:cs typeface="+mn-cs"/>
              </a:rPr>
              <a:t> 1994; </a:t>
            </a:r>
            <a:r>
              <a:rPr lang="en-US" sz="1200" b="0" i="0" u="none" strike="noStrike" kern="1200" baseline="0" dirty="0" err="1">
                <a:solidFill>
                  <a:schemeClr val="tx1"/>
                </a:solidFill>
                <a:latin typeface="+mn-lt"/>
                <a:ea typeface="+mn-ea"/>
                <a:cs typeface="+mn-cs"/>
              </a:rPr>
              <a:t>Kasparek</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Lonner</a:t>
            </a:r>
            <a:r>
              <a:rPr lang="en-US" sz="1200" b="0" i="0" u="none" strike="noStrike" kern="1200" baseline="0" dirty="0">
                <a:solidFill>
                  <a:schemeClr val="tx1"/>
                </a:solidFill>
                <a:latin typeface="+mn-lt"/>
                <a:ea typeface="+mn-ea"/>
                <a:cs typeface="+mn-cs"/>
              </a:rPr>
              <a:t> 1996; Nunez 2007; </a:t>
            </a:r>
            <a:r>
              <a:rPr lang="en-US" sz="1200" b="0" i="0" u="none" strike="noStrike" kern="1200" baseline="0" dirty="0" err="1">
                <a:solidFill>
                  <a:schemeClr val="tx1"/>
                </a:solidFill>
                <a:latin typeface="+mn-lt"/>
                <a:ea typeface="+mn-ea"/>
                <a:cs typeface="+mn-cs"/>
              </a:rPr>
              <a:t>Suda</a:t>
            </a:r>
            <a:r>
              <a:rPr lang="en-US" sz="1200" b="0" i="0" u="none" strike="noStrike" kern="1200" baseline="0" dirty="0">
                <a:solidFill>
                  <a:schemeClr val="tx1"/>
                </a:solidFill>
                <a:latin typeface="+mn-lt"/>
                <a:ea typeface="+mn-ea"/>
                <a:cs typeface="+mn-cs"/>
              </a:rPr>
              <a:t> 2017). The studies used various thresholds, but most had positive likelihood ratios in the moderate to strong rule-in test range. There were enough studies to meta-analyze thresholds of at least 5 and 10 neutrophils/high powered field (HPF). Both meta-analyses revealed both thresholds were strong at ruling in PJI [(5 neutrophils/HPF LR+=13.82(7.29, 26.19); 10 neutrophils/HPF in 5 fields= 56.5(20.3,157.2)]. As rule-out tests, results were more inconsistent and were unable to be pooled, but indicated the test may be of some use for ruling out PJI (negative LR range=.05 to .91).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was 1 high, 5 moderate and 1 low quality study that evaluated periprosthetic tissue cultures (Aggarwal 2013; Atkins 1998; Schafer 2008; </a:t>
            </a:r>
            <a:r>
              <a:rPr lang="en-US" sz="1200" b="0" i="0" u="none" strike="noStrike" kern="1200" baseline="0" dirty="0" err="1">
                <a:solidFill>
                  <a:schemeClr val="tx1"/>
                </a:solidFill>
                <a:latin typeface="+mn-lt"/>
                <a:ea typeface="+mn-ea"/>
                <a:cs typeface="+mn-cs"/>
              </a:rPr>
              <a:t>Spangehl</a:t>
            </a:r>
            <a:r>
              <a:rPr lang="en-US" sz="1200" b="0" i="0" u="none" strike="noStrike" kern="1200" baseline="0" dirty="0">
                <a:solidFill>
                  <a:schemeClr val="tx1"/>
                </a:solidFill>
                <a:latin typeface="+mn-lt"/>
                <a:ea typeface="+mn-ea"/>
                <a:cs typeface="+mn-cs"/>
              </a:rPr>
              <a:t> 1999;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2006;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A meta-analysis was conducted using a threshold of 2 or more positive samples, which was revealed to be a very good rule-in test [positive LR=28.9(14.3, 58.6)] and was somewhat useful as a rule-out test [negative LR=0.34(0.27, 0.43)].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high and three moderate quality studies evaluated sonication fluid cultures (Greenwood-</a:t>
            </a:r>
            <a:r>
              <a:rPr lang="en-US" sz="1200" b="0" i="0" u="none" strike="noStrike" kern="1200" baseline="0" dirty="0" err="1">
                <a:solidFill>
                  <a:schemeClr val="tx1"/>
                </a:solidFill>
                <a:latin typeface="+mn-lt"/>
                <a:ea typeface="+mn-ea"/>
                <a:cs typeface="+mn-cs"/>
              </a:rPr>
              <a:t>Quaintance</a:t>
            </a:r>
            <a:r>
              <a:rPr lang="en-US" sz="1200" b="0" i="0" u="none" strike="noStrike" kern="1200" baseline="0" dirty="0">
                <a:solidFill>
                  <a:schemeClr val="tx1"/>
                </a:solidFill>
                <a:latin typeface="+mn-lt"/>
                <a:ea typeface="+mn-ea"/>
                <a:cs typeface="+mn-cs"/>
              </a:rPr>
              <a:t> 2014; </a:t>
            </a:r>
            <a:r>
              <a:rPr lang="en-US" sz="1200" b="0" i="0" u="none" strike="noStrike" kern="1200" baseline="0" dirty="0" err="1">
                <a:solidFill>
                  <a:schemeClr val="tx1"/>
                </a:solidFill>
                <a:latin typeface="+mn-lt"/>
                <a:ea typeface="+mn-ea"/>
                <a:cs typeface="+mn-cs"/>
              </a:rPr>
              <a:t>Janz</a:t>
            </a:r>
            <a:r>
              <a:rPr lang="en-US" sz="1200" b="0" i="0" u="none" strike="noStrike" kern="1200" baseline="0" dirty="0">
                <a:solidFill>
                  <a:schemeClr val="tx1"/>
                </a:solidFill>
                <a:latin typeface="+mn-lt"/>
                <a:ea typeface="+mn-ea"/>
                <a:cs typeface="+mn-cs"/>
              </a:rPr>
              <a:t> 2013;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2006;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2007) using various </a:t>
            </a:r>
            <a:r>
              <a:rPr lang="en-US" sz="1200" b="0" i="0" u="none" strike="noStrike" kern="1200" baseline="0" dirty="0" err="1">
                <a:solidFill>
                  <a:schemeClr val="tx1"/>
                </a:solidFill>
                <a:latin typeface="+mn-lt"/>
                <a:ea typeface="+mn-ea"/>
                <a:cs typeface="+mn-cs"/>
              </a:rPr>
              <a:t>cutpoints</a:t>
            </a:r>
            <a:r>
              <a:rPr lang="en-US" sz="1200" b="0" i="0" u="none" strike="noStrike" kern="1200" baseline="0" dirty="0">
                <a:solidFill>
                  <a:schemeClr val="tx1"/>
                </a:solidFill>
                <a:latin typeface="+mn-lt"/>
                <a:ea typeface="+mn-ea"/>
                <a:cs typeface="+mn-cs"/>
              </a:rPr>
              <a:t> for positivity. The studies, in general, found the test to be moderate to strong at ruling in PJI (positive LR=4.25 to 172.25, and to be useful as a rule-out test (Negative LR=.11 to .32). A meta-analysis was conducted which revealed an area under the curve of .90 (.87-.92).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high and three low quality studies evaluated sonication fluid PCR (Greenwood-</a:t>
            </a:r>
            <a:r>
              <a:rPr lang="en-US" sz="1200" b="0" i="0" u="none" strike="noStrike" kern="1200" baseline="0" dirty="0" err="1">
                <a:solidFill>
                  <a:schemeClr val="tx1"/>
                </a:solidFill>
                <a:latin typeface="+mn-lt"/>
                <a:ea typeface="+mn-ea"/>
                <a:cs typeface="+mn-cs"/>
              </a:rPr>
              <a:t>Quaintance,K.E</a:t>
            </a:r>
            <a:r>
              <a:rPr lang="en-US" sz="1200" b="0" i="0" u="none" strike="noStrike" kern="1200" baseline="0" dirty="0">
                <a:solidFill>
                  <a:schemeClr val="tx1"/>
                </a:solidFill>
                <a:latin typeface="+mn-lt"/>
                <a:ea typeface="+mn-ea"/>
                <a:cs typeface="+mn-cs"/>
              </a:rPr>
              <a:t>., 2014; </a:t>
            </a:r>
            <a:r>
              <a:rPr lang="en-US" sz="1200" b="0" i="0" u="none" strike="noStrike" kern="1200" baseline="0" dirty="0" err="1">
                <a:solidFill>
                  <a:schemeClr val="tx1"/>
                </a:solidFill>
                <a:latin typeface="+mn-lt"/>
                <a:ea typeface="+mn-ea"/>
                <a:cs typeface="+mn-cs"/>
              </a:rPr>
              <a:t>Cazanave</a:t>
            </a:r>
            <a:r>
              <a:rPr lang="en-US" sz="1200" b="0" i="0" u="none" strike="noStrike" kern="1200" baseline="0" dirty="0">
                <a:solidFill>
                  <a:schemeClr val="tx1"/>
                </a:solidFill>
                <a:latin typeface="+mn-lt"/>
                <a:ea typeface="+mn-ea"/>
                <a:cs typeface="+mn-cs"/>
              </a:rPr>
              <a:t> 2013; Gomez 2012; </a:t>
            </a:r>
            <a:r>
              <a:rPr lang="en-US" sz="1200" b="0" i="0" u="none" strike="noStrike" kern="1200" baseline="0" dirty="0" err="1">
                <a:solidFill>
                  <a:schemeClr val="tx1"/>
                </a:solidFill>
                <a:latin typeface="+mn-lt"/>
                <a:ea typeface="+mn-ea"/>
                <a:cs typeface="+mn-cs"/>
              </a:rPr>
              <a:t>Ryu,S.Y</a:t>
            </a:r>
            <a:r>
              <a:rPr lang="en-US" sz="1200" b="0" i="0" u="none" strike="noStrike" kern="1200" baseline="0" dirty="0">
                <a:solidFill>
                  <a:schemeClr val="tx1"/>
                </a:solidFill>
                <a:latin typeface="+mn-lt"/>
                <a:ea typeface="+mn-ea"/>
                <a:cs typeface="+mn-cs"/>
              </a:rPr>
              <a:t>., 2014). The test was good at ruling in PJI (positive LR range=8.71-78.26) and was also useful for ruling it out (negative LR range=0.19-0.30). There was 1 moderate and one low quality study (</a:t>
            </a:r>
            <a:r>
              <a:rPr lang="en-US" sz="1200" b="0" i="0" u="none" strike="noStrike" kern="1200" baseline="0" dirty="0" err="1">
                <a:solidFill>
                  <a:schemeClr val="tx1"/>
                </a:solidFill>
                <a:latin typeface="+mn-lt"/>
                <a:ea typeface="+mn-ea"/>
                <a:cs typeface="+mn-cs"/>
              </a:rPr>
              <a:t>Suda,A.J</a:t>
            </a:r>
            <a:r>
              <a:rPr lang="en-US" sz="1200" b="0" i="0" u="none" strike="noStrike" kern="1200" baseline="0" dirty="0">
                <a:solidFill>
                  <a:schemeClr val="tx1"/>
                </a:solidFill>
                <a:latin typeface="+mn-lt"/>
                <a:ea typeface="+mn-ea"/>
                <a:cs typeface="+mn-cs"/>
              </a:rPr>
              <a:t>., 2017; </a:t>
            </a:r>
            <a:r>
              <a:rPr lang="en-US" sz="1200" b="0" i="0" u="none" strike="noStrike" kern="1200" baseline="0" dirty="0" err="1">
                <a:solidFill>
                  <a:schemeClr val="tx1"/>
                </a:solidFill>
                <a:latin typeface="+mn-lt"/>
                <a:ea typeface="+mn-ea"/>
                <a:cs typeface="+mn-cs"/>
              </a:rPr>
              <a:t>Ryu,S.Y</a:t>
            </a:r>
            <a:r>
              <a:rPr lang="en-US" sz="1200" b="0" i="0" u="none" strike="noStrike" kern="1200" baseline="0" dirty="0">
                <a:solidFill>
                  <a:schemeClr val="tx1"/>
                </a:solidFill>
                <a:latin typeface="+mn-lt"/>
                <a:ea typeface="+mn-ea"/>
                <a:cs typeface="+mn-cs"/>
              </a:rPr>
              <a:t>., 2014) evaluating periprosthetic tissue PCR. The test was weak at ruling in (positive LR range=2.92-4.84), but very poor at ruling out PJI (negative LR range=0.77-0.87). </a:t>
            </a:r>
          </a:p>
          <a:p>
            <a:r>
              <a:rPr lang="en-US" sz="1200" b="0" i="0" u="none" strike="noStrike" kern="1200" baseline="0" dirty="0">
                <a:solidFill>
                  <a:schemeClr val="tx1"/>
                </a:solidFill>
                <a:latin typeface="+mn-lt"/>
                <a:ea typeface="+mn-ea"/>
                <a:cs typeface="+mn-cs"/>
              </a:rPr>
              <a:t>	</a:t>
            </a:r>
          </a:p>
          <a:p>
            <a:r>
              <a:rPr lang="en-US" sz="1200" b="1" i="0" u="sng" strike="noStrike" kern="1200" baseline="0" dirty="0">
                <a:solidFill>
                  <a:schemeClr val="tx1"/>
                </a:solidFill>
                <a:latin typeface="+mn-lt"/>
                <a:ea typeface="+mn-ea"/>
                <a:cs typeface="+mn-cs"/>
              </a:rPr>
              <a:t>Clinical Considerations: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It is important to distinguish PJI from non-infectious causes of arthroplasty failure because of divergent surgical and medical management. In addition, in cases of PJI, the infecting microorganism(s) should ideally be defined to direct antimicrobial therapy; only cultures and microbe-directed molecular diagnostics are able to define the infecting microorganism(s). Preferably, a diagnosis should be established pre-operatively to allow for pre-surgical planning. If feasible, preoperative arthrocentesis is recommended, with fluid submitted for leukocyte count and differential, as well as aerobic and anaerobic cultures. There are varying methods for performance of synovial fluid cultures; culture in blood cultures bottles may be helpful, although there is no United States Food and Drug Administration (FDA) approved/cleared system for this approach. No evidence supports routine fungal and mycobacterial cultures of synovial fluid.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should be noted that interpretive criteria for synovial fluid leukocyte counts and differential vary from those applied to native joint septic arthritis, that some studies suggest that different cutoffs be applied for hip </a:t>
            </a:r>
            <a:r>
              <a:rPr lang="en-US" sz="1200" b="0" i="1" u="none" strike="noStrike" kern="1200" baseline="0" dirty="0">
                <a:solidFill>
                  <a:schemeClr val="tx1"/>
                </a:solidFill>
                <a:latin typeface="+mn-lt"/>
                <a:ea typeface="+mn-ea"/>
                <a:cs typeface="+mn-cs"/>
              </a:rPr>
              <a:t>versus </a:t>
            </a:r>
            <a:r>
              <a:rPr lang="en-US" sz="1200" b="0" i="0" u="none" strike="noStrike" kern="1200" baseline="0" dirty="0">
                <a:solidFill>
                  <a:schemeClr val="tx1"/>
                </a:solidFill>
                <a:latin typeface="+mn-lt"/>
                <a:ea typeface="+mn-ea"/>
                <a:cs typeface="+mn-cs"/>
              </a:rPr>
              <a:t>knee arthroplasties, and that cutoffs may vary with the time post-arthroplasty. Definition of appropriate cutoffs for synovial leukocyte count and differential are beyond the scope of this guideline.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Synovial fluid leukocyte esterase strip tests may be applied to synovial fluid as a rapid diagnostic for PJI, but no assay is United States FDA approved/cleared for this indication and this testing may be redundant with leukocyte count and neutrophil percentage determination. Likewise, synovial fluid α-defensin and CRP may be used but are also not FDA approved/cleared at this time and may be redundant with leukocyte count and neutrophil percentage determination, and serum CRP, respectively. Several studies have examined microbial nucleic acid amplification tests (e.g., PCR) applied to synovial fluid; none of these tests are FDA-approved/cleared and this type of testing may be redundant with cultures and does not provide phenotypic 	susceptibility test results. In addition, not all nucleic acid amplification tests are equivalent. Some may target specific microorganisms (and not “all” PJI-causing organisms), whereas others may be more broad-range in nature, targeting, for example, a conserved bacterial gene (e.g., 16S ribosomal RNA gene).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preoperative diagnosis of PJI has been established and the microbiology defined, intraoperative testing for PJI may not be needed. Alternatively, if this is not the case, efforts should focus on determining whether or not the arthroplasty is infected and on defining the infecting microorganism(s). Histopathology is recommended, and when performed as frozen section histopathology, can provide a result during the operative procedure.  Multiple periprosthetic tissues should be submitted for aerobic and anaerobic bacterial culture. Definition of the ideal number of periprosthetic tissues to be submitted to bacterial cultures is beyond the scope of this guideline. If implant components are being resected, they may be submitted for sonication, with aerobic and anaerobic bacterial cultures performed on the resultant sonication (or sonicate) fluid. No evidence supports routine fungal and mycobacterial cultures of periprosthetic tissues or sonication fluid. Several studies have examined microbial nucleic acid amplification tests (e.g., PCR) applied to periprosthetic tissues as well as sonication fluid; none of these tests is FDA-approved/cleared and this type of testing may be redundant with cultures and may be best reserved for culture-negative cases. One possibility to achieve this is to collect and reserve a sample for future molecular testing, if needed. The same caveats vis-à-vis lack of equivalency between such tests as detailed for synovial fluid apply to nucleic acid amplification tests applied to periprosthetic tissues and sonication fluid.  Overall, sensitivity of nucleic acid amplification testing is better for sonication fluid than periprosthetic tissues.  While nucleic acid amplification tests performed on periprosthetic tissue may be useful in ruling in PJI, they are not useful for ruling out PJI, and therefore not routinely recommended on this specimen-type. Swab cultures are not recommended because swabs sample a small amount of material, and alternative specimens, as detailed</a:t>
            </a:r>
          </a:p>
          <a:p>
            <a:r>
              <a:rPr lang="en-US" sz="1200" b="0" i="0" u="none" strike="noStrike" kern="1200" baseline="0" dirty="0">
                <a:solidFill>
                  <a:schemeClr val="tx1"/>
                </a:solidFill>
                <a:latin typeface="+mn-lt"/>
                <a:ea typeface="+mn-ea"/>
                <a:cs typeface="+mn-cs"/>
              </a:rPr>
              <a:t>above, are easily collected, providing lower rates of false negative diagnoses.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is no perfect test for diagnosis of PJI. Lack of sensitivity of the above-listed tests can lead to missed diagnoses and conversely, lack of specificity (either a false-positive diagnosis of PJI or detection of a microorganism which is not causing PJI) can lead to inappropriate surgery and/or use of unneeded antibiotics, increased cost of care, selection for antibacterial resistance, toxicity and/or dysbiosis. Additionally, not all test options are available at each center which may have resource, access to care, and cost implications not fully delineated in these recommendations.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While multiple tests are listed, the goal, as stated above, should be to rule in or rule out PJI and if ruled in, define its microbiology. In most cases, this can be achieved without using all of the testing covered. Ideally, testing should be deployed in an algorithmic fashion; defining such an algorithm is beyond the scope of this guideline but is needed. The field of molecular microbiology diagnostics, including organism-specific, multiplex panels, 16S ribosomal RNA gene or other broad-range bacterial PCR followed by Sanger sequencing of amplification products, targeted metagenomic sequencing and shotgun metagenomic sequencing, is rapidly developing, which will likely impact future recommendations. Future research should address the most appropriate type of advanced diagnostic(s), which specimen-types are ideal or such testing, the ideal number of specimens to be tested, and when, in the course of testing and under which scenarios this type of testing is most appropriate (i.e., develop algorithms for appropriate test utilization).	</a:t>
            </a:r>
          </a:p>
          <a:p>
            <a:r>
              <a:rPr lang="en-US" sz="1200" b="0" i="0" u="none" strike="noStrike" kern="1200" baseline="0" dirty="0">
                <a:solidFill>
                  <a:schemeClr val="tx1"/>
                </a:solidFill>
                <a:latin typeface="+mn-lt"/>
                <a:ea typeface="+mn-ea"/>
                <a:cs typeface="+mn-cs"/>
              </a:rPr>
              <a:t> 	</a:t>
            </a:r>
          </a:p>
          <a:p>
            <a:r>
              <a:rPr lang="en-US" sz="1200" b="0" i="0" u="none" strike="noStrike" kern="1200" dirty="0">
                <a:solidFill>
                  <a:schemeClr val="tx1"/>
                </a:solidFill>
                <a:effectLst/>
                <a:latin typeface="+mn-lt"/>
                <a:ea typeface="+mn-ea"/>
                <a:cs typeface="+mn-cs"/>
                <a:hlinkClick r:id="rId3"/>
              </a:rPr>
              <a:t>(78) </a:t>
            </a:r>
            <a:r>
              <a:rPr lang="en-US" sz="1200" b="0" i="0" u="none" strike="noStrike" kern="1200" dirty="0" err="1">
                <a:solidFill>
                  <a:schemeClr val="tx1"/>
                </a:solidFill>
                <a:effectLst/>
                <a:latin typeface="+mn-lt"/>
                <a:ea typeface="+mn-ea"/>
                <a:cs typeface="+mn-cs"/>
                <a:hlinkClick r:id="rId3"/>
              </a:rPr>
              <a:t>Parvizi</a:t>
            </a:r>
            <a:r>
              <a:rPr lang="en-US" sz="1200" b="0" i="0" u="none" strike="noStrike" kern="1200" dirty="0">
                <a:solidFill>
                  <a:schemeClr val="tx1"/>
                </a:solidFill>
                <a:effectLst/>
                <a:latin typeface="+mn-lt"/>
                <a:ea typeface="+mn-ea"/>
                <a:cs typeface="+mn-cs"/>
                <a:hlinkClick r:id="rId3"/>
              </a:rPr>
              <a:t> J, Ghanem E, Menashe S, Barrack RL, Bauer TW. Periprosthetic infection: what are the diagnostic challenges? J Bone Joint Surg Am 2006;88 Suppl 4:138-147.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(94) Schafer P, Fink B, Sandow D, </a:t>
            </a:r>
            <a:r>
              <a:rPr lang="en-US" sz="1200" b="0" i="0" u="none" strike="noStrike" kern="1200" dirty="0" err="1">
                <a:solidFill>
                  <a:schemeClr val="tx1"/>
                </a:solidFill>
                <a:effectLst/>
                <a:latin typeface="+mn-lt"/>
                <a:ea typeface="+mn-ea"/>
                <a:cs typeface="+mn-cs"/>
                <a:hlinkClick r:id="rId4"/>
              </a:rPr>
              <a:t>Margull</a:t>
            </a:r>
            <a:r>
              <a:rPr lang="en-US" sz="1200" b="0" i="0" u="none" strike="noStrike" kern="1200" dirty="0">
                <a:solidFill>
                  <a:schemeClr val="tx1"/>
                </a:solidFill>
                <a:effectLst/>
                <a:latin typeface="+mn-lt"/>
                <a:ea typeface="+mn-ea"/>
                <a:cs typeface="+mn-cs"/>
                <a:hlinkClick r:id="rId4"/>
              </a:rPr>
              <a:t> A, Berger I, </a:t>
            </a:r>
            <a:r>
              <a:rPr lang="en-US" sz="1200" b="0" i="0" u="none" strike="noStrike" kern="1200" dirty="0" err="1">
                <a:solidFill>
                  <a:schemeClr val="tx1"/>
                </a:solidFill>
                <a:effectLst/>
                <a:latin typeface="+mn-lt"/>
                <a:ea typeface="+mn-ea"/>
                <a:cs typeface="+mn-cs"/>
                <a:hlinkClick r:id="rId4"/>
              </a:rPr>
              <a:t>Frommelt</a:t>
            </a:r>
            <a:r>
              <a:rPr lang="en-US" sz="1200" b="0" i="0" u="none" strike="noStrike" kern="1200" dirty="0">
                <a:solidFill>
                  <a:schemeClr val="tx1"/>
                </a:solidFill>
                <a:effectLst/>
                <a:latin typeface="+mn-lt"/>
                <a:ea typeface="+mn-ea"/>
                <a:cs typeface="+mn-cs"/>
                <a:hlinkClick r:id="rId4"/>
              </a:rPr>
              <a:t> L. Prolonged Bacterial Culture to Identify Late Periprosthetic Joint Infection: A Promising Strategy. Clin Infect Dis 2008.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(96) </a:t>
            </a:r>
            <a:r>
              <a:rPr lang="en-US" sz="1200" b="0" i="0" u="none" strike="noStrike" kern="1200" dirty="0" err="1">
                <a:solidFill>
                  <a:schemeClr val="tx1"/>
                </a:solidFill>
                <a:effectLst/>
                <a:latin typeface="+mn-lt"/>
                <a:ea typeface="+mn-ea"/>
                <a:cs typeface="+mn-cs"/>
                <a:hlinkClick r:id="rId5"/>
              </a:rPr>
              <a:t>Schinsky</a:t>
            </a:r>
            <a:r>
              <a:rPr lang="en-US" sz="1200" b="0" i="0" u="none" strike="noStrike" kern="1200" dirty="0">
                <a:solidFill>
                  <a:schemeClr val="tx1"/>
                </a:solidFill>
                <a:effectLst/>
                <a:latin typeface="+mn-lt"/>
                <a:ea typeface="+mn-ea"/>
                <a:cs typeface="+mn-cs"/>
                <a:hlinkClick r:id="rId5"/>
              </a:rPr>
              <a:t> MF, la Valle CJ, </a:t>
            </a:r>
            <a:r>
              <a:rPr lang="en-US" sz="1200" b="0" i="0" u="none" strike="noStrike" kern="1200" dirty="0" err="1">
                <a:solidFill>
                  <a:schemeClr val="tx1"/>
                </a:solidFill>
                <a:effectLst/>
                <a:latin typeface="+mn-lt"/>
                <a:ea typeface="+mn-ea"/>
                <a:cs typeface="+mn-cs"/>
                <a:hlinkClick r:id="rId5"/>
              </a:rPr>
              <a:t>Sporer</a:t>
            </a:r>
            <a:r>
              <a:rPr lang="en-US" sz="1200" b="0" i="0" u="none" strike="noStrike" kern="1200" dirty="0">
                <a:solidFill>
                  <a:schemeClr val="tx1"/>
                </a:solidFill>
                <a:effectLst/>
                <a:latin typeface="+mn-lt"/>
                <a:ea typeface="+mn-ea"/>
                <a:cs typeface="+mn-cs"/>
                <a:hlinkClick r:id="rId5"/>
              </a:rPr>
              <a:t> SM, </a:t>
            </a:r>
            <a:r>
              <a:rPr lang="en-US" sz="1200" b="0" i="0" u="none" strike="noStrike" kern="1200" dirty="0" err="1">
                <a:solidFill>
                  <a:schemeClr val="tx1"/>
                </a:solidFill>
                <a:effectLst/>
                <a:latin typeface="+mn-lt"/>
                <a:ea typeface="+mn-ea"/>
                <a:cs typeface="+mn-cs"/>
                <a:hlinkClick r:id="rId5"/>
              </a:rPr>
              <a:t>Paprosky</a:t>
            </a:r>
            <a:r>
              <a:rPr lang="en-US" sz="1200" b="0" i="0" u="none" strike="noStrike" kern="1200" dirty="0">
                <a:solidFill>
                  <a:schemeClr val="tx1"/>
                </a:solidFill>
                <a:effectLst/>
                <a:latin typeface="+mn-lt"/>
                <a:ea typeface="+mn-ea"/>
                <a:cs typeface="+mn-cs"/>
                <a:hlinkClick r:id="rId5"/>
              </a:rPr>
              <a:t> WG. Perioperative testing for joint infection in patients undergoing revision total hip arthroplasty. J Bone Joint Surg Am 2008;90(9):1869-1875.</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hlinkClick r:id="rId6"/>
            </a:endParaRPr>
          </a:p>
          <a:p>
            <a:r>
              <a:rPr lang="en-US" sz="1200" b="0" i="0" u="none" strike="noStrike" kern="1200" dirty="0" err="1">
                <a:solidFill>
                  <a:schemeClr val="tx1"/>
                </a:solidFill>
                <a:effectLst/>
                <a:latin typeface="+mn-lt"/>
                <a:ea typeface="+mn-ea"/>
                <a:cs typeface="+mn-cs"/>
                <a:hlinkClick r:id="rId6"/>
              </a:rPr>
              <a:t>Aggarwal,V.K</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Higuera,C</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Deirmengian,G</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Parvizi,J</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Austin,M.S</a:t>
            </a:r>
            <a:r>
              <a:rPr lang="en-US" sz="1200" b="0" i="0" u="none" strike="noStrike" kern="1200" dirty="0">
                <a:solidFill>
                  <a:schemeClr val="tx1"/>
                </a:solidFill>
                <a:effectLst/>
                <a:latin typeface="+mn-lt"/>
                <a:ea typeface="+mn-ea"/>
                <a:cs typeface="+mn-cs"/>
                <a:hlinkClick r:id="rId6"/>
              </a:rPr>
              <a:t>. Swab cultures are not as effective as tissue cultures for diagnosis of periprosthetic joint infection. </a:t>
            </a:r>
            <a:r>
              <a:rPr lang="en-US" sz="1200" b="0" i="0" u="none" strike="noStrike" kern="1200" dirty="0" err="1">
                <a:solidFill>
                  <a:schemeClr val="tx1"/>
                </a:solidFill>
                <a:effectLst/>
                <a:latin typeface="+mn-lt"/>
                <a:ea typeface="+mn-ea"/>
                <a:cs typeface="+mn-cs"/>
                <a:hlinkClick r:id="rId6"/>
              </a:rPr>
              <a:t>Clin.Orthop</a:t>
            </a:r>
            <a:r>
              <a:rPr lang="en-US" sz="1200" b="0" i="0" u="none" strike="noStrike" kern="1200" dirty="0">
                <a:solidFill>
                  <a:schemeClr val="tx1"/>
                </a:solidFill>
                <a:effectLst/>
                <a:latin typeface="+mn-lt"/>
                <a:ea typeface="+mn-ea"/>
                <a:cs typeface="+mn-cs"/>
                <a:hlinkClick r:id="rId6"/>
              </a:rPr>
              <a:t>. 2013; 0: 3196-3203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Balato,G</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Franceschini,V</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Ascione,T</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Lamberti,A</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Balboni,F</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Baldini,A</a:t>
            </a:r>
            <a:r>
              <a:rPr lang="en-US" sz="1200" b="0" i="0" u="none" strike="noStrike" kern="1200" dirty="0">
                <a:solidFill>
                  <a:schemeClr val="tx1"/>
                </a:solidFill>
                <a:effectLst/>
                <a:latin typeface="+mn-lt"/>
                <a:ea typeface="+mn-ea"/>
                <a:cs typeface="+mn-cs"/>
                <a:hlinkClick r:id="rId7"/>
              </a:rPr>
              <a:t>. Diagnostic accuracy of synovial fluid, blood markers, and microbiological testing in chronic knee prosthetic infections. Arch </a:t>
            </a:r>
            <a:r>
              <a:rPr lang="en-US" sz="1200" b="0" i="0" u="none" strike="noStrike" kern="1200" dirty="0" err="1">
                <a:solidFill>
                  <a:schemeClr val="tx1"/>
                </a:solidFill>
                <a:effectLst/>
                <a:latin typeface="+mn-lt"/>
                <a:ea typeface="+mn-ea"/>
                <a:cs typeface="+mn-cs"/>
                <a:hlinkClick r:id="rId7"/>
              </a:rPr>
              <a:t>Orthop</a:t>
            </a:r>
            <a:r>
              <a:rPr lang="en-US" sz="1200" b="0" i="0" u="none" strike="noStrike" kern="1200" dirty="0">
                <a:solidFill>
                  <a:schemeClr val="tx1"/>
                </a:solidFill>
                <a:effectLst/>
                <a:latin typeface="+mn-lt"/>
                <a:ea typeface="+mn-ea"/>
                <a:cs typeface="+mn-cs"/>
                <a:hlinkClick r:id="rId7"/>
              </a:rPr>
              <a:t> Trauma Surg 2017/11/4; 0: -</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Berger,P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Van,Cauter</a:t>
            </a:r>
            <a:r>
              <a:rPr lang="en-US" sz="1200" b="0" i="0" u="none" strike="noStrike" kern="1200" dirty="0">
                <a:solidFill>
                  <a:schemeClr val="tx1"/>
                </a:solidFill>
                <a:effectLst/>
                <a:latin typeface="+mn-lt"/>
                <a:ea typeface="+mn-ea"/>
                <a:cs typeface="+mn-cs"/>
                <a:hlinkClick r:id="rId8"/>
              </a:rPr>
              <a:t> M., </a:t>
            </a:r>
            <a:r>
              <a:rPr lang="en-US" sz="1200" b="0" i="0" u="none" strike="noStrike" kern="1200" dirty="0" err="1">
                <a:solidFill>
                  <a:schemeClr val="tx1"/>
                </a:solidFill>
                <a:effectLst/>
                <a:latin typeface="+mn-lt"/>
                <a:ea typeface="+mn-ea"/>
                <a:cs typeface="+mn-cs"/>
                <a:hlinkClick r:id="rId8"/>
              </a:rPr>
              <a:t>Driesen,R</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Neyt,J</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Cornu,O</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Bellemans,J</a:t>
            </a:r>
            <a:r>
              <a:rPr lang="en-US" sz="1200" b="0" i="0" u="none" strike="noStrike" kern="1200" dirty="0">
                <a:solidFill>
                  <a:schemeClr val="tx1"/>
                </a:solidFill>
                <a:effectLst/>
                <a:latin typeface="+mn-lt"/>
                <a:ea typeface="+mn-ea"/>
                <a:cs typeface="+mn-cs"/>
                <a:hlinkClick r:id="rId8"/>
              </a:rPr>
              <a:t>. Diagnosis of prosthetic joint infection with alpha-defensin using a lateral flow device: a </a:t>
            </a:r>
            <a:r>
              <a:rPr lang="en-US" sz="1200" b="0" i="0" u="none" strike="noStrike" kern="1200" dirty="0" err="1">
                <a:solidFill>
                  <a:schemeClr val="tx1"/>
                </a:solidFill>
                <a:effectLst/>
                <a:latin typeface="+mn-lt"/>
                <a:ea typeface="+mn-ea"/>
                <a:cs typeface="+mn-cs"/>
                <a:hlinkClick r:id="rId8"/>
              </a:rPr>
              <a:t>multicentre</a:t>
            </a:r>
            <a:r>
              <a:rPr lang="en-US" sz="1200" b="0" i="0" u="none" strike="noStrike" kern="1200" dirty="0">
                <a:solidFill>
                  <a:schemeClr val="tx1"/>
                </a:solidFill>
                <a:effectLst/>
                <a:latin typeface="+mn-lt"/>
                <a:ea typeface="+mn-ea"/>
                <a:cs typeface="+mn-cs"/>
                <a:hlinkClick r:id="rId8"/>
              </a:rPr>
              <a:t> study. Bone Joint J 2017/9; 9: 1176-1182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Boettner,F</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Koehler,G</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Wegner,A</a:t>
            </a:r>
            <a:r>
              <a:rPr lang="en-US" sz="1200" b="0" i="0" u="none" strike="noStrike" kern="1200" dirty="0">
                <a:solidFill>
                  <a:schemeClr val="tx1"/>
                </a:solidFill>
                <a:effectLst/>
                <a:latin typeface="+mn-lt"/>
                <a:ea typeface="+mn-ea"/>
                <a:cs typeface="+mn-cs"/>
                <a:hlinkClick r:id="rId9"/>
              </a:rPr>
              <a:t>., Schmidt-</a:t>
            </a:r>
            <a:r>
              <a:rPr lang="en-US" sz="1200" b="0" i="0" u="none" strike="noStrike" kern="1200" dirty="0" err="1">
                <a:solidFill>
                  <a:schemeClr val="tx1"/>
                </a:solidFill>
                <a:effectLst/>
                <a:latin typeface="+mn-lt"/>
                <a:ea typeface="+mn-ea"/>
                <a:cs typeface="+mn-cs"/>
                <a:hlinkClick r:id="rId9"/>
              </a:rPr>
              <a:t>Braekling,T</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Gosheger,G</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Goetze,C</a:t>
            </a:r>
            <a:r>
              <a:rPr lang="en-US" sz="1200" b="0" i="0" u="none" strike="noStrike" kern="1200" dirty="0">
                <a:solidFill>
                  <a:schemeClr val="tx1"/>
                </a:solidFill>
                <a:effectLst/>
                <a:latin typeface="+mn-lt"/>
                <a:ea typeface="+mn-ea"/>
                <a:cs typeface="+mn-cs"/>
                <a:hlinkClick r:id="rId9"/>
              </a:rPr>
              <a:t>. The Rule of Histology in the Diagnosis of Periprosthetic Infection: Specific Granulocyte Counting Methods and New </a:t>
            </a:r>
            <a:r>
              <a:rPr lang="en-US" sz="1200" b="0" i="0" u="none" strike="noStrike" kern="1200" dirty="0" err="1">
                <a:solidFill>
                  <a:schemeClr val="tx1"/>
                </a:solidFill>
                <a:effectLst/>
                <a:latin typeface="+mn-lt"/>
                <a:ea typeface="+mn-ea"/>
                <a:cs typeface="+mn-cs"/>
                <a:hlinkClick r:id="rId9"/>
              </a:rPr>
              <a:t>Immunohistologic</a:t>
            </a:r>
            <a:r>
              <a:rPr lang="en-US" sz="1200" b="0" i="0" u="none" strike="noStrike" kern="1200" dirty="0">
                <a:solidFill>
                  <a:schemeClr val="tx1"/>
                </a:solidFill>
                <a:effectLst/>
                <a:latin typeface="+mn-lt"/>
                <a:ea typeface="+mn-ea"/>
                <a:cs typeface="+mn-cs"/>
                <a:hlinkClick r:id="rId9"/>
              </a:rPr>
              <a:t> Staining Techniques may Increase the Diagnostic Value. Open </a:t>
            </a:r>
            <a:r>
              <a:rPr lang="en-US" sz="1200" b="0" i="0" u="none" strike="noStrike" kern="1200" dirty="0" err="1">
                <a:solidFill>
                  <a:schemeClr val="tx1"/>
                </a:solidFill>
                <a:effectLst/>
                <a:latin typeface="+mn-lt"/>
                <a:ea typeface="+mn-ea"/>
                <a:cs typeface="+mn-cs"/>
                <a:hlinkClick r:id="rId9"/>
              </a:rPr>
              <a:t>Orthop</a:t>
            </a:r>
            <a:r>
              <a:rPr lang="en-US" sz="1200" b="0" i="0" u="none" strike="noStrike" kern="1200" dirty="0">
                <a:solidFill>
                  <a:schemeClr val="tx1"/>
                </a:solidFill>
                <a:effectLst/>
                <a:latin typeface="+mn-lt"/>
                <a:ea typeface="+mn-ea"/>
                <a:cs typeface="+mn-cs"/>
                <a:hlinkClick r:id="rId9"/>
              </a:rPr>
              <a:t> J. 2016; 0: 457-465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Bonanzinga,T</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Zahar,A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Dutsch,M</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Lausmann,C</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Kendoff,D</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Gehrke,T</a:t>
            </a:r>
            <a:r>
              <a:rPr lang="en-US" sz="1200" b="0" i="0" u="none" strike="noStrike" kern="1200" dirty="0">
                <a:solidFill>
                  <a:schemeClr val="tx1"/>
                </a:solidFill>
                <a:effectLst/>
                <a:latin typeface="+mn-lt"/>
                <a:ea typeface="+mn-ea"/>
                <a:cs typeface="+mn-cs"/>
                <a:hlinkClick r:id="rId10"/>
              </a:rPr>
              <a:t>. How Reliable Is the Alpha-defensin Immunoassay Test for Diagnosing Periprosthetic Joint Infection? A Prospective Study. </a:t>
            </a:r>
            <a:r>
              <a:rPr lang="en-US" sz="1200" b="0" i="0" u="none" strike="noStrike" kern="1200" dirty="0" err="1">
                <a:solidFill>
                  <a:schemeClr val="tx1"/>
                </a:solidFill>
                <a:effectLst/>
                <a:latin typeface="+mn-lt"/>
                <a:ea typeface="+mn-ea"/>
                <a:cs typeface="+mn-cs"/>
                <a:hlinkClick r:id="rId10"/>
              </a:rPr>
              <a:t>Clin.Orthop.Relat.Res</a:t>
            </a:r>
            <a:r>
              <a:rPr lang="en-US" sz="1200" b="0" i="0" u="none" strike="noStrike" kern="1200" dirty="0">
                <a:solidFill>
                  <a:schemeClr val="tx1"/>
                </a:solidFill>
                <a:effectLst/>
                <a:latin typeface="+mn-lt"/>
                <a:ea typeface="+mn-ea"/>
                <a:cs typeface="+mn-cs"/>
                <a:hlinkClick r:id="rId10"/>
              </a:rPr>
              <a:t>. 2017/2; 2: 408-415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Cazanave,C</a:t>
            </a:r>
            <a:r>
              <a:rPr lang="en-US" sz="1200" b="0" i="0" u="none" strike="noStrike" kern="1200" dirty="0">
                <a:solidFill>
                  <a:schemeClr val="tx1"/>
                </a:solidFill>
                <a:effectLst/>
                <a:latin typeface="+mn-lt"/>
                <a:ea typeface="+mn-ea"/>
                <a:cs typeface="+mn-cs"/>
                <a:hlinkClick r:id="rId11"/>
              </a:rPr>
              <a:t>., Greenwood-</a:t>
            </a:r>
            <a:r>
              <a:rPr lang="en-US" sz="1200" b="0" i="0" u="none" strike="noStrike" kern="1200" dirty="0" err="1">
                <a:solidFill>
                  <a:schemeClr val="tx1"/>
                </a:solidFill>
                <a:effectLst/>
                <a:latin typeface="+mn-lt"/>
                <a:ea typeface="+mn-ea"/>
                <a:cs typeface="+mn-cs"/>
                <a:hlinkClick r:id="rId11"/>
              </a:rPr>
              <a:t>Quaintance,K.E</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Hanssen,A.D</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Karau,M.J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Schmidt,S.M</a:t>
            </a:r>
            <a:r>
              <a:rPr lang="en-US" sz="1200" b="0" i="0" u="none" strike="noStrike" kern="1200" dirty="0">
                <a:solidFill>
                  <a:schemeClr val="tx1"/>
                </a:solidFill>
                <a:effectLst/>
                <a:latin typeface="+mn-lt"/>
                <a:ea typeface="+mn-ea"/>
                <a:cs typeface="+mn-cs"/>
                <a:hlinkClick r:id="rId11"/>
              </a:rPr>
              <a:t>., Gomez </a:t>
            </a:r>
            <a:r>
              <a:rPr lang="en-US" sz="1200" b="0" i="0" u="none" strike="noStrike" kern="1200" dirty="0" err="1">
                <a:solidFill>
                  <a:schemeClr val="tx1"/>
                </a:solidFill>
                <a:effectLst/>
                <a:latin typeface="+mn-lt"/>
                <a:ea typeface="+mn-ea"/>
                <a:cs typeface="+mn-cs"/>
                <a:hlinkClick r:id="rId11"/>
              </a:rPr>
              <a:t>Urena,E.O</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Mandrekar,J.N</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Osmon,D.R</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Lough,L.E</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Pritt,B.S</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Steckelberg,J.M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Patel,R</a:t>
            </a:r>
            <a:r>
              <a:rPr lang="en-US" sz="1200" b="0" i="0" u="none" strike="noStrike" kern="1200" dirty="0">
                <a:solidFill>
                  <a:schemeClr val="tx1"/>
                </a:solidFill>
                <a:effectLst/>
                <a:latin typeface="+mn-lt"/>
                <a:ea typeface="+mn-ea"/>
                <a:cs typeface="+mn-cs"/>
                <a:hlinkClick r:id="rId11"/>
              </a:rPr>
              <a:t>. Rapid molecular microbiologic diagnosis of prosthetic joint infection. </a:t>
            </a:r>
            <a:r>
              <a:rPr lang="en-US" sz="1200" b="0" i="0" u="none" strike="noStrike" kern="1200" dirty="0" err="1">
                <a:solidFill>
                  <a:schemeClr val="tx1"/>
                </a:solidFill>
                <a:effectLst/>
                <a:latin typeface="+mn-lt"/>
                <a:ea typeface="+mn-ea"/>
                <a:cs typeface="+mn-cs"/>
                <a:hlinkClick r:id="rId11"/>
              </a:rPr>
              <a:t>J.Clin.Microbiol</a:t>
            </a:r>
            <a:r>
              <a:rPr lang="en-US" sz="1200" b="0" i="0" u="none" strike="noStrike" kern="1200" dirty="0">
                <a:solidFill>
                  <a:schemeClr val="tx1"/>
                </a:solidFill>
                <a:effectLst/>
                <a:latin typeface="+mn-lt"/>
                <a:ea typeface="+mn-ea"/>
                <a:cs typeface="+mn-cs"/>
                <a:hlinkClick r:id="rId11"/>
              </a:rPr>
              <a:t>. 2013/7; 7: 2280-2287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Chalmers,P.N</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Walton,D</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Sporer,S.M</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Levine,B.R</a:t>
            </a:r>
            <a:r>
              <a:rPr lang="en-US" sz="1200" b="0" i="0" u="none" strike="noStrike" kern="1200" dirty="0">
                <a:solidFill>
                  <a:schemeClr val="tx1"/>
                </a:solidFill>
                <a:effectLst/>
                <a:latin typeface="+mn-lt"/>
                <a:ea typeface="+mn-ea"/>
                <a:cs typeface="+mn-cs"/>
                <a:hlinkClick r:id="rId12"/>
              </a:rPr>
              <a:t>. Evaluation of the Role for Synovial Aspiration in the Diagnosis of Aseptic Loosening After Total Knee Arthroplasty. </a:t>
            </a:r>
            <a:r>
              <a:rPr lang="en-US" sz="1200" b="0" i="0" u="none" strike="noStrike" kern="1200" dirty="0" err="1">
                <a:solidFill>
                  <a:schemeClr val="tx1"/>
                </a:solidFill>
                <a:effectLst/>
                <a:latin typeface="+mn-lt"/>
                <a:ea typeface="+mn-ea"/>
                <a:cs typeface="+mn-cs"/>
                <a:hlinkClick r:id="rId12"/>
              </a:rPr>
              <a:t>J.Bone</a:t>
            </a:r>
            <a:r>
              <a:rPr lang="en-US" sz="1200" b="0" i="0" u="none" strike="noStrike" kern="1200" dirty="0">
                <a:solidFill>
                  <a:schemeClr val="tx1"/>
                </a:solidFill>
                <a:effectLst/>
                <a:latin typeface="+mn-lt"/>
                <a:ea typeface="+mn-ea"/>
                <a:cs typeface="+mn-cs"/>
                <a:hlinkClick r:id="rId12"/>
              </a:rPr>
              <a:t> Joint </a:t>
            </a:r>
            <a:r>
              <a:rPr lang="en-US" sz="1200" b="0" i="0" u="none" strike="noStrike" kern="1200" dirty="0" err="1">
                <a:solidFill>
                  <a:schemeClr val="tx1"/>
                </a:solidFill>
                <a:effectLst/>
                <a:latin typeface="+mn-lt"/>
                <a:ea typeface="+mn-ea"/>
                <a:cs typeface="+mn-cs"/>
                <a:hlinkClick r:id="rId12"/>
              </a:rPr>
              <a:t>Surg.Am</a:t>
            </a:r>
            <a:r>
              <a:rPr lang="en-US" sz="1200" b="0" i="0" u="none" strike="noStrike" kern="1200" dirty="0">
                <a:solidFill>
                  <a:schemeClr val="tx1"/>
                </a:solidFill>
                <a:effectLst/>
                <a:latin typeface="+mn-lt"/>
                <a:ea typeface="+mn-ea"/>
                <a:cs typeface="+mn-cs"/>
                <a:hlinkClick r:id="rId12"/>
              </a:rPr>
              <a:t>. 2015/10/7; 19: 1597-1603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3"/>
              </a:rPr>
              <a:t>Choi,H.R</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Agrawal,K</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Bedair,H</a:t>
            </a:r>
            <a:r>
              <a:rPr lang="en-US" sz="1200" b="0" i="0" u="none" strike="noStrike" kern="1200" dirty="0">
                <a:solidFill>
                  <a:schemeClr val="tx1"/>
                </a:solidFill>
                <a:effectLst/>
                <a:latin typeface="+mn-lt"/>
                <a:ea typeface="+mn-ea"/>
                <a:cs typeface="+mn-cs"/>
                <a:hlinkClick r:id="rId13"/>
              </a:rPr>
              <a:t>. The diagnostic thresholds for synovial fluid analysis in late periprosthetic infection of the hip depend on the duration of symptoms. Bone Joint J. 2016/10; 10: 1355-1359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4"/>
              </a:rPr>
              <a:t>Cipriano,C.A</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Brown,N.M</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Michael,A.M</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Moric,M</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Sporer,S.M</a:t>
            </a:r>
            <a:r>
              <a:rPr lang="en-US" sz="1200" b="0" i="0" u="none" strike="noStrike" kern="1200" dirty="0">
                <a:solidFill>
                  <a:schemeClr val="tx1"/>
                </a:solidFill>
                <a:effectLst/>
                <a:latin typeface="+mn-lt"/>
                <a:ea typeface="+mn-ea"/>
                <a:cs typeface="+mn-cs"/>
                <a:hlinkClick r:id="rId14"/>
              </a:rPr>
              <a:t>., Della </a:t>
            </a:r>
            <a:r>
              <a:rPr lang="en-US" sz="1200" b="0" i="0" u="none" strike="noStrike" kern="1200" dirty="0" err="1">
                <a:solidFill>
                  <a:schemeClr val="tx1"/>
                </a:solidFill>
                <a:effectLst/>
                <a:latin typeface="+mn-lt"/>
                <a:ea typeface="+mn-ea"/>
                <a:cs typeface="+mn-cs"/>
                <a:hlinkClick r:id="rId14"/>
              </a:rPr>
              <a:t>Valle,C.J</a:t>
            </a:r>
            <a:r>
              <a:rPr lang="en-US" sz="1200" b="0" i="0" u="none" strike="noStrike" kern="1200" dirty="0">
                <a:solidFill>
                  <a:schemeClr val="tx1"/>
                </a:solidFill>
                <a:effectLst/>
                <a:latin typeface="+mn-lt"/>
                <a:ea typeface="+mn-ea"/>
                <a:cs typeface="+mn-cs"/>
                <a:hlinkClick r:id="rId14"/>
              </a:rPr>
              <a:t>. Serum and synovial fluid analysis for diagnosing chronic periprosthetic infection in patients with inflammatory arthritis. </a:t>
            </a:r>
            <a:r>
              <a:rPr lang="en-US" sz="1200" b="0" i="0" u="none" strike="noStrike" kern="1200" dirty="0" err="1">
                <a:solidFill>
                  <a:schemeClr val="tx1"/>
                </a:solidFill>
                <a:effectLst/>
                <a:latin typeface="+mn-lt"/>
                <a:ea typeface="+mn-ea"/>
                <a:cs typeface="+mn-cs"/>
                <a:hlinkClick r:id="rId14"/>
              </a:rPr>
              <a:t>J.Bone</a:t>
            </a:r>
            <a:r>
              <a:rPr lang="en-US" sz="1200" b="0" i="0" u="none" strike="noStrike" kern="1200" dirty="0">
                <a:solidFill>
                  <a:schemeClr val="tx1"/>
                </a:solidFill>
                <a:effectLst/>
                <a:latin typeface="+mn-lt"/>
                <a:ea typeface="+mn-ea"/>
                <a:cs typeface="+mn-cs"/>
                <a:hlinkClick r:id="rId14"/>
              </a:rPr>
              <a:t> Joint </a:t>
            </a:r>
            <a:r>
              <a:rPr lang="en-US" sz="1200" b="0" i="0" u="none" strike="noStrike" kern="1200" dirty="0" err="1">
                <a:solidFill>
                  <a:schemeClr val="tx1"/>
                </a:solidFill>
                <a:effectLst/>
                <a:latin typeface="+mn-lt"/>
                <a:ea typeface="+mn-ea"/>
                <a:cs typeface="+mn-cs"/>
                <a:hlinkClick r:id="rId14"/>
              </a:rPr>
              <a:t>Surg.Am</a:t>
            </a:r>
            <a:r>
              <a:rPr lang="en-US" sz="1200" b="0" i="0" u="none" strike="noStrike" kern="1200" dirty="0">
                <a:solidFill>
                  <a:schemeClr val="tx1"/>
                </a:solidFill>
                <a:effectLst/>
                <a:latin typeface="+mn-lt"/>
                <a:ea typeface="+mn-ea"/>
                <a:cs typeface="+mn-cs"/>
                <a:hlinkClick r:id="rId14"/>
              </a:rPr>
              <a:t>. 2012/4/4; 7: 594-600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5"/>
              </a:rPr>
              <a:t>(68) </a:t>
            </a:r>
            <a:r>
              <a:rPr lang="en-US" sz="1200" b="0" i="0" u="none" strike="noStrike" kern="1200" dirty="0" err="1">
                <a:solidFill>
                  <a:schemeClr val="tx1"/>
                </a:solidFill>
                <a:effectLst/>
                <a:latin typeface="+mn-lt"/>
                <a:ea typeface="+mn-ea"/>
                <a:cs typeface="+mn-cs"/>
                <a:hlinkClick r:id="rId15"/>
              </a:rPr>
              <a:t>Mulcahy</a:t>
            </a:r>
            <a:r>
              <a:rPr lang="en-US" sz="1200" b="0" i="0" u="none" strike="noStrike" kern="1200" dirty="0">
                <a:solidFill>
                  <a:schemeClr val="tx1"/>
                </a:solidFill>
                <a:effectLst/>
                <a:latin typeface="+mn-lt"/>
                <a:ea typeface="+mn-ea"/>
                <a:cs typeface="+mn-cs"/>
                <a:hlinkClick r:id="rId15"/>
              </a:rPr>
              <a:t> DM, Fenelon GC, </a:t>
            </a:r>
            <a:r>
              <a:rPr lang="en-US" sz="1200" b="0" i="0" u="none" strike="noStrike" kern="1200" dirty="0" err="1">
                <a:solidFill>
                  <a:schemeClr val="tx1"/>
                </a:solidFill>
                <a:effectLst/>
                <a:latin typeface="+mn-lt"/>
                <a:ea typeface="+mn-ea"/>
                <a:cs typeface="+mn-cs"/>
                <a:hlinkClick r:id="rId15"/>
              </a:rPr>
              <a:t>McInerney</a:t>
            </a:r>
            <a:r>
              <a:rPr lang="en-US" sz="1200" b="0" i="0" u="none" strike="noStrike" kern="1200" dirty="0">
                <a:solidFill>
                  <a:schemeClr val="tx1"/>
                </a:solidFill>
                <a:effectLst/>
                <a:latin typeface="+mn-lt"/>
                <a:ea typeface="+mn-ea"/>
                <a:cs typeface="+mn-cs"/>
                <a:hlinkClick r:id="rId15"/>
              </a:rPr>
              <a:t> DP. Aspiration arthrography of the hip joint. Its uses and limitations in revision hip surgery. J Arthroplasty 1996;11(1):64-68.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6"/>
              </a:rPr>
              <a:t>(75) Nunez LV, Buttaro MA, </a:t>
            </a:r>
            <a:r>
              <a:rPr lang="en-US" sz="1200" b="0" i="0" u="none" strike="noStrike" kern="1200" dirty="0" err="1">
                <a:solidFill>
                  <a:schemeClr val="tx1"/>
                </a:solidFill>
                <a:effectLst/>
                <a:latin typeface="+mn-lt"/>
                <a:ea typeface="+mn-ea"/>
                <a:cs typeface="+mn-cs"/>
                <a:hlinkClick r:id="rId16"/>
              </a:rPr>
              <a:t>Morandi</a:t>
            </a:r>
            <a:r>
              <a:rPr lang="en-US" sz="1200" b="0" i="0" u="none" strike="noStrike" kern="1200" dirty="0">
                <a:solidFill>
                  <a:schemeClr val="tx1"/>
                </a:solidFill>
                <a:effectLst/>
                <a:latin typeface="+mn-lt"/>
                <a:ea typeface="+mn-ea"/>
                <a:cs typeface="+mn-cs"/>
                <a:hlinkClick r:id="rId16"/>
              </a:rPr>
              <a:t> A, </a:t>
            </a:r>
            <a:r>
              <a:rPr lang="en-US" sz="1200" b="0" i="0" u="none" strike="noStrike" kern="1200" dirty="0" err="1">
                <a:solidFill>
                  <a:schemeClr val="tx1"/>
                </a:solidFill>
                <a:effectLst/>
                <a:latin typeface="+mn-lt"/>
                <a:ea typeface="+mn-ea"/>
                <a:cs typeface="+mn-cs"/>
                <a:hlinkClick r:id="rId16"/>
              </a:rPr>
              <a:t>Pusso</a:t>
            </a:r>
            <a:r>
              <a:rPr lang="en-US" sz="1200" b="0" i="0" u="none" strike="noStrike" kern="1200" dirty="0">
                <a:solidFill>
                  <a:schemeClr val="tx1"/>
                </a:solidFill>
                <a:effectLst/>
                <a:latin typeface="+mn-lt"/>
                <a:ea typeface="+mn-ea"/>
                <a:cs typeface="+mn-cs"/>
                <a:hlinkClick r:id="rId16"/>
              </a:rPr>
              <a:t> R, </a:t>
            </a:r>
            <a:r>
              <a:rPr lang="en-US" sz="1200" b="0" i="0" u="none" strike="noStrike" kern="1200" dirty="0" err="1">
                <a:solidFill>
                  <a:schemeClr val="tx1"/>
                </a:solidFill>
                <a:effectLst/>
                <a:latin typeface="+mn-lt"/>
                <a:ea typeface="+mn-ea"/>
                <a:cs typeface="+mn-cs"/>
                <a:hlinkClick r:id="rId16"/>
              </a:rPr>
              <a:t>Piccaluga</a:t>
            </a:r>
            <a:r>
              <a:rPr lang="en-US" sz="1200" b="0" i="0" u="none" strike="noStrike" kern="1200" dirty="0">
                <a:solidFill>
                  <a:schemeClr val="tx1"/>
                </a:solidFill>
                <a:effectLst/>
                <a:latin typeface="+mn-lt"/>
                <a:ea typeface="+mn-ea"/>
                <a:cs typeface="+mn-cs"/>
                <a:hlinkClick r:id="rId16"/>
              </a:rPr>
              <a:t> F. Frozen sections of samples taken intraoperatively for diagnosis of infection in revision hip surgery. Acta </a:t>
            </a:r>
            <a:r>
              <a:rPr lang="en-US" sz="1200" b="0" i="0" u="none" strike="noStrike" kern="1200" dirty="0" err="1">
                <a:solidFill>
                  <a:schemeClr val="tx1"/>
                </a:solidFill>
                <a:effectLst/>
                <a:latin typeface="+mn-lt"/>
                <a:ea typeface="+mn-ea"/>
                <a:cs typeface="+mn-cs"/>
                <a:hlinkClick r:id="rId16"/>
              </a:rPr>
              <a:t>Orthop</a:t>
            </a:r>
            <a:r>
              <a:rPr lang="en-US" sz="1200" b="0" i="0" u="none" strike="noStrike" kern="1200" dirty="0">
                <a:solidFill>
                  <a:schemeClr val="tx1"/>
                </a:solidFill>
                <a:effectLst/>
                <a:latin typeface="+mn-lt"/>
                <a:ea typeface="+mn-ea"/>
                <a:cs typeface="+mn-cs"/>
                <a:hlinkClick r:id="rId16"/>
              </a:rPr>
              <a:t> 2007;78(2):226-230.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7"/>
              </a:rPr>
              <a:t>(100) </a:t>
            </a:r>
            <a:r>
              <a:rPr lang="en-US" sz="1200" b="0" i="0" u="none" strike="noStrike" kern="1200" dirty="0" err="1">
                <a:solidFill>
                  <a:schemeClr val="tx1"/>
                </a:solidFill>
                <a:effectLst/>
                <a:latin typeface="+mn-lt"/>
                <a:ea typeface="+mn-ea"/>
                <a:cs typeface="+mn-cs"/>
                <a:hlinkClick r:id="rId17"/>
              </a:rPr>
              <a:t>Spangehl</a:t>
            </a:r>
            <a:r>
              <a:rPr lang="en-US" sz="1200" b="0" i="0" u="none" strike="noStrike" kern="1200" dirty="0">
                <a:solidFill>
                  <a:schemeClr val="tx1"/>
                </a:solidFill>
                <a:effectLst/>
                <a:latin typeface="+mn-lt"/>
                <a:ea typeface="+mn-ea"/>
                <a:cs typeface="+mn-cs"/>
                <a:hlinkClick r:id="rId17"/>
              </a:rPr>
              <a:t> MJ, Masterson E, </a:t>
            </a:r>
            <a:r>
              <a:rPr lang="en-US" sz="1200" b="0" i="0" u="none" strike="noStrike" kern="1200" dirty="0" err="1">
                <a:solidFill>
                  <a:schemeClr val="tx1"/>
                </a:solidFill>
                <a:effectLst/>
                <a:latin typeface="+mn-lt"/>
                <a:ea typeface="+mn-ea"/>
                <a:cs typeface="+mn-cs"/>
                <a:hlinkClick r:id="rId17"/>
              </a:rPr>
              <a:t>Masri</a:t>
            </a:r>
            <a:r>
              <a:rPr lang="en-US" sz="1200" b="0" i="0" u="none" strike="noStrike" kern="1200" dirty="0">
                <a:solidFill>
                  <a:schemeClr val="tx1"/>
                </a:solidFill>
                <a:effectLst/>
                <a:latin typeface="+mn-lt"/>
                <a:ea typeface="+mn-ea"/>
                <a:cs typeface="+mn-cs"/>
                <a:hlinkClick r:id="rId17"/>
              </a:rPr>
              <a:t> BA, O'Connell JX, Duncan CP. The role of intraoperative gram stain in the diagnosis of infection during revision total hip arthroplasty. J Arthroplasty 1999;14(8):952-956.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8"/>
              </a:rPr>
              <a:t>(104) </a:t>
            </a:r>
            <a:r>
              <a:rPr lang="en-US" sz="1200" b="0" i="0" u="none" strike="noStrike" kern="1200" dirty="0" err="1">
                <a:solidFill>
                  <a:schemeClr val="tx1"/>
                </a:solidFill>
                <a:effectLst/>
                <a:latin typeface="+mn-lt"/>
                <a:ea typeface="+mn-ea"/>
                <a:cs typeface="+mn-cs"/>
                <a:hlinkClick r:id="rId18"/>
              </a:rPr>
              <a:t>Trampuz</a:t>
            </a:r>
            <a:r>
              <a:rPr lang="en-US" sz="1200" b="0" i="0" u="none" strike="noStrike" kern="1200" dirty="0">
                <a:solidFill>
                  <a:schemeClr val="tx1"/>
                </a:solidFill>
                <a:effectLst/>
                <a:latin typeface="+mn-lt"/>
                <a:ea typeface="+mn-ea"/>
                <a:cs typeface="+mn-cs"/>
                <a:hlinkClick r:id="rId18"/>
              </a:rPr>
              <a:t> A, Piper KE, Hanssen AD et al. Sonication of explanted prosthetic components in bags for diagnosis of prosthetic joint infection is associated with risk of contamination. J Clin Microbiol 2006;44(2):628-631.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9"/>
              </a:rPr>
              <a:t>(105) </a:t>
            </a:r>
            <a:r>
              <a:rPr lang="en-US" sz="1200" b="0" i="0" u="none" strike="noStrike" kern="1200" dirty="0" err="1">
                <a:solidFill>
                  <a:schemeClr val="tx1"/>
                </a:solidFill>
                <a:effectLst/>
                <a:latin typeface="+mn-lt"/>
                <a:ea typeface="+mn-ea"/>
                <a:cs typeface="+mn-cs"/>
                <a:hlinkClick r:id="rId19"/>
              </a:rPr>
              <a:t>Trampuz</a:t>
            </a:r>
            <a:r>
              <a:rPr lang="en-US" sz="1200" b="0" i="0" u="none" strike="noStrike" kern="1200" dirty="0">
                <a:solidFill>
                  <a:schemeClr val="tx1"/>
                </a:solidFill>
                <a:effectLst/>
                <a:latin typeface="+mn-lt"/>
                <a:ea typeface="+mn-ea"/>
                <a:cs typeface="+mn-cs"/>
                <a:hlinkClick r:id="rId19"/>
              </a:rPr>
              <a:t> A, Piper KE, Jacobson MJ et al. Sonication of removed hip and knee prostheses for diagnosis of infection. N </a:t>
            </a:r>
            <a:r>
              <a:rPr lang="en-US" sz="1200" b="0" i="0" u="none" strike="noStrike" kern="1200" dirty="0" err="1">
                <a:solidFill>
                  <a:schemeClr val="tx1"/>
                </a:solidFill>
                <a:effectLst/>
                <a:latin typeface="+mn-lt"/>
                <a:ea typeface="+mn-ea"/>
                <a:cs typeface="+mn-cs"/>
                <a:hlinkClick r:id="rId19"/>
              </a:rPr>
              <a:t>Engl</a:t>
            </a:r>
            <a:r>
              <a:rPr lang="en-US" sz="1200" b="0" i="0" u="none" strike="noStrike" kern="1200" dirty="0">
                <a:solidFill>
                  <a:schemeClr val="tx1"/>
                </a:solidFill>
                <a:effectLst/>
                <a:latin typeface="+mn-lt"/>
                <a:ea typeface="+mn-ea"/>
                <a:cs typeface="+mn-cs"/>
                <a:hlinkClick r:id="rId19"/>
              </a:rPr>
              <a:t> J Med 2007;357(7):654-663.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0"/>
              </a:rPr>
              <a:t>(111) Williams JL, Norman P, Stockley I. The value of hip aspiration versus tissue biopsy in diagnosing infection before exchange hip arthroplasty surgery. J Arthroplasty 2004;19(5):582-586.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1"/>
              </a:rPr>
              <a:t>(2) Atkins BL, </a:t>
            </a:r>
            <a:r>
              <a:rPr lang="en-US" sz="1200" b="0" i="0" u="none" strike="noStrike" kern="1200" dirty="0" err="1">
                <a:solidFill>
                  <a:schemeClr val="tx1"/>
                </a:solidFill>
                <a:effectLst/>
                <a:latin typeface="+mn-lt"/>
                <a:ea typeface="+mn-ea"/>
                <a:cs typeface="+mn-cs"/>
                <a:hlinkClick r:id="rId21"/>
              </a:rPr>
              <a:t>Athanasou</a:t>
            </a:r>
            <a:r>
              <a:rPr lang="en-US" sz="1200" b="0" i="0" u="none" strike="noStrike" kern="1200" dirty="0">
                <a:solidFill>
                  <a:schemeClr val="tx1"/>
                </a:solidFill>
                <a:effectLst/>
                <a:latin typeface="+mn-lt"/>
                <a:ea typeface="+mn-ea"/>
                <a:cs typeface="+mn-cs"/>
                <a:hlinkClick r:id="rId21"/>
              </a:rPr>
              <a:t> N, </a:t>
            </a:r>
            <a:r>
              <a:rPr lang="en-US" sz="1200" b="0" i="0" u="none" strike="noStrike" kern="1200" dirty="0" err="1">
                <a:solidFill>
                  <a:schemeClr val="tx1"/>
                </a:solidFill>
                <a:effectLst/>
                <a:latin typeface="+mn-lt"/>
                <a:ea typeface="+mn-ea"/>
                <a:cs typeface="+mn-cs"/>
                <a:hlinkClick r:id="rId21"/>
              </a:rPr>
              <a:t>Deeks</a:t>
            </a:r>
            <a:r>
              <a:rPr lang="en-US" sz="1200" b="0" i="0" u="none" strike="noStrike" kern="1200" dirty="0">
                <a:solidFill>
                  <a:schemeClr val="tx1"/>
                </a:solidFill>
                <a:effectLst/>
                <a:latin typeface="+mn-lt"/>
                <a:ea typeface="+mn-ea"/>
                <a:cs typeface="+mn-cs"/>
                <a:hlinkClick r:id="rId21"/>
              </a:rPr>
              <a:t> JJ et al. Prospective evaluation of criteria for microbiological diagnosis of prosthetic-joint infection at revision arthroplasty. The OSIRIS Collaborative Study Group. J Clin Microbiol 1998;36(10):2932-2939.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2"/>
              </a:rPr>
              <a:t>(21) Della Valle CJ, </a:t>
            </a:r>
            <a:r>
              <a:rPr lang="en-US" sz="1200" b="0" i="0" u="none" strike="noStrike" kern="1200" dirty="0" err="1">
                <a:solidFill>
                  <a:schemeClr val="tx1"/>
                </a:solidFill>
                <a:effectLst/>
                <a:latin typeface="+mn-lt"/>
                <a:ea typeface="+mn-ea"/>
                <a:cs typeface="+mn-cs"/>
                <a:hlinkClick r:id="rId22"/>
              </a:rPr>
              <a:t>Sporer</a:t>
            </a:r>
            <a:r>
              <a:rPr lang="en-US" sz="1200" b="0" i="0" u="none" strike="noStrike" kern="1200" dirty="0">
                <a:solidFill>
                  <a:schemeClr val="tx1"/>
                </a:solidFill>
                <a:effectLst/>
                <a:latin typeface="+mn-lt"/>
                <a:ea typeface="+mn-ea"/>
                <a:cs typeface="+mn-cs"/>
                <a:hlinkClick r:id="rId22"/>
              </a:rPr>
              <a:t> SM, Jacobs JJ, Berger RA, Rosenberg AG, </a:t>
            </a:r>
            <a:r>
              <a:rPr lang="en-US" sz="1200" b="0" i="0" u="none" strike="noStrike" kern="1200" dirty="0" err="1">
                <a:solidFill>
                  <a:schemeClr val="tx1"/>
                </a:solidFill>
                <a:effectLst/>
                <a:latin typeface="+mn-lt"/>
                <a:ea typeface="+mn-ea"/>
                <a:cs typeface="+mn-cs"/>
                <a:hlinkClick r:id="rId22"/>
              </a:rPr>
              <a:t>Paprosky</a:t>
            </a:r>
            <a:r>
              <a:rPr lang="en-US" sz="1200" b="0" i="0" u="none" strike="noStrike" kern="1200" dirty="0">
                <a:solidFill>
                  <a:schemeClr val="tx1"/>
                </a:solidFill>
                <a:effectLst/>
                <a:latin typeface="+mn-lt"/>
                <a:ea typeface="+mn-ea"/>
                <a:cs typeface="+mn-cs"/>
                <a:hlinkClick r:id="rId22"/>
              </a:rPr>
              <a:t> WG. Preoperative testing for sepsis before revision total knee arthroplasty. J Arthroplasty 2007;22(6 Suppl 2):90-93.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3"/>
              </a:rPr>
              <a:t>(27) Eisler T, </a:t>
            </a:r>
            <a:r>
              <a:rPr lang="en-US" sz="1200" b="0" i="0" u="none" strike="noStrike" kern="1200" dirty="0" err="1">
                <a:solidFill>
                  <a:schemeClr val="tx1"/>
                </a:solidFill>
                <a:effectLst/>
                <a:latin typeface="+mn-lt"/>
                <a:ea typeface="+mn-ea"/>
                <a:cs typeface="+mn-cs"/>
                <a:hlinkClick r:id="rId23"/>
              </a:rPr>
              <a:t>Svensson</a:t>
            </a:r>
            <a:r>
              <a:rPr lang="en-US" sz="1200" b="0" i="0" u="none" strike="noStrike" kern="1200" dirty="0">
                <a:solidFill>
                  <a:schemeClr val="tx1"/>
                </a:solidFill>
                <a:effectLst/>
                <a:latin typeface="+mn-lt"/>
                <a:ea typeface="+mn-ea"/>
                <a:cs typeface="+mn-cs"/>
                <a:hlinkClick r:id="rId23"/>
              </a:rPr>
              <a:t> O, Engstrom CF et al. Ultrasound for diagnosis of infection in revision total hip arthroplasty. J Arthroplasty 2001;16(8):1010-1017.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4"/>
              </a:rPr>
              <a:t>(3) </a:t>
            </a:r>
            <a:r>
              <a:rPr lang="en-US" sz="1200" b="0" i="0" u="none" strike="noStrike" kern="1200" dirty="0" err="1">
                <a:solidFill>
                  <a:schemeClr val="tx1"/>
                </a:solidFill>
                <a:effectLst/>
                <a:latin typeface="+mn-lt"/>
                <a:ea typeface="+mn-ea"/>
                <a:cs typeface="+mn-cs"/>
                <a:hlinkClick r:id="rId24"/>
              </a:rPr>
              <a:t>Banit</a:t>
            </a:r>
            <a:r>
              <a:rPr lang="en-US" sz="1200" b="0" i="0" u="none" strike="noStrike" kern="1200" dirty="0">
                <a:solidFill>
                  <a:schemeClr val="tx1"/>
                </a:solidFill>
                <a:effectLst/>
                <a:latin typeface="+mn-lt"/>
                <a:ea typeface="+mn-ea"/>
                <a:cs typeface="+mn-cs"/>
                <a:hlinkClick r:id="rId24"/>
              </a:rPr>
              <a:t> DM, </a:t>
            </a:r>
            <a:r>
              <a:rPr lang="en-US" sz="1200" b="0" i="0" u="none" strike="noStrike" kern="1200" dirty="0" err="1">
                <a:solidFill>
                  <a:schemeClr val="tx1"/>
                </a:solidFill>
                <a:effectLst/>
                <a:latin typeface="+mn-lt"/>
                <a:ea typeface="+mn-ea"/>
                <a:cs typeface="+mn-cs"/>
                <a:hlinkClick r:id="rId24"/>
              </a:rPr>
              <a:t>Kaufer</a:t>
            </a:r>
            <a:r>
              <a:rPr lang="en-US" sz="1200" b="0" i="0" u="none" strike="noStrike" kern="1200" dirty="0">
                <a:solidFill>
                  <a:schemeClr val="tx1"/>
                </a:solidFill>
                <a:effectLst/>
                <a:latin typeface="+mn-lt"/>
                <a:ea typeface="+mn-ea"/>
                <a:cs typeface="+mn-cs"/>
                <a:hlinkClick r:id="rId24"/>
              </a:rPr>
              <a:t> H, Hartford JM. Intraoperative frozen section analysis in revision total joint arthroplasty. Clin </a:t>
            </a:r>
            <a:r>
              <a:rPr lang="en-US" sz="1200" b="0" i="0" u="none" strike="noStrike" kern="1200" dirty="0" err="1">
                <a:solidFill>
                  <a:schemeClr val="tx1"/>
                </a:solidFill>
                <a:effectLst/>
                <a:latin typeface="+mn-lt"/>
                <a:ea typeface="+mn-ea"/>
                <a:cs typeface="+mn-cs"/>
                <a:hlinkClick r:id="rId24"/>
              </a:rPr>
              <a:t>Orthop</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Relat</a:t>
            </a:r>
            <a:r>
              <a:rPr lang="en-US" sz="1200" b="0" i="0" u="none" strike="noStrike" kern="1200" dirty="0">
                <a:solidFill>
                  <a:schemeClr val="tx1"/>
                </a:solidFill>
                <a:effectLst/>
                <a:latin typeface="+mn-lt"/>
                <a:ea typeface="+mn-ea"/>
                <a:cs typeface="+mn-cs"/>
                <a:hlinkClick r:id="rId24"/>
              </a:rPr>
              <a:t> Res 2002;(401):230-238.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5"/>
              </a:rPr>
              <a:t>(30) </a:t>
            </a:r>
            <a:r>
              <a:rPr lang="en-US" sz="1200" b="0" i="0" u="none" strike="noStrike" kern="1200" dirty="0" err="1">
                <a:solidFill>
                  <a:schemeClr val="tx1"/>
                </a:solidFill>
                <a:effectLst/>
                <a:latin typeface="+mn-lt"/>
                <a:ea typeface="+mn-ea"/>
                <a:cs typeface="+mn-cs"/>
                <a:hlinkClick r:id="rId25"/>
              </a:rPr>
              <a:t>Fehring</a:t>
            </a:r>
            <a:r>
              <a:rPr lang="en-US" sz="1200" b="0" i="0" u="none" strike="noStrike" kern="1200" dirty="0">
                <a:solidFill>
                  <a:schemeClr val="tx1"/>
                </a:solidFill>
                <a:effectLst/>
                <a:latin typeface="+mn-lt"/>
                <a:ea typeface="+mn-ea"/>
                <a:cs typeface="+mn-cs"/>
                <a:hlinkClick r:id="rId25"/>
              </a:rPr>
              <a:t> TK, McAlister JA, Jr. Frozen histologic section as a guide to sepsis in revision joint arthroplasty. Clin </a:t>
            </a:r>
            <a:r>
              <a:rPr lang="en-US" sz="1200" b="0" i="0" u="none" strike="noStrike" kern="1200" dirty="0" err="1">
                <a:solidFill>
                  <a:schemeClr val="tx1"/>
                </a:solidFill>
                <a:effectLst/>
                <a:latin typeface="+mn-lt"/>
                <a:ea typeface="+mn-ea"/>
                <a:cs typeface="+mn-cs"/>
                <a:hlinkClick r:id="rId25"/>
              </a:rPr>
              <a:t>Orthop</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Relat</a:t>
            </a:r>
            <a:r>
              <a:rPr lang="en-US" sz="1200" b="0" i="0" u="none" strike="noStrike" kern="1200" dirty="0">
                <a:solidFill>
                  <a:schemeClr val="tx1"/>
                </a:solidFill>
                <a:effectLst/>
                <a:latin typeface="+mn-lt"/>
                <a:ea typeface="+mn-ea"/>
                <a:cs typeface="+mn-cs"/>
                <a:hlinkClick r:id="rId25"/>
              </a:rPr>
              <a:t> Res 1994;(304):229-237.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6"/>
              </a:rPr>
              <a:t>(31) Fink B, </a:t>
            </a:r>
            <a:r>
              <a:rPr lang="en-US" sz="1200" b="0" i="0" u="none" strike="noStrike" kern="1200" dirty="0" err="1">
                <a:solidFill>
                  <a:schemeClr val="tx1"/>
                </a:solidFill>
                <a:effectLst/>
                <a:latin typeface="+mn-lt"/>
                <a:ea typeface="+mn-ea"/>
                <a:cs typeface="+mn-cs"/>
                <a:hlinkClick r:id="rId26"/>
              </a:rPr>
              <a:t>Makowiak</a:t>
            </a:r>
            <a:r>
              <a:rPr lang="en-US" sz="1200" b="0" i="0" u="none" strike="noStrike" kern="1200" dirty="0">
                <a:solidFill>
                  <a:schemeClr val="tx1"/>
                </a:solidFill>
                <a:effectLst/>
                <a:latin typeface="+mn-lt"/>
                <a:ea typeface="+mn-ea"/>
                <a:cs typeface="+mn-cs"/>
                <a:hlinkClick r:id="rId26"/>
              </a:rPr>
              <a:t> C, </a:t>
            </a:r>
            <a:r>
              <a:rPr lang="en-US" sz="1200" b="0" i="0" u="none" strike="noStrike" kern="1200" dirty="0" err="1">
                <a:solidFill>
                  <a:schemeClr val="tx1"/>
                </a:solidFill>
                <a:effectLst/>
                <a:latin typeface="+mn-lt"/>
                <a:ea typeface="+mn-ea"/>
                <a:cs typeface="+mn-cs"/>
                <a:hlinkClick r:id="rId26"/>
              </a:rPr>
              <a:t>Fuerst</a:t>
            </a:r>
            <a:r>
              <a:rPr lang="en-US" sz="1200" b="0" i="0" u="none" strike="noStrike" kern="1200" dirty="0">
                <a:solidFill>
                  <a:schemeClr val="tx1"/>
                </a:solidFill>
                <a:effectLst/>
                <a:latin typeface="+mn-lt"/>
                <a:ea typeface="+mn-ea"/>
                <a:cs typeface="+mn-cs"/>
                <a:hlinkClick r:id="rId26"/>
              </a:rPr>
              <a:t> M, Berger I, Schafer P, </a:t>
            </a:r>
            <a:r>
              <a:rPr lang="en-US" sz="1200" b="0" i="0" u="none" strike="noStrike" kern="1200" dirty="0" err="1">
                <a:solidFill>
                  <a:schemeClr val="tx1"/>
                </a:solidFill>
                <a:effectLst/>
                <a:latin typeface="+mn-lt"/>
                <a:ea typeface="+mn-ea"/>
                <a:cs typeface="+mn-cs"/>
                <a:hlinkClick r:id="rId26"/>
              </a:rPr>
              <a:t>Frommelt</a:t>
            </a:r>
            <a:r>
              <a:rPr lang="en-US" sz="1200" b="0" i="0" u="none" strike="noStrike" kern="1200" dirty="0">
                <a:solidFill>
                  <a:schemeClr val="tx1"/>
                </a:solidFill>
                <a:effectLst/>
                <a:latin typeface="+mn-lt"/>
                <a:ea typeface="+mn-ea"/>
                <a:cs typeface="+mn-cs"/>
                <a:hlinkClick r:id="rId26"/>
              </a:rPr>
              <a:t> L. The value of synovial biopsy, joint aspiration and C-reactive protein in the diagnosis of late peri-prosthetic infection of total knee replacements. J Bone Joint Surg Br 2008;90(7):874-878.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7"/>
              </a:rPr>
              <a:t>(32) Frances BA, Martinez FM, </a:t>
            </a:r>
            <a:r>
              <a:rPr lang="en-US" sz="1200" b="0" i="0" u="none" strike="noStrike" kern="1200" dirty="0" err="1">
                <a:solidFill>
                  <a:schemeClr val="tx1"/>
                </a:solidFill>
                <a:effectLst/>
                <a:latin typeface="+mn-lt"/>
                <a:ea typeface="+mn-ea"/>
                <a:cs typeface="+mn-cs"/>
                <a:hlinkClick r:id="rId27"/>
              </a:rPr>
              <a:t>Cebrian</a:t>
            </a:r>
            <a:r>
              <a:rPr lang="en-US" sz="1200" b="0" i="0" u="none" strike="noStrike" kern="1200" dirty="0">
                <a:solidFill>
                  <a:schemeClr val="tx1"/>
                </a:solidFill>
                <a:effectLst/>
                <a:latin typeface="+mn-lt"/>
                <a:ea typeface="+mn-ea"/>
                <a:cs typeface="+mn-cs"/>
                <a:hlinkClick r:id="rId27"/>
              </a:rPr>
              <a:t> Parra JL, </a:t>
            </a:r>
            <a:r>
              <a:rPr lang="en-US" sz="1200" b="0" i="0" u="none" strike="noStrike" kern="1200" dirty="0" err="1">
                <a:solidFill>
                  <a:schemeClr val="tx1"/>
                </a:solidFill>
                <a:effectLst/>
                <a:latin typeface="+mn-lt"/>
                <a:ea typeface="+mn-ea"/>
                <a:cs typeface="+mn-cs"/>
                <a:hlinkClick r:id="rId27"/>
              </a:rPr>
              <a:t>Graneda</a:t>
            </a:r>
            <a:r>
              <a:rPr lang="en-US" sz="1200" b="0" i="0" u="none" strike="noStrike" kern="1200" dirty="0">
                <a:solidFill>
                  <a:schemeClr val="tx1"/>
                </a:solidFill>
                <a:effectLst/>
                <a:latin typeface="+mn-lt"/>
                <a:ea typeface="+mn-ea"/>
                <a:cs typeface="+mn-cs"/>
                <a:hlinkClick r:id="rId27"/>
              </a:rPr>
              <a:t> DS, Crespo RG, Lopez-Duran SL. Diagnosis of infection in hip and knee revision surgery: intraoperative frozen section analysis. Int </a:t>
            </a:r>
            <a:r>
              <a:rPr lang="en-US" sz="1200" b="0" i="0" u="none" strike="noStrike" kern="1200" dirty="0" err="1">
                <a:solidFill>
                  <a:schemeClr val="tx1"/>
                </a:solidFill>
                <a:effectLst/>
                <a:latin typeface="+mn-lt"/>
                <a:ea typeface="+mn-ea"/>
                <a:cs typeface="+mn-cs"/>
                <a:hlinkClick r:id="rId27"/>
              </a:rPr>
              <a:t>Orthop</a:t>
            </a:r>
            <a:r>
              <a:rPr lang="en-US" sz="1200" b="0" i="0" u="none" strike="noStrike" kern="1200" dirty="0">
                <a:solidFill>
                  <a:schemeClr val="tx1"/>
                </a:solidFill>
                <a:effectLst/>
                <a:latin typeface="+mn-lt"/>
                <a:ea typeface="+mn-ea"/>
                <a:cs typeface="+mn-cs"/>
                <a:hlinkClick r:id="rId27"/>
              </a:rPr>
              <a:t> 2007;31(1):33-37.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8"/>
              </a:rPr>
              <a:t>(33) Ghanem E, </a:t>
            </a:r>
            <a:r>
              <a:rPr lang="en-US" sz="1200" b="0" i="0" u="none" strike="noStrike" kern="1200" dirty="0" err="1">
                <a:solidFill>
                  <a:schemeClr val="tx1"/>
                </a:solidFill>
                <a:effectLst/>
                <a:latin typeface="+mn-lt"/>
                <a:ea typeface="+mn-ea"/>
                <a:cs typeface="+mn-cs"/>
                <a:hlinkClick r:id="rId28"/>
              </a:rPr>
              <a:t>Parvizi</a:t>
            </a:r>
            <a:r>
              <a:rPr lang="en-US" sz="1200" b="0" i="0" u="none" strike="noStrike" kern="1200" dirty="0">
                <a:solidFill>
                  <a:schemeClr val="tx1"/>
                </a:solidFill>
                <a:effectLst/>
                <a:latin typeface="+mn-lt"/>
                <a:ea typeface="+mn-ea"/>
                <a:cs typeface="+mn-cs"/>
                <a:hlinkClick r:id="rId28"/>
              </a:rPr>
              <a:t> J, Burnett RS et al. Cell count and differential of aspirated fluid in the diagnosis of infection at the site of total knee arthroplasty. J Bone Joint Surg Am 2008;90(8):1637-1643.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9"/>
              </a:rPr>
              <a:t>(35) </a:t>
            </a:r>
            <a:r>
              <a:rPr lang="en-US" sz="1200" b="0" i="0" u="none" strike="noStrike" kern="1200" dirty="0" err="1">
                <a:solidFill>
                  <a:schemeClr val="tx1"/>
                </a:solidFill>
                <a:effectLst/>
                <a:latin typeface="+mn-lt"/>
                <a:ea typeface="+mn-ea"/>
                <a:cs typeface="+mn-cs"/>
                <a:hlinkClick r:id="rId29"/>
              </a:rPr>
              <a:t>Glithero</a:t>
            </a:r>
            <a:r>
              <a:rPr lang="en-US" sz="1200" b="0" i="0" u="none" strike="noStrike" kern="1200" dirty="0">
                <a:solidFill>
                  <a:schemeClr val="tx1"/>
                </a:solidFill>
                <a:effectLst/>
                <a:latin typeface="+mn-lt"/>
                <a:ea typeface="+mn-ea"/>
                <a:cs typeface="+mn-cs"/>
                <a:hlinkClick r:id="rId29"/>
              </a:rPr>
              <a:t> PR, Grigoris P, Harding LK, </a:t>
            </a:r>
            <a:r>
              <a:rPr lang="en-US" sz="1200" b="0" i="0" u="none" strike="noStrike" kern="1200" dirty="0" err="1">
                <a:solidFill>
                  <a:schemeClr val="tx1"/>
                </a:solidFill>
                <a:effectLst/>
                <a:latin typeface="+mn-lt"/>
                <a:ea typeface="+mn-ea"/>
                <a:cs typeface="+mn-cs"/>
                <a:hlinkClick r:id="rId29"/>
              </a:rPr>
              <a:t>Hesslewood</a:t>
            </a:r>
            <a:r>
              <a:rPr lang="en-US" sz="1200" b="0" i="0" u="none" strike="noStrike" kern="1200" dirty="0">
                <a:solidFill>
                  <a:schemeClr val="tx1"/>
                </a:solidFill>
                <a:effectLst/>
                <a:latin typeface="+mn-lt"/>
                <a:ea typeface="+mn-ea"/>
                <a:cs typeface="+mn-cs"/>
                <a:hlinkClick r:id="rId29"/>
              </a:rPr>
              <a:t> SR, McMinn DJ. White cell scans and infected joint replacements. Failure to detect chronic infection. J Bone Joint Surg Br 1993;75(3):371-374.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0"/>
              </a:rPr>
              <a:t>(4) Barrack RL, Harris WH. The value of aspiration of the hip joint before revision total hip arthroplasty. J Bone Joint Surg Am 1993;75(1):66-76.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1"/>
              </a:rPr>
              <a:t>(59) </a:t>
            </a:r>
            <a:r>
              <a:rPr lang="en-US" sz="1200" b="0" i="0" u="none" strike="noStrike" kern="1200" dirty="0" err="1">
                <a:solidFill>
                  <a:schemeClr val="tx1"/>
                </a:solidFill>
                <a:effectLst/>
                <a:latin typeface="+mn-lt"/>
                <a:ea typeface="+mn-ea"/>
                <a:cs typeface="+mn-cs"/>
                <a:hlinkClick r:id="rId31"/>
              </a:rPr>
              <a:t>Lonner</a:t>
            </a:r>
            <a:r>
              <a:rPr lang="en-US" sz="1200" b="0" i="0" u="none" strike="noStrike" kern="1200" dirty="0">
                <a:solidFill>
                  <a:schemeClr val="tx1"/>
                </a:solidFill>
                <a:effectLst/>
                <a:latin typeface="+mn-lt"/>
                <a:ea typeface="+mn-ea"/>
                <a:cs typeface="+mn-cs"/>
                <a:hlinkClick r:id="rId31"/>
              </a:rPr>
              <a:t> JH, Desai P, </a:t>
            </a:r>
            <a:r>
              <a:rPr lang="en-US" sz="1200" b="0" i="0" u="none" strike="noStrike" kern="1200" dirty="0" err="1">
                <a:solidFill>
                  <a:schemeClr val="tx1"/>
                </a:solidFill>
                <a:effectLst/>
                <a:latin typeface="+mn-lt"/>
                <a:ea typeface="+mn-ea"/>
                <a:cs typeface="+mn-cs"/>
                <a:hlinkClick r:id="rId31"/>
              </a:rPr>
              <a:t>Dicesare</a:t>
            </a:r>
            <a:r>
              <a:rPr lang="en-US" sz="1200" b="0" i="0" u="none" strike="noStrike" kern="1200" dirty="0">
                <a:solidFill>
                  <a:schemeClr val="tx1"/>
                </a:solidFill>
                <a:effectLst/>
                <a:latin typeface="+mn-lt"/>
                <a:ea typeface="+mn-ea"/>
                <a:cs typeface="+mn-cs"/>
                <a:hlinkClick r:id="rId31"/>
              </a:rPr>
              <a:t> PE, Steiner G, Zuckerman JD. The reliability of analysis of intraoperative frozen sections for identifying active infection during revision hip or knee arthroplasty. J Bone Joint Surg Am 1996;78(10):1553-1558.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2"/>
              </a:rPr>
              <a:t>(65) Malhotra R, Morgan DA. Role of core biopsy in diagnosing infection before revision hip arthroplasty. J Arthroplasty 2004;19(1):78-87.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3"/>
              </a:rPr>
              <a:t>Deirmengian,C</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Kardos,K</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Kilmartin,P</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Cameron,A</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Schiller,K</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Parvizi,J</a:t>
            </a:r>
            <a:r>
              <a:rPr lang="en-US" sz="1200" b="0" i="0" u="none" strike="noStrike" kern="1200" dirty="0">
                <a:solidFill>
                  <a:schemeClr val="tx1"/>
                </a:solidFill>
                <a:effectLst/>
                <a:latin typeface="+mn-lt"/>
                <a:ea typeface="+mn-ea"/>
                <a:cs typeface="+mn-cs"/>
                <a:hlinkClick r:id="rId33"/>
              </a:rPr>
              <a:t>. Combined measurement of synovial fluid alpha-Defensin and C-reactive protein levels: highly accurate for diagnosing periprosthetic joint infection. </a:t>
            </a:r>
            <a:r>
              <a:rPr lang="en-US" sz="1200" b="0" i="0" u="none" strike="noStrike" kern="1200" dirty="0" err="1">
                <a:solidFill>
                  <a:schemeClr val="tx1"/>
                </a:solidFill>
                <a:effectLst/>
                <a:latin typeface="+mn-lt"/>
                <a:ea typeface="+mn-ea"/>
                <a:cs typeface="+mn-cs"/>
                <a:hlinkClick r:id="rId33"/>
              </a:rPr>
              <a:t>J.Bone</a:t>
            </a:r>
            <a:r>
              <a:rPr lang="en-US" sz="1200" b="0" i="0" u="none" strike="noStrike" kern="1200" dirty="0">
                <a:solidFill>
                  <a:schemeClr val="tx1"/>
                </a:solidFill>
                <a:effectLst/>
                <a:latin typeface="+mn-lt"/>
                <a:ea typeface="+mn-ea"/>
                <a:cs typeface="+mn-cs"/>
                <a:hlinkClick r:id="rId33"/>
              </a:rPr>
              <a:t> Joint </a:t>
            </a:r>
            <a:r>
              <a:rPr lang="en-US" sz="1200" b="0" i="0" u="none" strike="noStrike" kern="1200" dirty="0" err="1">
                <a:solidFill>
                  <a:schemeClr val="tx1"/>
                </a:solidFill>
                <a:effectLst/>
                <a:latin typeface="+mn-lt"/>
                <a:ea typeface="+mn-ea"/>
                <a:cs typeface="+mn-cs"/>
                <a:hlinkClick r:id="rId33"/>
              </a:rPr>
              <a:t>Surg.Am</a:t>
            </a:r>
            <a:r>
              <a:rPr lang="en-US" sz="1200" b="0" i="0" u="none" strike="noStrike" kern="1200" dirty="0">
                <a:solidFill>
                  <a:schemeClr val="tx1"/>
                </a:solidFill>
                <a:effectLst/>
                <a:latin typeface="+mn-lt"/>
                <a:ea typeface="+mn-ea"/>
                <a:cs typeface="+mn-cs"/>
                <a:hlinkClick r:id="rId33"/>
              </a:rPr>
              <a:t>. 2014/9/3; 17: 1439-1445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4"/>
              </a:rPr>
              <a:t>Fink,B</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Gebhard,A</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Fuerst,M</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Berger,I</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Schafer,P</a:t>
            </a:r>
            <a:r>
              <a:rPr lang="en-US" sz="1200" b="0" i="0" u="none" strike="noStrike" kern="1200" dirty="0">
                <a:solidFill>
                  <a:schemeClr val="tx1"/>
                </a:solidFill>
                <a:effectLst/>
                <a:latin typeface="+mn-lt"/>
                <a:ea typeface="+mn-ea"/>
                <a:cs typeface="+mn-cs"/>
                <a:hlinkClick r:id="rId34"/>
              </a:rPr>
              <a:t>. High diagnostic value of synovial biopsy in periprosthetic joint infection of the hip. </a:t>
            </a:r>
            <a:r>
              <a:rPr lang="en-US" sz="1200" b="0" i="0" u="none" strike="noStrike" kern="1200" dirty="0" err="1">
                <a:solidFill>
                  <a:schemeClr val="tx1"/>
                </a:solidFill>
                <a:effectLst/>
                <a:latin typeface="+mn-lt"/>
                <a:ea typeface="+mn-ea"/>
                <a:cs typeface="+mn-cs"/>
                <a:hlinkClick r:id="rId34"/>
              </a:rPr>
              <a:t>Clin.Orthop</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Relat.Res</a:t>
            </a:r>
            <a:r>
              <a:rPr lang="en-US" sz="1200" b="0" i="0" u="none" strike="noStrike" kern="1200" dirty="0">
                <a:solidFill>
                  <a:schemeClr val="tx1"/>
                </a:solidFill>
                <a:effectLst/>
                <a:latin typeface="+mn-lt"/>
                <a:ea typeface="+mn-ea"/>
                <a:cs typeface="+mn-cs"/>
                <a:hlinkClick r:id="rId34"/>
              </a:rPr>
              <a:t>. 2013/3; 3: 956-964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5"/>
              </a:rPr>
              <a:t>Gomez, E., </a:t>
            </a:r>
            <a:r>
              <a:rPr lang="en-US" sz="1200" b="0" i="0" u="none" strike="noStrike" kern="1200" dirty="0" err="1">
                <a:solidFill>
                  <a:schemeClr val="tx1"/>
                </a:solidFill>
                <a:effectLst/>
                <a:latin typeface="+mn-lt"/>
                <a:ea typeface="+mn-ea"/>
                <a:cs typeface="+mn-cs"/>
                <a:hlinkClick r:id="rId35"/>
              </a:rPr>
              <a:t>Cazanave,C</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Cunningham,S.A</a:t>
            </a:r>
            <a:r>
              <a:rPr lang="en-US" sz="1200" b="0" i="0" u="none" strike="noStrike" kern="1200" dirty="0">
                <a:solidFill>
                  <a:schemeClr val="tx1"/>
                </a:solidFill>
                <a:effectLst/>
                <a:latin typeface="+mn-lt"/>
                <a:ea typeface="+mn-ea"/>
                <a:cs typeface="+mn-cs"/>
                <a:hlinkClick r:id="rId35"/>
              </a:rPr>
              <a:t>., Greenwood-</a:t>
            </a:r>
            <a:r>
              <a:rPr lang="en-US" sz="1200" b="0" i="0" u="none" strike="noStrike" kern="1200" dirty="0" err="1">
                <a:solidFill>
                  <a:schemeClr val="tx1"/>
                </a:solidFill>
                <a:effectLst/>
                <a:latin typeface="+mn-lt"/>
                <a:ea typeface="+mn-ea"/>
                <a:cs typeface="+mn-cs"/>
                <a:hlinkClick r:id="rId35"/>
              </a:rPr>
              <a:t>Quaintance,K.E</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Steckelberg,J.M</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Uhl,J.R</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Hanssen,A.D</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Karau,M.J</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Schmidt,S.M</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Osmon,D.R</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Berbari,E.F</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Mandrekar,J</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Patel,R</a:t>
            </a:r>
            <a:r>
              <a:rPr lang="en-US" sz="1200" b="0" i="0" u="none" strike="noStrike" kern="1200" dirty="0">
                <a:solidFill>
                  <a:schemeClr val="tx1"/>
                </a:solidFill>
                <a:effectLst/>
                <a:latin typeface="+mn-lt"/>
                <a:ea typeface="+mn-ea"/>
                <a:cs typeface="+mn-cs"/>
                <a:hlinkClick r:id="rId35"/>
              </a:rPr>
              <a:t>. Prosthetic joint infection diagnosis using broad-range PCR of biofilms dislodged from knee and hip arthroplasty surfaces using sonication. </a:t>
            </a:r>
            <a:r>
              <a:rPr lang="en-US" sz="1200" b="0" i="0" u="none" strike="noStrike" kern="1200" dirty="0" err="1">
                <a:solidFill>
                  <a:schemeClr val="tx1"/>
                </a:solidFill>
                <a:effectLst/>
                <a:latin typeface="+mn-lt"/>
                <a:ea typeface="+mn-ea"/>
                <a:cs typeface="+mn-cs"/>
                <a:hlinkClick r:id="rId35"/>
              </a:rPr>
              <a:t>J.Clin.Microbiol</a:t>
            </a:r>
            <a:r>
              <a:rPr lang="en-US" sz="1200" b="0" i="0" u="none" strike="noStrike" kern="1200" dirty="0">
                <a:solidFill>
                  <a:schemeClr val="tx1"/>
                </a:solidFill>
                <a:effectLst/>
                <a:latin typeface="+mn-lt"/>
                <a:ea typeface="+mn-ea"/>
                <a:cs typeface="+mn-cs"/>
                <a:hlinkClick r:id="rId35"/>
              </a:rPr>
              <a:t>. 2012/11; 11: 3501-3508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6"/>
              </a:rPr>
              <a:t>Greenwood-</a:t>
            </a:r>
            <a:r>
              <a:rPr lang="en-US" sz="1200" b="0" i="0" u="none" strike="noStrike" kern="1200" dirty="0" err="1">
                <a:solidFill>
                  <a:schemeClr val="tx1"/>
                </a:solidFill>
                <a:effectLst/>
                <a:latin typeface="+mn-lt"/>
                <a:ea typeface="+mn-ea"/>
                <a:cs typeface="+mn-cs"/>
                <a:hlinkClick r:id="rId36"/>
              </a:rPr>
              <a:t>Quaintance</a:t>
            </a:r>
            <a:r>
              <a:rPr lang="en-US" sz="1200" b="0" i="0" u="none" strike="noStrike" kern="1200" dirty="0">
                <a:solidFill>
                  <a:schemeClr val="tx1"/>
                </a:solidFill>
                <a:effectLst/>
                <a:latin typeface="+mn-lt"/>
                <a:ea typeface="+mn-ea"/>
                <a:cs typeface="+mn-cs"/>
                <a:hlinkClick r:id="rId36"/>
              </a:rPr>
              <a:t>, K.E., </a:t>
            </a:r>
            <a:r>
              <a:rPr lang="en-US" sz="1200" b="0" i="0" u="none" strike="noStrike" kern="1200" dirty="0" err="1">
                <a:solidFill>
                  <a:schemeClr val="tx1"/>
                </a:solidFill>
                <a:effectLst/>
                <a:latin typeface="+mn-lt"/>
                <a:ea typeface="+mn-ea"/>
                <a:cs typeface="+mn-cs"/>
                <a:hlinkClick r:id="rId36"/>
              </a:rPr>
              <a:t>Uhl,J.R</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Hanssen,A.D</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Sampath,R</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Mandrekar,J.N</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Patel,R</a:t>
            </a:r>
            <a:r>
              <a:rPr lang="en-US" sz="1200" b="0" i="0" u="none" strike="noStrike" kern="1200" dirty="0">
                <a:solidFill>
                  <a:schemeClr val="tx1"/>
                </a:solidFill>
                <a:effectLst/>
                <a:latin typeface="+mn-lt"/>
                <a:ea typeface="+mn-ea"/>
                <a:cs typeface="+mn-cs"/>
                <a:hlinkClick r:id="rId36"/>
              </a:rPr>
              <a:t>. Diagnosis of prosthetic joint infection by use of PCR-electrospray ionization mass spectrometry. </a:t>
            </a:r>
            <a:r>
              <a:rPr lang="en-US" sz="1200" b="0" i="0" u="none" strike="noStrike" kern="1200" dirty="0" err="1">
                <a:solidFill>
                  <a:schemeClr val="tx1"/>
                </a:solidFill>
                <a:effectLst/>
                <a:latin typeface="+mn-lt"/>
                <a:ea typeface="+mn-ea"/>
                <a:cs typeface="+mn-cs"/>
                <a:hlinkClick r:id="rId36"/>
              </a:rPr>
              <a:t>J.Clin.Microbiol</a:t>
            </a:r>
            <a:r>
              <a:rPr lang="en-US" sz="1200" b="0" i="0" u="none" strike="noStrike" kern="1200" dirty="0">
                <a:solidFill>
                  <a:schemeClr val="tx1"/>
                </a:solidFill>
                <a:effectLst/>
                <a:latin typeface="+mn-lt"/>
                <a:ea typeface="+mn-ea"/>
                <a:cs typeface="+mn-cs"/>
                <a:hlinkClick r:id="rId36"/>
              </a:rPr>
              <a:t>. 2014/2; 2: 642-649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7"/>
              </a:rPr>
              <a:t>Higuera,C.A</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Zmistowski,B</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Malcom,T</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Barsoum,W.K</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Sporer,S.M</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Mommsen,P</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Kendoff,D</a:t>
            </a:r>
            <a:r>
              <a:rPr lang="en-US" sz="1200" b="0" i="0" u="none" strike="noStrike" kern="1200" dirty="0">
                <a:solidFill>
                  <a:schemeClr val="tx1"/>
                </a:solidFill>
                <a:effectLst/>
                <a:latin typeface="+mn-lt"/>
                <a:ea typeface="+mn-ea"/>
                <a:cs typeface="+mn-cs"/>
                <a:hlinkClick r:id="rId37"/>
              </a:rPr>
              <a:t>., Della </a:t>
            </a:r>
            <a:r>
              <a:rPr lang="en-US" sz="1200" b="0" i="0" u="none" strike="noStrike" kern="1200" dirty="0" err="1">
                <a:solidFill>
                  <a:schemeClr val="tx1"/>
                </a:solidFill>
                <a:effectLst/>
                <a:latin typeface="+mn-lt"/>
                <a:ea typeface="+mn-ea"/>
                <a:cs typeface="+mn-cs"/>
                <a:hlinkClick r:id="rId37"/>
              </a:rPr>
              <a:t>Valle,C.J</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Parvizi,J</a:t>
            </a:r>
            <a:r>
              <a:rPr lang="en-US" sz="1200" b="0" i="0" u="none" strike="noStrike" kern="1200" dirty="0">
                <a:solidFill>
                  <a:schemeClr val="tx1"/>
                </a:solidFill>
                <a:effectLst/>
                <a:latin typeface="+mn-lt"/>
                <a:ea typeface="+mn-ea"/>
                <a:cs typeface="+mn-cs"/>
                <a:hlinkClick r:id="rId37"/>
              </a:rPr>
              <a:t>. Synovial Fluid Cell Count for Diagnosis of Chronic Periprosthetic Hip Infection. J Bone Joint Surg Am 2017/5/3; 9: 753-759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8"/>
              </a:rPr>
              <a:t>Janz,V</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Wassilew,G.I</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Hasart,O</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Matziolis,G</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Tohtz,S</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Perka,C</a:t>
            </a:r>
            <a:r>
              <a:rPr lang="en-US" sz="1200" b="0" i="0" u="none" strike="noStrike" kern="1200" dirty="0">
                <a:solidFill>
                  <a:schemeClr val="tx1"/>
                </a:solidFill>
                <a:effectLst/>
                <a:latin typeface="+mn-lt"/>
                <a:ea typeface="+mn-ea"/>
                <a:cs typeface="+mn-cs"/>
                <a:hlinkClick r:id="rId38"/>
              </a:rPr>
              <a:t>. Evaluation of sonicate fluid cultures in comparison to histological analysis of the periprosthetic membrane for the detection of periprosthetic joint infection. </a:t>
            </a:r>
            <a:r>
              <a:rPr lang="en-US" sz="1200" b="0" i="0" u="none" strike="noStrike" kern="1200" dirty="0" err="1">
                <a:solidFill>
                  <a:schemeClr val="tx1"/>
                </a:solidFill>
                <a:effectLst/>
                <a:latin typeface="+mn-lt"/>
                <a:ea typeface="+mn-ea"/>
                <a:cs typeface="+mn-cs"/>
                <a:hlinkClick r:id="rId38"/>
              </a:rPr>
              <a:t>Int.Orthop</a:t>
            </a:r>
            <a:r>
              <a:rPr lang="en-US" sz="1200" b="0" i="0" u="none" strike="noStrike" kern="1200" dirty="0">
                <a:solidFill>
                  <a:schemeClr val="tx1"/>
                </a:solidFill>
                <a:effectLst/>
                <a:latin typeface="+mn-lt"/>
                <a:ea typeface="+mn-ea"/>
                <a:cs typeface="+mn-cs"/>
                <a:hlinkClick r:id="rId38"/>
              </a:rPr>
              <a:t>. 2013/5; 5: 931-936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9"/>
              </a:rPr>
              <a:t>Kasparek,M.F</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Kasparek,M</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Boettner,F</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Faschingbauer,M</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Hahne,J</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Dominkus,M</a:t>
            </a:r>
            <a:r>
              <a:rPr lang="en-US" sz="1200" b="0" i="0" u="none" strike="noStrike" kern="1200" dirty="0">
                <a:solidFill>
                  <a:schemeClr val="tx1"/>
                </a:solidFill>
                <a:effectLst/>
                <a:latin typeface="+mn-lt"/>
                <a:ea typeface="+mn-ea"/>
                <a:cs typeface="+mn-cs"/>
                <a:hlinkClick r:id="rId39"/>
              </a:rPr>
              <a:t>. Intraoperative Diagnosis of Periprosthetic Joint Infection Using a Novel Alpha-Defensin Lateral Flow Assay. </a:t>
            </a:r>
            <a:r>
              <a:rPr lang="en-US" sz="1200" b="0" i="0" u="none" strike="noStrike" kern="1200" dirty="0" err="1">
                <a:solidFill>
                  <a:schemeClr val="tx1"/>
                </a:solidFill>
                <a:effectLst/>
                <a:latin typeface="+mn-lt"/>
                <a:ea typeface="+mn-ea"/>
                <a:cs typeface="+mn-cs"/>
                <a:hlinkClick r:id="rId39"/>
              </a:rPr>
              <a:t>J.Arthroplasty</a:t>
            </a:r>
            <a:r>
              <a:rPr lang="en-US" sz="1200" b="0" i="0" u="none" strike="noStrike" kern="1200" dirty="0">
                <a:solidFill>
                  <a:schemeClr val="tx1"/>
                </a:solidFill>
                <a:effectLst/>
                <a:latin typeface="+mn-lt"/>
                <a:ea typeface="+mn-ea"/>
                <a:cs typeface="+mn-cs"/>
                <a:hlinkClick r:id="rId39"/>
              </a:rPr>
              <a:t> 2016/12; 12: 2871-2874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0"/>
              </a:rPr>
              <a:t>Koh, I.J., </a:t>
            </a:r>
            <a:r>
              <a:rPr lang="en-US" sz="1200" b="0" i="0" u="none" strike="noStrike" kern="1200" dirty="0" err="1">
                <a:solidFill>
                  <a:schemeClr val="tx1"/>
                </a:solidFill>
                <a:effectLst/>
                <a:latin typeface="+mn-lt"/>
                <a:ea typeface="+mn-ea"/>
                <a:cs typeface="+mn-cs"/>
                <a:hlinkClick r:id="rId40"/>
              </a:rPr>
              <a:t>Han,S.B</a:t>
            </a:r>
            <a:r>
              <a:rPr lang="en-US" sz="1200" b="0" i="0" u="none" strike="noStrike" kern="1200" dirty="0">
                <a:solidFill>
                  <a:schemeClr val="tx1"/>
                </a:solidFill>
                <a:effectLst/>
                <a:latin typeface="+mn-lt"/>
                <a:ea typeface="+mn-ea"/>
                <a:cs typeface="+mn-cs"/>
                <a:hlinkClick r:id="rId40"/>
              </a:rPr>
              <a:t>., </a:t>
            </a:r>
            <a:r>
              <a:rPr lang="en-US" sz="1200" b="0" i="0" u="none" strike="noStrike" kern="1200" dirty="0" err="1">
                <a:solidFill>
                  <a:schemeClr val="tx1"/>
                </a:solidFill>
                <a:effectLst/>
                <a:latin typeface="+mn-lt"/>
                <a:ea typeface="+mn-ea"/>
                <a:cs typeface="+mn-cs"/>
                <a:hlinkClick r:id="rId40"/>
              </a:rPr>
              <a:t>In,Y</a:t>
            </a:r>
            <a:r>
              <a:rPr lang="en-US" sz="1200" b="0" i="0" u="none" strike="noStrike" kern="1200" dirty="0">
                <a:solidFill>
                  <a:schemeClr val="tx1"/>
                </a:solidFill>
                <a:effectLst/>
                <a:latin typeface="+mn-lt"/>
                <a:ea typeface="+mn-ea"/>
                <a:cs typeface="+mn-cs"/>
                <a:hlinkClick r:id="rId40"/>
              </a:rPr>
              <a:t>., </a:t>
            </a:r>
            <a:r>
              <a:rPr lang="en-US" sz="1200" b="0" i="0" u="none" strike="noStrike" kern="1200" dirty="0" err="1">
                <a:solidFill>
                  <a:schemeClr val="tx1"/>
                </a:solidFill>
                <a:effectLst/>
                <a:latin typeface="+mn-lt"/>
                <a:ea typeface="+mn-ea"/>
                <a:cs typeface="+mn-cs"/>
                <a:hlinkClick r:id="rId40"/>
              </a:rPr>
              <a:t>Oh,K.J</a:t>
            </a:r>
            <a:r>
              <a:rPr lang="en-US" sz="1200" b="0" i="0" u="none" strike="noStrike" kern="1200" dirty="0">
                <a:solidFill>
                  <a:schemeClr val="tx1"/>
                </a:solidFill>
                <a:effectLst/>
                <a:latin typeface="+mn-lt"/>
                <a:ea typeface="+mn-ea"/>
                <a:cs typeface="+mn-cs"/>
                <a:hlinkClick r:id="rId40"/>
              </a:rPr>
              <a:t>., </a:t>
            </a:r>
            <a:r>
              <a:rPr lang="en-US" sz="1200" b="0" i="0" u="none" strike="noStrike" kern="1200" dirty="0" err="1">
                <a:solidFill>
                  <a:schemeClr val="tx1"/>
                </a:solidFill>
                <a:effectLst/>
                <a:latin typeface="+mn-lt"/>
                <a:ea typeface="+mn-ea"/>
                <a:cs typeface="+mn-cs"/>
                <a:hlinkClick r:id="rId40"/>
              </a:rPr>
              <a:t>Lee,D.H</a:t>
            </a:r>
            <a:r>
              <a:rPr lang="en-US" sz="1200" b="0" i="0" u="none" strike="noStrike" kern="1200" dirty="0">
                <a:solidFill>
                  <a:schemeClr val="tx1"/>
                </a:solidFill>
                <a:effectLst/>
                <a:latin typeface="+mn-lt"/>
                <a:ea typeface="+mn-ea"/>
                <a:cs typeface="+mn-cs"/>
                <a:hlinkClick r:id="rId40"/>
              </a:rPr>
              <a:t>., </a:t>
            </a:r>
            <a:r>
              <a:rPr lang="en-US" sz="1200" b="0" i="0" u="none" strike="noStrike" kern="1200" dirty="0" err="1">
                <a:solidFill>
                  <a:schemeClr val="tx1"/>
                </a:solidFill>
                <a:effectLst/>
                <a:latin typeface="+mn-lt"/>
                <a:ea typeface="+mn-ea"/>
                <a:cs typeface="+mn-cs"/>
                <a:hlinkClick r:id="rId40"/>
              </a:rPr>
              <a:t>Kim,T.K</a:t>
            </a:r>
            <a:r>
              <a:rPr lang="en-US" sz="1200" b="0" i="0" u="none" strike="noStrike" kern="1200" dirty="0">
                <a:solidFill>
                  <a:schemeClr val="tx1"/>
                </a:solidFill>
                <a:effectLst/>
                <a:latin typeface="+mn-lt"/>
                <a:ea typeface="+mn-ea"/>
                <a:cs typeface="+mn-cs"/>
                <a:hlinkClick r:id="rId40"/>
              </a:rPr>
              <a:t>. The Leukocyte Esterase Strip Test has Practical Value for Diagnosing Periprosthetic Joint Infection After Total Knee Arthroplasty: A Multicenter Study. J Arthroplasty 2017/11; 11: 3519-3523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1"/>
              </a:rPr>
              <a:t>Kwon, Y.M., </a:t>
            </a:r>
            <a:r>
              <a:rPr lang="en-US" sz="1200" b="0" i="0" u="none" strike="noStrike" kern="1200" dirty="0" err="1">
                <a:solidFill>
                  <a:schemeClr val="tx1"/>
                </a:solidFill>
                <a:effectLst/>
                <a:latin typeface="+mn-lt"/>
                <a:ea typeface="+mn-ea"/>
                <a:cs typeface="+mn-cs"/>
                <a:hlinkClick r:id="rId41"/>
              </a:rPr>
              <a:t>Antoci,V.,Jr</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Leone,W.A</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Tsai,T.Y</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Dimitriou,D</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Liow,M.H</a:t>
            </a:r>
            <a:r>
              <a:rPr lang="en-US" sz="1200" b="0" i="0" u="none" strike="noStrike" kern="1200" dirty="0">
                <a:solidFill>
                  <a:schemeClr val="tx1"/>
                </a:solidFill>
                <a:effectLst/>
                <a:latin typeface="+mn-lt"/>
                <a:ea typeface="+mn-ea"/>
                <a:cs typeface="+mn-cs"/>
                <a:hlinkClick r:id="rId41"/>
              </a:rPr>
              <a:t>. Utility of Serum Inflammatory and Synovial Fluid Counts in the Diagnosis of Infection in Taper Corrosion of Dual Taper Modular Stems. </a:t>
            </a:r>
            <a:r>
              <a:rPr lang="en-US" sz="1200" b="0" i="0" u="none" strike="noStrike" kern="1200" dirty="0" err="1">
                <a:solidFill>
                  <a:schemeClr val="tx1"/>
                </a:solidFill>
                <a:effectLst/>
                <a:latin typeface="+mn-lt"/>
                <a:ea typeface="+mn-ea"/>
                <a:cs typeface="+mn-cs"/>
                <a:hlinkClick r:id="rId41"/>
              </a:rPr>
              <a:t>J.Arthroplasty</a:t>
            </a:r>
            <a:r>
              <a:rPr lang="en-US" sz="1200" b="0" i="0" u="none" strike="noStrike" kern="1200" dirty="0">
                <a:solidFill>
                  <a:schemeClr val="tx1"/>
                </a:solidFill>
                <a:effectLst/>
                <a:latin typeface="+mn-lt"/>
                <a:ea typeface="+mn-ea"/>
                <a:cs typeface="+mn-cs"/>
                <a:hlinkClick r:id="rId41"/>
              </a:rPr>
              <a:t> 2016/9; 9: 1997-2003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2"/>
              </a:rPr>
              <a:t>Melendez, D. P., Greenwood-</a:t>
            </a:r>
            <a:r>
              <a:rPr lang="en-US" sz="1200" b="0" i="0" u="none" strike="noStrike" kern="1200" dirty="0" err="1">
                <a:solidFill>
                  <a:schemeClr val="tx1"/>
                </a:solidFill>
                <a:effectLst/>
                <a:latin typeface="+mn-lt"/>
                <a:ea typeface="+mn-ea"/>
                <a:cs typeface="+mn-cs"/>
                <a:hlinkClick r:id="rId42"/>
              </a:rPr>
              <a:t>Quaintance,K.E</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Berbari,E.F</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Osmon,D.R</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Mandrekar,J.N</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Hanssen,A.D</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Patel,R</a:t>
            </a:r>
            <a:r>
              <a:rPr lang="en-US" sz="1200" b="0" i="0" u="none" strike="noStrike" kern="1200" dirty="0">
                <a:solidFill>
                  <a:schemeClr val="tx1"/>
                </a:solidFill>
                <a:effectLst/>
                <a:latin typeface="+mn-lt"/>
                <a:ea typeface="+mn-ea"/>
                <a:cs typeface="+mn-cs"/>
                <a:hlinkClick r:id="rId42"/>
              </a:rPr>
              <a:t>. Evaluation of a Genus- and Group-Specific Rapid PCR Assay Panel on Synovial Fluid for Diagnosis of Prosthetic Knee Infection. </a:t>
            </a:r>
            <a:r>
              <a:rPr lang="en-US" sz="1200" b="0" i="0" u="none" strike="noStrike" kern="1200" dirty="0" err="1">
                <a:solidFill>
                  <a:schemeClr val="tx1"/>
                </a:solidFill>
                <a:effectLst/>
                <a:latin typeface="+mn-lt"/>
                <a:ea typeface="+mn-ea"/>
                <a:cs typeface="+mn-cs"/>
                <a:hlinkClick r:id="rId42"/>
              </a:rPr>
              <a:t>J.Clin.Microbiol</a:t>
            </a:r>
            <a:r>
              <a:rPr lang="en-US" sz="1200" b="0" i="0" u="none" strike="noStrike" kern="1200" dirty="0">
                <a:solidFill>
                  <a:schemeClr val="tx1"/>
                </a:solidFill>
                <a:effectLst/>
                <a:latin typeface="+mn-lt"/>
                <a:ea typeface="+mn-ea"/>
                <a:cs typeface="+mn-cs"/>
                <a:hlinkClick r:id="rId42"/>
              </a:rPr>
              <a:t>. 2016/1; 1: 120-126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3"/>
              </a:rPr>
              <a:t>Morgenstern,C</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Cabric,S</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Perka,C</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Trampuz,A</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Renz,N</a:t>
            </a:r>
            <a:r>
              <a:rPr lang="en-US" sz="1200" b="0" i="0" u="none" strike="noStrike" kern="1200" dirty="0">
                <a:solidFill>
                  <a:schemeClr val="tx1"/>
                </a:solidFill>
                <a:effectLst/>
                <a:latin typeface="+mn-lt"/>
                <a:ea typeface="+mn-ea"/>
                <a:cs typeface="+mn-cs"/>
                <a:hlinkClick r:id="rId43"/>
              </a:rPr>
              <a:t>. Synovial fluid multiplex PCR is superior to culture for detection of low-virulent pathogens causing periprosthetic joint infection. </a:t>
            </a:r>
            <a:r>
              <a:rPr lang="en-US" sz="1200" b="0" i="0" u="none" strike="noStrike" kern="1200" dirty="0" err="1">
                <a:solidFill>
                  <a:schemeClr val="tx1"/>
                </a:solidFill>
                <a:effectLst/>
                <a:latin typeface="+mn-lt"/>
                <a:ea typeface="+mn-ea"/>
                <a:cs typeface="+mn-cs"/>
                <a:hlinkClick r:id="rId43"/>
              </a:rPr>
              <a:t>Diagn.Microbiol.Infect.Dis</a:t>
            </a:r>
            <a:r>
              <a:rPr lang="en-US" sz="1200" b="0" i="0" u="none" strike="noStrike" kern="1200" dirty="0">
                <a:solidFill>
                  <a:schemeClr val="tx1"/>
                </a:solidFill>
                <a:effectLst/>
                <a:latin typeface="+mn-lt"/>
                <a:ea typeface="+mn-ea"/>
                <a:cs typeface="+mn-cs"/>
                <a:hlinkClick r:id="rId43"/>
              </a:rPr>
              <a:t> 2017/11/2;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4"/>
              </a:rPr>
              <a:t>Omar,M</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Ettinger,M</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Reichling,M</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Petri,M</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Guenther,D</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Gehrke,T</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Krettek,C</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Mommsen,P</a:t>
            </a:r>
            <a:r>
              <a:rPr lang="en-US" sz="1200" b="0" i="0" u="none" strike="noStrike" kern="1200" dirty="0">
                <a:solidFill>
                  <a:schemeClr val="tx1"/>
                </a:solidFill>
                <a:effectLst/>
                <a:latin typeface="+mn-lt"/>
                <a:ea typeface="+mn-ea"/>
                <a:cs typeface="+mn-cs"/>
                <a:hlinkClick r:id="rId44"/>
              </a:rPr>
              <a:t>. Synovial C- reactive protein as a marker for chronic periprosthetic infection in total hip arthroplasty. Bone Joint J. 2015/2; 2: 173-176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5"/>
              </a:rPr>
              <a:t>Ryu,S.Y</a:t>
            </a:r>
            <a:r>
              <a:rPr lang="en-US" sz="1200" b="0" i="0" u="none" strike="noStrike" kern="1200" dirty="0">
                <a:solidFill>
                  <a:schemeClr val="tx1"/>
                </a:solidFill>
                <a:effectLst/>
                <a:latin typeface="+mn-lt"/>
                <a:ea typeface="+mn-ea"/>
                <a:cs typeface="+mn-cs"/>
                <a:hlinkClick r:id="rId45"/>
              </a:rPr>
              <a:t>., Greenwood-</a:t>
            </a:r>
            <a:r>
              <a:rPr lang="en-US" sz="1200" b="0" i="0" u="none" strike="noStrike" kern="1200" dirty="0" err="1">
                <a:solidFill>
                  <a:schemeClr val="tx1"/>
                </a:solidFill>
                <a:effectLst/>
                <a:latin typeface="+mn-lt"/>
                <a:ea typeface="+mn-ea"/>
                <a:cs typeface="+mn-cs"/>
                <a:hlinkClick r:id="rId45"/>
              </a:rPr>
              <a:t>Quaintance,K.E</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Hanssen,A.D</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Mandrekar,J.N</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Patel,R</a:t>
            </a:r>
            <a:r>
              <a:rPr lang="en-US" sz="1200" b="0" i="0" u="none" strike="noStrike" kern="1200" dirty="0">
                <a:solidFill>
                  <a:schemeClr val="tx1"/>
                </a:solidFill>
                <a:effectLst/>
                <a:latin typeface="+mn-lt"/>
                <a:ea typeface="+mn-ea"/>
                <a:cs typeface="+mn-cs"/>
                <a:hlinkClick r:id="rId45"/>
              </a:rPr>
              <a:t>. Low sensitivity of periprosthetic tissue PCR for prosthetic knee infection diagnosis. </a:t>
            </a:r>
            <a:r>
              <a:rPr lang="en-US" sz="1200" b="0" i="0" u="none" strike="noStrike" kern="1200" dirty="0" err="1">
                <a:solidFill>
                  <a:schemeClr val="tx1"/>
                </a:solidFill>
                <a:effectLst/>
                <a:latin typeface="+mn-lt"/>
                <a:ea typeface="+mn-ea"/>
                <a:cs typeface="+mn-cs"/>
                <a:hlinkClick r:id="rId45"/>
              </a:rPr>
              <a:t>Diagn.Microbiol.Infect.Dis</a:t>
            </a:r>
            <a:r>
              <a:rPr lang="en-US" sz="1200" b="0" i="0" u="none" strike="noStrike" kern="1200" dirty="0">
                <a:solidFill>
                  <a:schemeClr val="tx1"/>
                </a:solidFill>
                <a:effectLst/>
                <a:latin typeface="+mn-lt"/>
                <a:ea typeface="+mn-ea"/>
                <a:cs typeface="+mn-cs"/>
                <a:hlinkClick r:id="rId45"/>
              </a:rPr>
              <a:t>. 2014/8; 4: 448-453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6"/>
              </a:rPr>
              <a:t>Shafafy,R</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McClatchie,W</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Chettiar,K</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Gill,K</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Hargrove,R</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Sturridge,S</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Guyot,A</a:t>
            </a:r>
            <a:r>
              <a:rPr lang="en-US" sz="1200" b="0" i="0" u="none" strike="noStrike" kern="1200" dirty="0">
                <a:solidFill>
                  <a:schemeClr val="tx1"/>
                </a:solidFill>
                <a:effectLst/>
                <a:latin typeface="+mn-lt"/>
                <a:ea typeface="+mn-ea"/>
                <a:cs typeface="+mn-cs"/>
                <a:hlinkClick r:id="rId46"/>
              </a:rPr>
              <a:t>. Use of leucocyte esterase reagent strips in the diagnosis or exclusion of prosthetic joint infection. Bone Joint J. 2015/9; 9: 1232-1236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7"/>
              </a:rPr>
              <a:t>Sousa,R</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Serrano,P</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Gomes,Dias</a:t>
            </a:r>
            <a:r>
              <a:rPr lang="en-US" sz="1200" b="0" i="0" u="none" strike="noStrike" kern="1200" dirty="0">
                <a:solidFill>
                  <a:schemeClr val="tx1"/>
                </a:solidFill>
                <a:effectLst/>
                <a:latin typeface="+mn-lt"/>
                <a:ea typeface="+mn-ea"/>
                <a:cs typeface="+mn-cs"/>
                <a:hlinkClick r:id="rId47"/>
              </a:rPr>
              <a:t> J., </a:t>
            </a:r>
            <a:r>
              <a:rPr lang="en-US" sz="1200" b="0" i="0" u="none" strike="noStrike" kern="1200" dirty="0" err="1">
                <a:solidFill>
                  <a:schemeClr val="tx1"/>
                </a:solidFill>
                <a:effectLst/>
                <a:latin typeface="+mn-lt"/>
                <a:ea typeface="+mn-ea"/>
                <a:cs typeface="+mn-cs"/>
                <a:hlinkClick r:id="rId47"/>
              </a:rPr>
              <a:t>Oliveira,J.C</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Oliveira,A</a:t>
            </a:r>
            <a:r>
              <a:rPr lang="en-US" sz="1200" b="0" i="0" u="none" strike="noStrike" kern="1200" dirty="0">
                <a:solidFill>
                  <a:schemeClr val="tx1"/>
                </a:solidFill>
                <a:effectLst/>
                <a:latin typeface="+mn-lt"/>
                <a:ea typeface="+mn-ea"/>
                <a:cs typeface="+mn-cs"/>
                <a:hlinkClick r:id="rId47"/>
              </a:rPr>
              <a:t>. Improving the accuracy of synovial fluid analysis in the diagnosis of prosthetic joint infection with simple and inexpensive biomarkers: C-reactive protein and adenosine deaminase. Bone Joint J 2017/3; 3: 351-357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8"/>
              </a:rPr>
              <a:t>Spangehl,M.J</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Masri,B.A</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O'Connell,J.X</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Duncan,C.P</a:t>
            </a:r>
            <a:r>
              <a:rPr lang="en-US" sz="1200" b="0" i="0" u="none" strike="noStrike" kern="1200" dirty="0">
                <a:solidFill>
                  <a:schemeClr val="tx1"/>
                </a:solidFill>
                <a:effectLst/>
                <a:latin typeface="+mn-lt"/>
                <a:ea typeface="+mn-ea"/>
                <a:cs typeface="+mn-cs"/>
                <a:hlinkClick r:id="rId48"/>
              </a:rPr>
              <a:t>. Prospective analysis of preoperative and intraoperative investigations for the diagnosis of infection at the sites of two hundred and two revision total hip arthroplasties. </a:t>
            </a:r>
            <a:r>
              <a:rPr lang="en-US" sz="1200" b="0" i="0" u="none" strike="noStrike" kern="1200" dirty="0" err="1">
                <a:solidFill>
                  <a:schemeClr val="tx1"/>
                </a:solidFill>
                <a:effectLst/>
                <a:latin typeface="+mn-lt"/>
                <a:ea typeface="+mn-ea"/>
                <a:cs typeface="+mn-cs"/>
                <a:hlinkClick r:id="rId48"/>
              </a:rPr>
              <a:t>J.Bone</a:t>
            </a:r>
            <a:r>
              <a:rPr lang="en-US" sz="1200" b="0" i="0" u="none" strike="noStrike" kern="1200" dirty="0">
                <a:solidFill>
                  <a:schemeClr val="tx1"/>
                </a:solidFill>
                <a:effectLst/>
                <a:latin typeface="+mn-lt"/>
                <a:ea typeface="+mn-ea"/>
                <a:cs typeface="+mn-cs"/>
                <a:hlinkClick r:id="rId48"/>
              </a:rPr>
              <a:t> Joint </a:t>
            </a:r>
            <a:r>
              <a:rPr lang="en-US" sz="1200" b="0" i="0" u="none" strike="noStrike" kern="1200" dirty="0" err="1">
                <a:solidFill>
                  <a:schemeClr val="tx1"/>
                </a:solidFill>
                <a:effectLst/>
                <a:latin typeface="+mn-lt"/>
                <a:ea typeface="+mn-ea"/>
                <a:cs typeface="+mn-cs"/>
                <a:hlinkClick r:id="rId48"/>
              </a:rPr>
              <a:t>Surg.Am</a:t>
            </a:r>
            <a:r>
              <a:rPr lang="en-US" sz="1200" b="0" i="0" u="none" strike="noStrike" kern="1200" dirty="0">
                <a:solidFill>
                  <a:schemeClr val="tx1"/>
                </a:solidFill>
                <a:effectLst/>
                <a:latin typeface="+mn-lt"/>
                <a:ea typeface="+mn-ea"/>
                <a:cs typeface="+mn-cs"/>
                <a:hlinkClick r:id="rId48"/>
              </a:rPr>
              <a:t>. 1999/5; 5: 672-683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9"/>
              </a:rPr>
              <a:t>Suda,A.J</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Tinelli,M</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Beisemann,N.D</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Weil,Y</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Khoury,A</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Bischel,O.E</a:t>
            </a:r>
            <a:r>
              <a:rPr lang="en-US" sz="1200" b="0" i="0" u="none" strike="noStrike" kern="1200" dirty="0">
                <a:solidFill>
                  <a:schemeClr val="tx1"/>
                </a:solidFill>
                <a:effectLst/>
                <a:latin typeface="+mn-lt"/>
                <a:ea typeface="+mn-ea"/>
                <a:cs typeface="+mn-cs"/>
                <a:hlinkClick r:id="rId49"/>
              </a:rPr>
              <a:t>. Diagnosis of periprosthetic joint infection using alpha-defensin test or multiplex-PCR: ideal diagnostic test still not found. </a:t>
            </a:r>
            <a:r>
              <a:rPr lang="en-US" sz="1200" b="0" i="0" u="none" strike="noStrike" kern="1200" dirty="0" err="1">
                <a:solidFill>
                  <a:schemeClr val="tx1"/>
                </a:solidFill>
                <a:effectLst/>
                <a:latin typeface="+mn-lt"/>
                <a:ea typeface="+mn-ea"/>
                <a:cs typeface="+mn-cs"/>
                <a:hlinkClick r:id="rId49"/>
              </a:rPr>
              <a:t>Int.Orthop</a:t>
            </a:r>
            <a:r>
              <a:rPr lang="en-US" sz="1200" b="0" i="0" u="none" strike="noStrike" kern="1200" dirty="0">
                <a:solidFill>
                  <a:schemeClr val="tx1"/>
                </a:solidFill>
                <a:effectLst/>
                <a:latin typeface="+mn-lt"/>
                <a:ea typeface="+mn-ea"/>
                <a:cs typeface="+mn-cs"/>
                <a:hlinkClick r:id="rId49"/>
              </a:rPr>
              <a:t> 2017/2/4;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0"/>
              </a:rPr>
              <a:t>Tetreault,M.W</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Wetters,N.G</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Moric,M</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Gross,C.E</a:t>
            </a:r>
            <a:r>
              <a:rPr lang="en-US" sz="1200" b="0" i="0" u="none" strike="noStrike" kern="1200" dirty="0">
                <a:solidFill>
                  <a:schemeClr val="tx1"/>
                </a:solidFill>
                <a:effectLst/>
                <a:latin typeface="+mn-lt"/>
                <a:ea typeface="+mn-ea"/>
                <a:cs typeface="+mn-cs"/>
                <a:hlinkClick r:id="rId50"/>
              </a:rPr>
              <a:t>., Della </a:t>
            </a:r>
            <a:r>
              <a:rPr lang="en-US" sz="1200" b="0" i="0" u="none" strike="noStrike" kern="1200" dirty="0" err="1">
                <a:solidFill>
                  <a:schemeClr val="tx1"/>
                </a:solidFill>
                <a:effectLst/>
                <a:latin typeface="+mn-lt"/>
                <a:ea typeface="+mn-ea"/>
                <a:cs typeface="+mn-cs"/>
                <a:hlinkClick r:id="rId50"/>
              </a:rPr>
              <a:t>Valle,C.J</a:t>
            </a:r>
            <a:r>
              <a:rPr lang="en-US" sz="1200" b="0" i="0" u="none" strike="noStrike" kern="1200" dirty="0">
                <a:solidFill>
                  <a:schemeClr val="tx1"/>
                </a:solidFill>
                <a:effectLst/>
                <a:latin typeface="+mn-lt"/>
                <a:ea typeface="+mn-ea"/>
                <a:cs typeface="+mn-cs"/>
                <a:hlinkClick r:id="rId50"/>
              </a:rPr>
              <a:t>. Is synovial C-reactive protein a useful marker for periprosthetic joint infection?. </a:t>
            </a:r>
            <a:r>
              <a:rPr lang="en-US" sz="1200" b="0" i="0" u="none" strike="noStrike" kern="1200" dirty="0" err="1">
                <a:solidFill>
                  <a:schemeClr val="tx1"/>
                </a:solidFill>
                <a:effectLst/>
                <a:latin typeface="+mn-lt"/>
                <a:ea typeface="+mn-ea"/>
                <a:cs typeface="+mn-cs"/>
                <a:hlinkClick r:id="rId50"/>
              </a:rPr>
              <a:t>Clin.Orthop</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Relat.Res</a:t>
            </a:r>
            <a:r>
              <a:rPr lang="en-US" sz="1200" b="0" i="0" u="none" strike="noStrike" kern="1200" dirty="0">
                <a:solidFill>
                  <a:schemeClr val="tx1"/>
                </a:solidFill>
                <a:effectLst/>
                <a:latin typeface="+mn-lt"/>
                <a:ea typeface="+mn-ea"/>
                <a:cs typeface="+mn-cs"/>
                <a:hlinkClick r:id="rId50"/>
              </a:rPr>
              <a:t>. 2014/12; 12: 3997-4003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1"/>
              </a:rPr>
              <a:t>Trampuz,A</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Hanssen,A.D</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Osmon,D.R</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Mandrekar,J</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Steckelberg,J.M</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Patel,R</a:t>
            </a:r>
            <a:r>
              <a:rPr lang="en-US" sz="1200" b="0" i="0" u="none" strike="noStrike" kern="1200" dirty="0">
                <a:solidFill>
                  <a:schemeClr val="tx1"/>
                </a:solidFill>
                <a:effectLst/>
                <a:latin typeface="+mn-lt"/>
                <a:ea typeface="+mn-ea"/>
                <a:cs typeface="+mn-cs"/>
                <a:hlinkClick r:id="rId51"/>
              </a:rPr>
              <a:t>. Synovial fluid leukocyte count and differential for the diagnosis of prosthetic knee infection. </a:t>
            </a:r>
            <a:r>
              <a:rPr lang="en-US" sz="1200" b="0" i="0" u="none" strike="noStrike" kern="1200" dirty="0" err="1">
                <a:solidFill>
                  <a:schemeClr val="tx1"/>
                </a:solidFill>
                <a:effectLst/>
                <a:latin typeface="+mn-lt"/>
                <a:ea typeface="+mn-ea"/>
                <a:cs typeface="+mn-cs"/>
                <a:hlinkClick r:id="rId51"/>
              </a:rPr>
              <a:t>Am.J.Med</a:t>
            </a:r>
            <a:r>
              <a:rPr lang="en-US" sz="1200" b="0" i="0" u="none" strike="noStrike" kern="1200" dirty="0">
                <a:solidFill>
                  <a:schemeClr val="tx1"/>
                </a:solidFill>
                <a:effectLst/>
                <a:latin typeface="+mn-lt"/>
                <a:ea typeface="+mn-ea"/>
                <a:cs typeface="+mn-cs"/>
                <a:hlinkClick r:id="rId51"/>
              </a:rPr>
              <a:t>. 2004/10/15; 8: 556-562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2"/>
              </a:rPr>
              <a:t>Vanderstappen,C</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Verhoeven,N</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Stuyck,J</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Bellemans,J</a:t>
            </a:r>
            <a:r>
              <a:rPr lang="en-US" sz="1200" b="0" i="0" u="none" strike="noStrike" kern="1200" dirty="0">
                <a:solidFill>
                  <a:schemeClr val="tx1"/>
                </a:solidFill>
                <a:effectLst/>
                <a:latin typeface="+mn-lt"/>
                <a:ea typeface="+mn-ea"/>
                <a:cs typeface="+mn-cs"/>
                <a:hlinkClick r:id="rId52"/>
              </a:rPr>
              <a:t>. Intra-articular versus serum C-reactive protein analysis in suspected periprosthetic knee joint infection. Acta </a:t>
            </a:r>
            <a:r>
              <a:rPr lang="en-US" sz="1200" b="0" i="0" u="none" strike="noStrike" kern="1200" dirty="0" err="1">
                <a:solidFill>
                  <a:schemeClr val="tx1"/>
                </a:solidFill>
                <a:effectLst/>
                <a:latin typeface="+mn-lt"/>
                <a:ea typeface="+mn-ea"/>
                <a:cs typeface="+mn-cs"/>
                <a:hlinkClick r:id="rId52"/>
              </a:rPr>
              <a:t>Orthop</a:t>
            </a:r>
            <a:r>
              <a:rPr lang="en-US" sz="1200" b="0" i="0" u="none" strike="noStrike" kern="1200" dirty="0">
                <a:solidFill>
                  <a:schemeClr val="tx1"/>
                </a:solidFill>
                <a:effectLst/>
                <a:latin typeface="+mn-lt"/>
                <a:ea typeface="+mn-ea"/>
                <a:cs typeface="+mn-cs"/>
                <a:hlinkClick r:id="rId52"/>
              </a:rPr>
              <a:t> Belg. 2013/6; 3: 326-330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p>
          <a:p>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30</a:t>
            </a:fld>
            <a:endParaRPr lang="en-US"/>
          </a:p>
        </p:txBody>
      </p:sp>
    </p:spTree>
    <p:extLst>
      <p:ext uri="{BB962C8B-B14F-4D97-AF65-F5344CB8AC3E}">
        <p14:creationId xmlns:p14="http://schemas.microsoft.com/office/powerpoint/2010/main" val="3881685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p>
          <a:p>
            <a:r>
              <a:rPr lang="en-US" sz="1200" b="1" i="0" u="sng" strike="noStrike" kern="1200" baseline="0" dirty="0">
                <a:solidFill>
                  <a:schemeClr val="tx1"/>
                </a:solidFill>
                <a:latin typeface="+mn-lt"/>
                <a:ea typeface="+mn-ea"/>
                <a:cs typeface="+mn-cs"/>
              </a:rPr>
              <a:t>Description of Evidence:</a:t>
            </a:r>
          </a:p>
          <a:p>
            <a:r>
              <a:rPr lang="en-US" sz="1200" b="0" i="0" u="none" strike="noStrike" kern="1200" baseline="0" dirty="0">
                <a:solidFill>
                  <a:schemeClr val="tx1"/>
                </a:solidFill>
                <a:latin typeface="+mn-lt"/>
                <a:ea typeface="+mn-ea"/>
                <a:cs typeface="+mn-cs"/>
              </a:rPr>
              <a:t>There was one high, five moderate and four low quality studies evaluating synovial fluid leukocyte count (Della Valle 2007; Cipriano 2012; Ghanem 2008;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2004; </a:t>
            </a:r>
            <a:r>
              <a:rPr lang="en-US" sz="1200" b="0" i="0" u="none" strike="noStrike" kern="1200" baseline="0" dirty="0" err="1">
                <a:solidFill>
                  <a:schemeClr val="tx1"/>
                </a:solidFill>
                <a:latin typeface="+mn-lt"/>
                <a:ea typeface="+mn-ea"/>
                <a:cs typeface="+mn-cs"/>
              </a:rPr>
              <a:t>Schinsky</a:t>
            </a:r>
            <a:r>
              <a:rPr lang="en-US" sz="1200" b="0" i="0" u="none" strike="noStrike" kern="1200" baseline="0" dirty="0">
                <a:solidFill>
                  <a:schemeClr val="tx1"/>
                </a:solidFill>
                <a:latin typeface="+mn-lt"/>
                <a:ea typeface="+mn-ea"/>
                <a:cs typeface="+mn-cs"/>
              </a:rPr>
              <a:t> 2008; </a:t>
            </a:r>
            <a:r>
              <a:rPr lang="en-US" sz="1200" b="0" i="0" u="none" strike="noStrike" kern="1200" baseline="0" dirty="0" err="1">
                <a:solidFill>
                  <a:schemeClr val="tx1"/>
                </a:solidFill>
                <a:latin typeface="+mn-lt"/>
                <a:ea typeface="+mn-ea"/>
                <a:cs typeface="+mn-cs"/>
              </a:rPr>
              <a:t>Spangehl</a:t>
            </a:r>
            <a:r>
              <a:rPr lang="en-US" sz="1200" b="0" i="0" u="none" strike="noStrike" kern="1200" baseline="0" dirty="0">
                <a:solidFill>
                  <a:schemeClr val="tx1"/>
                </a:solidFill>
                <a:latin typeface="+mn-lt"/>
                <a:ea typeface="+mn-ea"/>
                <a:cs typeface="+mn-cs"/>
              </a:rPr>
              <a:t> 1999; Choi 2016; Higuera 2017; Chalmers 2015; Kwon 2016). Seven studies obtained synovial fluid preoperatively, and three intraoperatively. There was one high, five moderate and three low quality studies evaluating synovial fluid </a:t>
            </a:r>
            <a:r>
              <a:rPr lang="it-IT" sz="1200" b="0" i="0" u="none" strike="noStrike" kern="1200" baseline="0" dirty="0">
                <a:solidFill>
                  <a:schemeClr val="tx1"/>
                </a:solidFill>
                <a:latin typeface="+mn-lt"/>
                <a:ea typeface="+mn-ea"/>
                <a:cs typeface="+mn-cs"/>
              </a:rPr>
              <a:t>neutrophil percentage (Della Valle 2007; Cipriano 2012; Ghanem 2008; Schinsky 2008; Spangehl 1999;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2004; </a:t>
            </a:r>
            <a:r>
              <a:rPr lang="en-US" sz="1200" b="0" i="0" u="none" strike="noStrike" kern="1200" baseline="0" dirty="0" err="1">
                <a:solidFill>
                  <a:schemeClr val="tx1"/>
                </a:solidFill>
                <a:latin typeface="+mn-lt"/>
                <a:ea typeface="+mn-ea"/>
                <a:cs typeface="+mn-cs"/>
              </a:rPr>
              <a:t>Balato</a:t>
            </a:r>
            <a:r>
              <a:rPr lang="en-US" sz="1200" b="0" i="0" u="none" strike="noStrike" kern="1200" baseline="0" dirty="0">
                <a:solidFill>
                  <a:schemeClr val="tx1"/>
                </a:solidFill>
                <a:latin typeface="+mn-lt"/>
                <a:ea typeface="+mn-ea"/>
                <a:cs typeface="+mn-cs"/>
              </a:rPr>
              <a:t> 2017; Higuera 2017; Kwon 2016). Seven studies used fluid obtained preoperatively, and two used intraoperatively-collected fluid. Most of the studies found both tests to be moderate to strong at ruling in and ruling out PJI.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were two high, seven moderate and one low quality studies evaluating the diagnostic accuracy of preoperative aspiration culture for bacteria (Della Valle 2007; Eisler 2001; Barrack 1993; Fink 2008; Fink 2013; </a:t>
            </a:r>
            <a:r>
              <a:rPr lang="en-US" sz="1200" b="0" i="0" u="none" strike="noStrike" kern="1200" baseline="0" dirty="0" err="1">
                <a:solidFill>
                  <a:schemeClr val="tx1"/>
                </a:solidFill>
                <a:latin typeface="+mn-lt"/>
                <a:ea typeface="+mn-ea"/>
                <a:cs typeface="+mn-cs"/>
              </a:rPr>
              <a:t>Glithero</a:t>
            </a:r>
            <a:r>
              <a:rPr lang="en-US" sz="1200" b="0" i="0" u="none" strike="noStrike" kern="1200" baseline="0" dirty="0">
                <a:solidFill>
                  <a:schemeClr val="tx1"/>
                </a:solidFill>
                <a:latin typeface="+mn-lt"/>
                <a:ea typeface="+mn-ea"/>
                <a:cs typeface="+mn-cs"/>
              </a:rPr>
              <a:t> 1993; Malhotra 2004; </a:t>
            </a:r>
            <a:r>
              <a:rPr lang="en-US" sz="1200" b="0" i="0" u="none" strike="noStrike" kern="1200" baseline="0" dirty="0" err="1">
                <a:solidFill>
                  <a:schemeClr val="tx1"/>
                </a:solidFill>
                <a:latin typeface="+mn-lt"/>
                <a:ea typeface="+mn-ea"/>
                <a:cs typeface="+mn-cs"/>
              </a:rPr>
              <a:t>Mulcahy</a:t>
            </a:r>
            <a:r>
              <a:rPr lang="en-US" sz="1200" b="0" i="0" u="none" strike="noStrike" kern="1200" baseline="0" dirty="0">
                <a:solidFill>
                  <a:schemeClr val="tx1"/>
                </a:solidFill>
                <a:latin typeface="+mn-lt"/>
                <a:ea typeface="+mn-ea"/>
                <a:cs typeface="+mn-cs"/>
              </a:rPr>
              <a:t> 1996; Williams 2004;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Every study evaluated preoperatively-collected synovial fluid, except the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study which used synovial fluid obtained operatively. A meta-analysis of the preoperative aspiration studies found it to be a good rule-in test [pooled positive LR=10.09 (6.74,15.09)]. Although slightly weaker as a rule-out, the test was still useful [negative LR=.29 (.22,.40)]. The intraoperatively-collected synovial fluid culture study found the test to be strong at ruling in, and moderately strong at ruling out PJI.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moderate quality studies evaluated the synovial fluid leukocyte esterase test (Koh 2017; </a:t>
            </a:r>
            <a:r>
              <a:rPr lang="en-US" sz="1200" b="0" i="0" u="none" strike="noStrike" kern="1200" baseline="0" dirty="0" err="1">
                <a:solidFill>
                  <a:schemeClr val="tx1"/>
                </a:solidFill>
                <a:latin typeface="+mn-lt"/>
                <a:ea typeface="+mn-ea"/>
                <a:cs typeface="+mn-cs"/>
              </a:rPr>
              <a:t>Shafafy</a:t>
            </a:r>
            <a:r>
              <a:rPr lang="en-US" sz="1200" b="0" i="0" u="none" strike="noStrike" kern="1200" baseline="0" dirty="0">
                <a:solidFill>
                  <a:schemeClr val="tx1"/>
                </a:solidFill>
                <a:latin typeface="+mn-lt"/>
                <a:ea typeface="+mn-ea"/>
                <a:cs typeface="+mn-cs"/>
              </a:rPr>
              <a:t> 2015;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2011). Two studies used preoperatively-collected and one used intraoperatively-collected synovial fluid. The test was useful for ruling in (positive LR range=4.25 to 80) and ruling out PJI (negative LR range= 0 to .2). Three moderate and three low quality studies evaluated synovial fluid α-defensin testing (</a:t>
            </a:r>
            <a:r>
              <a:rPr lang="en-US" sz="1200" b="0" i="0" u="none" strike="noStrike" kern="1200" baseline="0" dirty="0" err="1">
                <a:solidFill>
                  <a:schemeClr val="tx1"/>
                </a:solidFill>
                <a:latin typeface="+mn-lt"/>
                <a:ea typeface="+mn-ea"/>
                <a:cs typeface="+mn-cs"/>
              </a:rPr>
              <a:t>Kasparek</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Suda</a:t>
            </a:r>
            <a:r>
              <a:rPr lang="en-US" sz="1200" b="0" i="0" u="none" strike="noStrike" kern="1200" baseline="0" dirty="0">
                <a:solidFill>
                  <a:schemeClr val="tx1"/>
                </a:solidFill>
                <a:latin typeface="+mn-lt"/>
                <a:ea typeface="+mn-ea"/>
                <a:cs typeface="+mn-cs"/>
              </a:rPr>
              <a:t> 2017; </a:t>
            </a:r>
            <a:r>
              <a:rPr lang="en-US" sz="1200" b="0" i="0" u="none" strike="noStrike" kern="1200" baseline="0" dirty="0" err="1">
                <a:solidFill>
                  <a:schemeClr val="tx1"/>
                </a:solidFill>
                <a:latin typeface="+mn-lt"/>
                <a:ea typeface="+mn-ea"/>
                <a:cs typeface="+mn-cs"/>
              </a:rPr>
              <a:t>Bonanzinga</a:t>
            </a:r>
            <a:r>
              <a:rPr lang="en-US" sz="1200" b="0" i="0" u="none" strike="noStrike" kern="1200" baseline="0" dirty="0">
                <a:solidFill>
                  <a:schemeClr val="tx1"/>
                </a:solidFill>
                <a:latin typeface="+mn-lt"/>
                <a:ea typeface="+mn-ea"/>
                <a:cs typeface="+mn-cs"/>
              </a:rPr>
              <a:t> 2017; Berger 2017; </a:t>
            </a:r>
            <a:r>
              <a:rPr lang="en-US" sz="1200" b="0" i="0" u="none" strike="noStrike" kern="1200" baseline="0" dirty="0" err="1">
                <a:solidFill>
                  <a:schemeClr val="tx1"/>
                </a:solidFill>
                <a:latin typeface="+mn-lt"/>
                <a:ea typeface="+mn-ea"/>
                <a:cs typeface="+mn-cs"/>
              </a:rPr>
              <a:t>Deirmengian</a:t>
            </a:r>
            <a:r>
              <a:rPr lang="en-US" sz="1200" b="0" i="0" u="none" strike="noStrike" kern="1200" baseline="0" dirty="0">
                <a:solidFill>
                  <a:schemeClr val="tx1"/>
                </a:solidFill>
                <a:latin typeface="+mn-lt"/>
                <a:ea typeface="+mn-ea"/>
                <a:cs typeface="+mn-cs"/>
              </a:rPr>
              <a:t> 2014; Bingham 2014). The strength of evidence is rated as moderate, although it is important to note that relevant conflicts of interest were present in five out of the six α-defensin studies. Three of the studies used synovial fluid obtained intraoperatively, and the other three used synovial fluid obtained preoperatively. The test was useful for ruling in (positive LR range=4.36 to 32.33) and ruling out PJI (.03 to .36).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moderate and two low quality studies evaluated synovial fluid CRP using synovial fluid obtained preoperatively (Tetreault 2014; Omar 2015; </a:t>
            </a:r>
            <a:r>
              <a:rPr lang="en-US" sz="1200" b="0" i="0" u="none" strike="noStrike" kern="1200" baseline="0" dirty="0" err="1">
                <a:solidFill>
                  <a:schemeClr val="tx1"/>
                </a:solidFill>
                <a:latin typeface="+mn-lt"/>
                <a:ea typeface="+mn-ea"/>
                <a:cs typeface="+mn-cs"/>
              </a:rPr>
              <a:t>Vanderstappen</a:t>
            </a:r>
            <a:r>
              <a:rPr lang="en-US" sz="1200" b="0" i="0" u="none" strike="noStrike" kern="1200" baseline="0" dirty="0">
                <a:solidFill>
                  <a:schemeClr val="tx1"/>
                </a:solidFill>
                <a:latin typeface="+mn-lt"/>
                <a:ea typeface="+mn-ea"/>
                <a:cs typeface="+mn-cs"/>
              </a:rPr>
              <a:t> 2013). The positivity thresholds in these studies ranged from 1.8 to 14.1 mg/L. One additional moderate quality study used intraoperatively-collected synovial fluid for CRP in combination with leukocyte count and neutrophil percentage analysis (Sousa 2017). Synovial fluid CRP alone was a moderate to strong rule-in test and a moderate to strong rule-out test (positive LR range=5.86-15; negative LR range=0 to.19). When used in combination with synovial fluid leukocyte count or neutrophil percentage, it was very a strong rule-in test (positive LR range=39.88 to77.42), but a weaker rule-out test (negative LR=.23 to.4).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moderate knee (Melendez 2016) and one moderate hip/knee study (Morgenstern 2017) evaluated synovial fluid PCR using synovial fluid obtained preoperatively. Morgenstern evaluated multiplex PCR and Melendez used a genus and group specific rapid PCR assay panel designed to target </a:t>
            </a:r>
            <a:r>
              <a:rPr lang="en-US" sz="1200" b="0" i="1" u="none" strike="noStrike" kern="1200" baseline="0" dirty="0">
                <a:solidFill>
                  <a:schemeClr val="tx1"/>
                </a:solidFill>
                <a:latin typeface="+mn-lt"/>
                <a:ea typeface="+mn-ea"/>
                <a:cs typeface="+mn-cs"/>
              </a:rPr>
              <a:t>Staphylococcus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Enterococcus</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Granulicatella</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Abiotrophia</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Proteus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Enterobacteriaceae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Bacteroides fragilis </a:t>
            </a:r>
            <a:r>
              <a:rPr lang="en-US" sz="1200" b="0" i="0" u="none" strike="noStrike" kern="1200" baseline="0" dirty="0">
                <a:solidFill>
                  <a:schemeClr val="tx1"/>
                </a:solidFill>
                <a:latin typeface="+mn-lt"/>
                <a:ea typeface="+mn-ea"/>
                <a:cs typeface="+mn-cs"/>
              </a:rPr>
              <a:t>group, </a:t>
            </a:r>
            <a:r>
              <a:rPr lang="en-US" sz="1200" b="0" i="1" u="none" strike="noStrike" kern="1200" baseline="0" dirty="0">
                <a:solidFill>
                  <a:schemeClr val="tx1"/>
                </a:solidFill>
                <a:latin typeface="+mn-lt"/>
                <a:ea typeface="+mn-ea"/>
                <a:cs typeface="+mn-cs"/>
              </a:rPr>
              <a:t>Pseudomonas aeruginosa</a:t>
            </a:r>
            <a:r>
              <a:rPr lang="en-US" sz="1200" b="0" i="0" u="none" strike="noStrike" kern="1200" baseline="0" dirty="0">
                <a:solidFill>
                  <a:schemeClr val="tx1"/>
                </a:solidFill>
                <a:latin typeface="+mn-lt"/>
                <a:ea typeface="+mn-ea"/>
                <a:cs typeface="+mn-cs"/>
              </a:rPr>
              <a:t>, streptococci, </a:t>
            </a:r>
            <a:r>
              <a:rPr lang="en-US" sz="1200" b="0" i="1" u="none" strike="noStrike" kern="1200" baseline="0" dirty="0">
                <a:solidFill>
                  <a:schemeClr val="tx1"/>
                </a:solidFill>
                <a:latin typeface="+mn-lt"/>
                <a:ea typeface="+mn-ea"/>
                <a:cs typeface="+mn-cs"/>
              </a:rPr>
              <a:t>Corynebacterium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Propionibacterium</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Cutibacterium</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Actinomyces </a:t>
            </a:r>
            <a:r>
              <a:rPr lang="en-US" sz="1200" b="0" i="0" u="none" strike="noStrike" kern="1200" baseline="0" dirty="0">
                <a:solidFill>
                  <a:schemeClr val="tx1"/>
                </a:solidFill>
                <a:latin typeface="+mn-lt"/>
                <a:ea typeface="+mn-ea"/>
                <a:cs typeface="+mn-cs"/>
              </a:rPr>
              <a:t>species, and anaerobic Gram-positive cocci. PCR was moderately strong as a rule-in test (positive LR range=5.55-6.82), and was of use for ruling out PJI (negative LR range=0.45-0.48).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three high quality studies, six moderate and one low quality study evaluating histopathology (Della Valle 2007; Frances 2007; Ko 2005; </a:t>
            </a:r>
            <a:r>
              <a:rPr lang="en-US" sz="1200" b="0" i="0" u="none" strike="noStrike" kern="1200" baseline="0" dirty="0" err="1">
                <a:solidFill>
                  <a:schemeClr val="tx1"/>
                </a:solidFill>
                <a:latin typeface="+mn-lt"/>
                <a:ea typeface="+mn-ea"/>
                <a:cs typeface="+mn-cs"/>
              </a:rPr>
              <a:t>Banit</a:t>
            </a:r>
            <a:r>
              <a:rPr lang="en-US" sz="1200" b="0" i="0" u="none" strike="noStrike" kern="1200" baseline="0" dirty="0">
                <a:solidFill>
                  <a:schemeClr val="tx1"/>
                </a:solidFill>
                <a:latin typeface="+mn-lt"/>
                <a:ea typeface="+mn-ea"/>
                <a:cs typeface="+mn-cs"/>
              </a:rPr>
              <a:t> 2002; </a:t>
            </a:r>
            <a:r>
              <a:rPr lang="en-US" sz="1200" b="0" i="0" u="none" strike="noStrike" kern="1200" baseline="0" dirty="0" err="1">
                <a:solidFill>
                  <a:schemeClr val="tx1"/>
                </a:solidFill>
                <a:latin typeface="+mn-lt"/>
                <a:ea typeface="+mn-ea"/>
                <a:cs typeface="+mn-cs"/>
              </a:rPr>
              <a:t>Boettner</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Fehring</a:t>
            </a:r>
            <a:r>
              <a:rPr lang="en-US" sz="1200" b="0" i="0" u="none" strike="noStrike" kern="1200" baseline="0" dirty="0">
                <a:solidFill>
                  <a:schemeClr val="tx1"/>
                </a:solidFill>
                <a:latin typeface="+mn-lt"/>
                <a:ea typeface="+mn-ea"/>
                <a:cs typeface="+mn-cs"/>
              </a:rPr>
              <a:t> 1994; </a:t>
            </a:r>
            <a:r>
              <a:rPr lang="en-US" sz="1200" b="0" i="0" u="none" strike="noStrike" kern="1200" baseline="0" dirty="0" err="1">
                <a:solidFill>
                  <a:schemeClr val="tx1"/>
                </a:solidFill>
                <a:latin typeface="+mn-lt"/>
                <a:ea typeface="+mn-ea"/>
                <a:cs typeface="+mn-cs"/>
              </a:rPr>
              <a:t>Kasparek</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Lonner</a:t>
            </a:r>
            <a:r>
              <a:rPr lang="en-US" sz="1200" b="0" i="0" u="none" strike="noStrike" kern="1200" baseline="0" dirty="0">
                <a:solidFill>
                  <a:schemeClr val="tx1"/>
                </a:solidFill>
                <a:latin typeface="+mn-lt"/>
                <a:ea typeface="+mn-ea"/>
                <a:cs typeface="+mn-cs"/>
              </a:rPr>
              <a:t> 1996; Nunez 2007; </a:t>
            </a:r>
            <a:r>
              <a:rPr lang="en-US" sz="1200" b="0" i="0" u="none" strike="noStrike" kern="1200" baseline="0" dirty="0" err="1">
                <a:solidFill>
                  <a:schemeClr val="tx1"/>
                </a:solidFill>
                <a:latin typeface="+mn-lt"/>
                <a:ea typeface="+mn-ea"/>
                <a:cs typeface="+mn-cs"/>
              </a:rPr>
              <a:t>Suda</a:t>
            </a:r>
            <a:r>
              <a:rPr lang="en-US" sz="1200" b="0" i="0" u="none" strike="noStrike" kern="1200" baseline="0" dirty="0">
                <a:solidFill>
                  <a:schemeClr val="tx1"/>
                </a:solidFill>
                <a:latin typeface="+mn-lt"/>
                <a:ea typeface="+mn-ea"/>
                <a:cs typeface="+mn-cs"/>
              </a:rPr>
              <a:t> 2017). The studies used various thresholds, but most had positive likelihood ratios in the moderate to strong rule-in test range. There were enough studies to meta-analyze thresholds of at least 5 and 10 neutrophils/high powered field (HPF). Both meta-analyses revealed both thresholds were strong at ruling in PJI [(5 neutrophils/HPF LR+=13.82(7.29, 26.19); 10 neutrophils/HPF in 5 fields= 56.5(20.3,157.2)]. As rule-out tests, results were more inconsistent and were unable to be pooled, but indicated the test may be of some use for ruling out PJI (negative LR range=.05 to .91).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was 1 high, 5 moderate and 1 low quality study that evaluated periprosthetic tissue cultures (Aggarwal 2013; Atkins 1998; Schafer 2008; </a:t>
            </a:r>
            <a:r>
              <a:rPr lang="en-US" sz="1200" b="0" i="0" u="none" strike="noStrike" kern="1200" baseline="0" dirty="0" err="1">
                <a:solidFill>
                  <a:schemeClr val="tx1"/>
                </a:solidFill>
                <a:latin typeface="+mn-lt"/>
                <a:ea typeface="+mn-ea"/>
                <a:cs typeface="+mn-cs"/>
              </a:rPr>
              <a:t>Spangehl</a:t>
            </a:r>
            <a:r>
              <a:rPr lang="en-US" sz="1200" b="0" i="0" u="none" strike="noStrike" kern="1200" baseline="0" dirty="0">
                <a:solidFill>
                  <a:schemeClr val="tx1"/>
                </a:solidFill>
                <a:latin typeface="+mn-lt"/>
                <a:ea typeface="+mn-ea"/>
                <a:cs typeface="+mn-cs"/>
              </a:rPr>
              <a:t> 1999;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2006;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A meta-analysis was conducted using a threshold of 2 or more positive samples, which was revealed to be a very good rule-in test [positive LR=28.9(14.3, 58.6)] and was somewhat useful as a rule-out test [negative LR=0.34(0.27, </a:t>
            </a:r>
          </a:p>
          <a:p>
            <a:r>
              <a:rPr lang="en-US" sz="1200" b="0" i="0" u="none" strike="noStrike" kern="1200" baseline="0" dirty="0">
                <a:solidFill>
                  <a:schemeClr val="tx1"/>
                </a:solidFill>
                <a:latin typeface="+mn-lt"/>
                <a:ea typeface="+mn-ea"/>
                <a:cs typeface="+mn-cs"/>
              </a:rPr>
              <a:t>0.43)].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high and three moderate quality studies evaluated sonication fluid cultures (Greenwood-</a:t>
            </a:r>
            <a:r>
              <a:rPr lang="en-US" sz="1200" b="0" i="0" u="none" strike="noStrike" kern="1200" baseline="0" dirty="0" err="1">
                <a:solidFill>
                  <a:schemeClr val="tx1"/>
                </a:solidFill>
                <a:latin typeface="+mn-lt"/>
                <a:ea typeface="+mn-ea"/>
                <a:cs typeface="+mn-cs"/>
              </a:rPr>
              <a:t>Quaintance</a:t>
            </a:r>
            <a:r>
              <a:rPr lang="en-US" sz="1200" b="0" i="0" u="none" strike="noStrike" kern="1200" baseline="0" dirty="0">
                <a:solidFill>
                  <a:schemeClr val="tx1"/>
                </a:solidFill>
                <a:latin typeface="+mn-lt"/>
                <a:ea typeface="+mn-ea"/>
                <a:cs typeface="+mn-cs"/>
              </a:rPr>
              <a:t> 2014; </a:t>
            </a:r>
            <a:r>
              <a:rPr lang="en-US" sz="1200" b="0" i="0" u="none" strike="noStrike" kern="1200" baseline="0" dirty="0" err="1">
                <a:solidFill>
                  <a:schemeClr val="tx1"/>
                </a:solidFill>
                <a:latin typeface="+mn-lt"/>
                <a:ea typeface="+mn-ea"/>
                <a:cs typeface="+mn-cs"/>
              </a:rPr>
              <a:t>Janz</a:t>
            </a:r>
            <a:r>
              <a:rPr lang="en-US" sz="1200" b="0" i="0" u="none" strike="noStrike" kern="1200" baseline="0" dirty="0">
                <a:solidFill>
                  <a:schemeClr val="tx1"/>
                </a:solidFill>
                <a:latin typeface="+mn-lt"/>
                <a:ea typeface="+mn-ea"/>
                <a:cs typeface="+mn-cs"/>
              </a:rPr>
              <a:t> 2013;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2006;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2007) using various </a:t>
            </a:r>
            <a:r>
              <a:rPr lang="en-US" sz="1200" b="0" i="0" u="none" strike="noStrike" kern="1200" baseline="0" dirty="0" err="1">
                <a:solidFill>
                  <a:schemeClr val="tx1"/>
                </a:solidFill>
                <a:latin typeface="+mn-lt"/>
                <a:ea typeface="+mn-ea"/>
                <a:cs typeface="+mn-cs"/>
              </a:rPr>
              <a:t>cutpoints</a:t>
            </a:r>
            <a:r>
              <a:rPr lang="en-US" sz="1200" b="0" i="0" u="none" strike="noStrike" kern="1200" baseline="0" dirty="0">
                <a:solidFill>
                  <a:schemeClr val="tx1"/>
                </a:solidFill>
                <a:latin typeface="+mn-lt"/>
                <a:ea typeface="+mn-ea"/>
                <a:cs typeface="+mn-cs"/>
              </a:rPr>
              <a:t> for positivity. The studies, in general, found the test to be moderate to strong at ruling in PJI (positive LR=4.25 to 172.25, and to be useful as a rule-out test (Negative LR=.11 to .32). A meta-analysis was conducted which revealed an area under the curve of .90 (.87-.92).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high and three low quality studies evaluated sonication fluid PCR (Greenwood-</a:t>
            </a:r>
            <a:r>
              <a:rPr lang="en-US" sz="1200" b="0" i="0" u="none" strike="noStrike" kern="1200" baseline="0" dirty="0" err="1">
                <a:solidFill>
                  <a:schemeClr val="tx1"/>
                </a:solidFill>
                <a:latin typeface="+mn-lt"/>
                <a:ea typeface="+mn-ea"/>
                <a:cs typeface="+mn-cs"/>
              </a:rPr>
              <a:t>Quaintance,K.E</a:t>
            </a:r>
            <a:r>
              <a:rPr lang="en-US" sz="1200" b="0" i="0" u="none" strike="noStrike" kern="1200" baseline="0" dirty="0">
                <a:solidFill>
                  <a:schemeClr val="tx1"/>
                </a:solidFill>
                <a:latin typeface="+mn-lt"/>
                <a:ea typeface="+mn-ea"/>
                <a:cs typeface="+mn-cs"/>
              </a:rPr>
              <a:t>., 2014; </a:t>
            </a:r>
            <a:r>
              <a:rPr lang="en-US" sz="1200" b="0" i="0" u="none" strike="noStrike" kern="1200" baseline="0" dirty="0" err="1">
                <a:solidFill>
                  <a:schemeClr val="tx1"/>
                </a:solidFill>
                <a:latin typeface="+mn-lt"/>
                <a:ea typeface="+mn-ea"/>
                <a:cs typeface="+mn-cs"/>
              </a:rPr>
              <a:t>Cazanave</a:t>
            </a:r>
            <a:r>
              <a:rPr lang="en-US" sz="1200" b="0" i="0" u="none" strike="noStrike" kern="1200" baseline="0" dirty="0">
                <a:solidFill>
                  <a:schemeClr val="tx1"/>
                </a:solidFill>
                <a:latin typeface="+mn-lt"/>
                <a:ea typeface="+mn-ea"/>
                <a:cs typeface="+mn-cs"/>
              </a:rPr>
              <a:t> 2013; Gomez 2012; </a:t>
            </a:r>
            <a:r>
              <a:rPr lang="en-US" sz="1200" b="0" i="0" u="none" strike="noStrike" kern="1200" baseline="0" dirty="0" err="1">
                <a:solidFill>
                  <a:schemeClr val="tx1"/>
                </a:solidFill>
                <a:latin typeface="+mn-lt"/>
                <a:ea typeface="+mn-ea"/>
                <a:cs typeface="+mn-cs"/>
              </a:rPr>
              <a:t>Ryu,S.Y</a:t>
            </a:r>
            <a:r>
              <a:rPr lang="en-US" sz="1200" b="0" i="0" u="none" strike="noStrike" kern="1200" baseline="0" dirty="0">
                <a:solidFill>
                  <a:schemeClr val="tx1"/>
                </a:solidFill>
                <a:latin typeface="+mn-lt"/>
                <a:ea typeface="+mn-ea"/>
                <a:cs typeface="+mn-cs"/>
              </a:rPr>
              <a:t>., 2014). The test was good at ruling in PJI (positive LR range=8.71-78.26) and was also useful for ruling it out (negative LR range=0.19-0.30). There was 1 moderate and one low quality study (</a:t>
            </a:r>
            <a:r>
              <a:rPr lang="en-US" sz="1200" b="0" i="0" u="none" strike="noStrike" kern="1200" baseline="0" dirty="0" err="1">
                <a:solidFill>
                  <a:schemeClr val="tx1"/>
                </a:solidFill>
                <a:latin typeface="+mn-lt"/>
                <a:ea typeface="+mn-ea"/>
                <a:cs typeface="+mn-cs"/>
              </a:rPr>
              <a:t>Suda,A.J</a:t>
            </a:r>
            <a:r>
              <a:rPr lang="en-US" sz="1200" b="0" i="0" u="none" strike="noStrike" kern="1200" baseline="0" dirty="0">
                <a:solidFill>
                  <a:schemeClr val="tx1"/>
                </a:solidFill>
                <a:latin typeface="+mn-lt"/>
                <a:ea typeface="+mn-ea"/>
                <a:cs typeface="+mn-cs"/>
              </a:rPr>
              <a:t>., 2017; </a:t>
            </a:r>
            <a:r>
              <a:rPr lang="en-US" sz="1200" b="0" i="0" u="none" strike="noStrike" kern="1200" baseline="0" dirty="0" err="1">
                <a:solidFill>
                  <a:schemeClr val="tx1"/>
                </a:solidFill>
                <a:latin typeface="+mn-lt"/>
                <a:ea typeface="+mn-ea"/>
                <a:cs typeface="+mn-cs"/>
              </a:rPr>
              <a:t>Ryu,S.Y</a:t>
            </a:r>
            <a:r>
              <a:rPr lang="en-US" sz="1200" b="0" i="0" u="none" strike="noStrike" kern="1200" baseline="0" dirty="0">
                <a:solidFill>
                  <a:schemeClr val="tx1"/>
                </a:solidFill>
                <a:latin typeface="+mn-lt"/>
                <a:ea typeface="+mn-ea"/>
                <a:cs typeface="+mn-cs"/>
              </a:rPr>
              <a:t>., 2014) evaluating periprosthetic tissue PCR. The test was weak at ruling in (positive LR range=2.92-4.84), but very poor at ruling out PJI (negative LR range=0.77-0.87). </a:t>
            </a:r>
          </a:p>
          <a:p>
            <a:r>
              <a:rPr lang="en-US" sz="1200" b="0" i="0" u="none" strike="noStrike" kern="1200" baseline="0" dirty="0">
                <a:solidFill>
                  <a:schemeClr val="tx1"/>
                </a:solidFill>
                <a:latin typeface="+mn-lt"/>
                <a:ea typeface="+mn-ea"/>
                <a:cs typeface="+mn-cs"/>
              </a:rPr>
              <a:t>	</a:t>
            </a:r>
          </a:p>
          <a:p>
            <a:r>
              <a:rPr lang="en-US" sz="1200" b="1" i="0" u="sng" strike="noStrike" kern="1200" baseline="0" dirty="0">
                <a:solidFill>
                  <a:schemeClr val="tx1"/>
                </a:solidFill>
                <a:latin typeface="+mn-lt"/>
                <a:ea typeface="+mn-ea"/>
                <a:cs typeface="+mn-cs"/>
              </a:rPr>
              <a:t>Clinical Considerations: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It is important to distinguish PJI from non-infectious causes of arthroplasty failure because of divergent surgical and medical management. In addition, in cases of PJI, the infecting microorganism(s) should ideally be defined to direct antimicrobial therapy; only cultures and microbe-directed molecular diagnostics are able to define the infecting microorganism(s). Preferably, a diagnosis should be established pre-operatively to allow for pre-surgical planning. If feasible, preoperative arthrocentesis is recommended, with fluid submitted for leukocyte count and differential, as well as aerobic and anaerobic cultures. There are varying methods for performance of synovial fluid cultures; culture in blood cultures bottles may be helpful, although there is no United States Food and Drug Administration (FDA) approved/cleared system for this approach. No evidence supports routine fungal and mycobacterial cultures of synovial fluid.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should be noted that interpretive criteria for synovial fluid leukocyte counts and differential vary from those applied to native joint septic arthritis, that some studies suggest that different cutoffs be applied for hip </a:t>
            </a:r>
            <a:r>
              <a:rPr lang="en-US" sz="1200" b="0" i="1" u="none" strike="noStrike" kern="1200" baseline="0" dirty="0">
                <a:solidFill>
                  <a:schemeClr val="tx1"/>
                </a:solidFill>
                <a:latin typeface="+mn-lt"/>
                <a:ea typeface="+mn-ea"/>
                <a:cs typeface="+mn-cs"/>
              </a:rPr>
              <a:t>versus </a:t>
            </a:r>
            <a:r>
              <a:rPr lang="en-US" sz="1200" b="0" i="0" u="none" strike="noStrike" kern="1200" baseline="0" dirty="0">
                <a:solidFill>
                  <a:schemeClr val="tx1"/>
                </a:solidFill>
                <a:latin typeface="+mn-lt"/>
                <a:ea typeface="+mn-ea"/>
                <a:cs typeface="+mn-cs"/>
              </a:rPr>
              <a:t>knee arthroplasties, and that cutoffs may vary with the time post-arthroplasty. Definition of appropriate cutoffs for synovial leukocyte count and differential are beyond the scope of this guideline.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Synovial fluid leukocyte esterase strip tests may be applied to synovial fluid as a rapid diagnostic for PJI, but no assay is United States FDA approved/cleared for this indication and this testing may be redundant with leukocyte count and neutrophil percentage determination. Likewise, synovial fluid α-defensin and CRP may be used but are also not FDA approved/cleared at this time and may be redundant with leukocyte count and neutrophil percentage determination, and serum CRP, respectively. Several studies have examined microbial nucleic acid amplification tests (e.g., PCR) applied to synovial fluid; none of these tests are FDA-approved/cleared and this type of testing may be redundant with cultures and does not provide phenotypic 	susceptibility test results. In addition, not all nucleic acid amplification tests are equivalent. Some may target specific microorganisms (and not “all” PJI-causing organisms), whereas others may be more broad-range in nature, targeting, for example, a conserved bacterial gene (e.g., 16S ribosomal RNA gene).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preoperative diagnosis of PJI has been established and the microbiology defined, intraoperative testing for PJI may not be needed. Alternatively, if this is not the case, efforts should focus on determining whether or not the arthroplasty is infected and on defining the infecting microorganism(s). Histopathology is recommended, and when performed as frozen section histopathology, can provide a result during the operative procedure.  Multiple periprosthetic tissues should be submitted for aerobic and anaerobic bacterial culture. Definition of the ideal number of periprosthetic tissues to be submitted to bacterial cultures is beyond the scope of this guideline. If implant components are being resected, they may be submitted for sonication, with aerobic and anaerobic bacterial cultures performed on the resultant sonication (or sonicate) fluid. No evidence supports routine fungal and mycobacterial cultures of periprosthetic tissues or sonication fluid. Several studies have examined microbial nucleic acid amplification tests (e.g., PCR) applied to periprosthetic tissues as well as sonication fluid; none of these tests is FDA-approved/cleared and this type of testing may be redundant with cultures and may be best reserved for culture-negative cases. One possibility to achieve this is to collect and reserve a sample for future molecular testing, if needed. The same caveats vis-à-vis lack of equivalency between such tests as detailed for synovial fluid apply to nucleic acid amplification tests applied to periprosthetic tissues and sonication fluid.  Overall, sensitivity of nucleic acid amplification testing is better for sonication fluid than periprosthetic tissues.  While nucleic acid amplification tests performed on periprosthetic tissue may be useful in ruling in PJI, they are  not useful for ruling out PJI, and therefore not routinely recommended on this specimen-type. Swab cultures are not recommended because swabs sample a small amount of material, and alternative specimens, as detailed</a:t>
            </a:r>
          </a:p>
          <a:p>
            <a:r>
              <a:rPr lang="en-US" sz="1200" b="0" i="0" u="none" strike="noStrike" kern="1200" baseline="0" dirty="0">
                <a:solidFill>
                  <a:schemeClr val="tx1"/>
                </a:solidFill>
                <a:latin typeface="+mn-lt"/>
                <a:ea typeface="+mn-ea"/>
                <a:cs typeface="+mn-cs"/>
              </a:rPr>
              <a:t>above, are easily collected, providing lower rates of false negative diagnoses.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is no perfect test for diagnosis of PJI. Lack of sensitivity of the above-listed tests can lead to missed diagnoses and conversely, lack of specificity (either a false-positive diagnosis of PJI or detection of a microorganism which is not causing PJI) can lead to inappropriate surgery and/or use of unneeded antibiotics, increased cost of care, selection for antibacterial resistance, toxicity and/or dysbiosis. Additionally, not all test options are available at each center which may have resource, access to care, and cost implications not fully delineated in these recommendations.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While multiple tests are listed, the goal, as stated above, should be to rule in or rule out PJI and if ruled in, define its microbiology. In most cases, this can be achieved without using all of the testing covered. Ideally, testing should be deployed in an algorithmic fashion; defining such an algorithm is beyond the scope of this guideline but is needed. The field of molecular microbiology diagnostics, including organism-specific, multiplex panels, 16S ribosomal RNA gene or other broad-range bacterial PCR followed by Sanger sequencing of amplification products, targeted metagenomic sequencing and shotgun metagenomic sequencing, is rapidly developing, which will likely impact future recommendations. Future research should address the most appropriate type of advanced diagnostic(s), which specimen-types are ideal or such testing, the ideal number of specimens to be tested, and when, in the course of testing and under which scenarios this type of testing is most appropriate (i.e., develop algorithms for appropriate test utilization).	</a:t>
            </a:r>
          </a:p>
          <a:p>
            <a:r>
              <a:rPr lang="en-US" sz="1200" b="0" i="0" u="none" strike="noStrike" kern="1200" baseline="0" dirty="0">
                <a:solidFill>
                  <a:schemeClr val="tx1"/>
                </a:solidFill>
                <a:latin typeface="+mn-lt"/>
                <a:ea typeface="+mn-ea"/>
                <a:cs typeface="+mn-cs"/>
              </a:rPr>
              <a:t> 	</a:t>
            </a:r>
          </a:p>
          <a:p>
            <a:r>
              <a:rPr lang="en-US" sz="1200" b="0" i="0" u="none" strike="noStrike" kern="1200" dirty="0">
                <a:solidFill>
                  <a:schemeClr val="tx1"/>
                </a:solidFill>
                <a:effectLst/>
                <a:latin typeface="+mn-lt"/>
                <a:ea typeface="+mn-ea"/>
                <a:cs typeface="+mn-cs"/>
                <a:hlinkClick r:id="rId3"/>
              </a:rPr>
              <a:t>(100) </a:t>
            </a:r>
            <a:r>
              <a:rPr lang="en-US" sz="1200" b="0" i="0" u="none" strike="noStrike" kern="1200" dirty="0" err="1">
                <a:solidFill>
                  <a:schemeClr val="tx1"/>
                </a:solidFill>
                <a:effectLst/>
                <a:latin typeface="+mn-lt"/>
                <a:ea typeface="+mn-ea"/>
                <a:cs typeface="+mn-cs"/>
                <a:hlinkClick r:id="rId3"/>
              </a:rPr>
              <a:t>Spangehl</a:t>
            </a:r>
            <a:r>
              <a:rPr lang="en-US" sz="1200" b="0" i="0" u="none" strike="noStrike" kern="1200" dirty="0">
                <a:solidFill>
                  <a:schemeClr val="tx1"/>
                </a:solidFill>
                <a:effectLst/>
                <a:latin typeface="+mn-lt"/>
                <a:ea typeface="+mn-ea"/>
                <a:cs typeface="+mn-cs"/>
                <a:hlinkClick r:id="rId3"/>
              </a:rPr>
              <a:t> MJ, Masterson E, </a:t>
            </a:r>
            <a:r>
              <a:rPr lang="en-US" sz="1200" b="0" i="0" u="none" strike="noStrike" kern="1200" dirty="0" err="1">
                <a:solidFill>
                  <a:schemeClr val="tx1"/>
                </a:solidFill>
                <a:effectLst/>
                <a:latin typeface="+mn-lt"/>
                <a:ea typeface="+mn-ea"/>
                <a:cs typeface="+mn-cs"/>
                <a:hlinkClick r:id="rId3"/>
              </a:rPr>
              <a:t>Masri</a:t>
            </a:r>
            <a:r>
              <a:rPr lang="en-US" sz="1200" b="0" i="0" u="none" strike="noStrike" kern="1200" dirty="0">
                <a:solidFill>
                  <a:schemeClr val="tx1"/>
                </a:solidFill>
                <a:effectLst/>
                <a:latin typeface="+mn-lt"/>
                <a:ea typeface="+mn-ea"/>
                <a:cs typeface="+mn-cs"/>
                <a:hlinkClick r:id="rId3"/>
              </a:rPr>
              <a:t> BA, O'Connell JX, Duncan CP. The role of intraoperative gram stain in the diagnosis of infection during revision total hip arthroplasty. J Arthroplasty 1999;14(8):952-956.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(111) Williams JL, Norman P, Stockley I. The value of hip aspiration versus tissue biopsy in diagnosing infection before exchange hip arthroplasty surgery. J Arthroplasty 2004;19(5):582-586.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(21) Della Valle CJ, </a:t>
            </a:r>
            <a:r>
              <a:rPr lang="en-US" sz="1200" b="0" i="0" u="none" strike="noStrike" kern="1200" dirty="0" err="1">
                <a:solidFill>
                  <a:schemeClr val="tx1"/>
                </a:solidFill>
                <a:effectLst/>
                <a:latin typeface="+mn-lt"/>
                <a:ea typeface="+mn-ea"/>
                <a:cs typeface="+mn-cs"/>
                <a:hlinkClick r:id="rId5"/>
              </a:rPr>
              <a:t>Sporer</a:t>
            </a:r>
            <a:r>
              <a:rPr lang="en-US" sz="1200" b="0" i="0" u="none" strike="noStrike" kern="1200" dirty="0">
                <a:solidFill>
                  <a:schemeClr val="tx1"/>
                </a:solidFill>
                <a:effectLst/>
                <a:latin typeface="+mn-lt"/>
                <a:ea typeface="+mn-ea"/>
                <a:cs typeface="+mn-cs"/>
                <a:hlinkClick r:id="rId5"/>
              </a:rPr>
              <a:t> SM, Jacobs JJ, Berger RA, Rosenberg AG, </a:t>
            </a:r>
            <a:r>
              <a:rPr lang="en-US" sz="1200" b="0" i="0" u="none" strike="noStrike" kern="1200" dirty="0" err="1">
                <a:solidFill>
                  <a:schemeClr val="tx1"/>
                </a:solidFill>
                <a:effectLst/>
                <a:latin typeface="+mn-lt"/>
                <a:ea typeface="+mn-ea"/>
                <a:cs typeface="+mn-cs"/>
                <a:hlinkClick r:id="rId5"/>
              </a:rPr>
              <a:t>Paprosky</a:t>
            </a:r>
            <a:r>
              <a:rPr lang="en-US" sz="1200" b="0" i="0" u="none" strike="noStrike" kern="1200" dirty="0">
                <a:solidFill>
                  <a:schemeClr val="tx1"/>
                </a:solidFill>
                <a:effectLst/>
                <a:latin typeface="+mn-lt"/>
                <a:ea typeface="+mn-ea"/>
                <a:cs typeface="+mn-cs"/>
                <a:hlinkClick r:id="rId5"/>
              </a:rPr>
              <a:t> WG. Preoperative testing for sepsis before revision total knee arthroplasty. J Arthroplasty 2007;22(6 Suppl 2):90-93.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(33) Ghanem E, </a:t>
            </a:r>
            <a:r>
              <a:rPr lang="en-US" sz="1200" b="0" i="0" u="none" strike="noStrike" kern="1200" dirty="0" err="1">
                <a:solidFill>
                  <a:schemeClr val="tx1"/>
                </a:solidFill>
                <a:effectLst/>
                <a:latin typeface="+mn-lt"/>
                <a:ea typeface="+mn-ea"/>
                <a:cs typeface="+mn-cs"/>
                <a:hlinkClick r:id="rId6"/>
              </a:rPr>
              <a:t>Parvizi</a:t>
            </a:r>
            <a:r>
              <a:rPr lang="en-US" sz="1200" b="0" i="0" u="none" strike="noStrike" kern="1200" dirty="0">
                <a:solidFill>
                  <a:schemeClr val="tx1"/>
                </a:solidFill>
                <a:effectLst/>
                <a:latin typeface="+mn-lt"/>
                <a:ea typeface="+mn-ea"/>
                <a:cs typeface="+mn-cs"/>
                <a:hlinkClick r:id="rId6"/>
              </a:rPr>
              <a:t> J, Burnett RS et al. Cell count and differential of aspirated fluid in the diagnosis of infection at the site of total knee arthroplasty. J Bone Joint Surg Am 2008;90(8):1637-1643.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a:rPr>
              <a:t>(59) </a:t>
            </a:r>
            <a:r>
              <a:rPr lang="en-US" sz="1200" b="0" i="0" u="none" strike="noStrike" kern="1200" dirty="0" err="1">
                <a:solidFill>
                  <a:schemeClr val="tx1"/>
                </a:solidFill>
                <a:effectLst/>
                <a:latin typeface="+mn-lt"/>
                <a:ea typeface="+mn-ea"/>
                <a:cs typeface="+mn-cs"/>
                <a:hlinkClick r:id="rId7"/>
              </a:rPr>
              <a:t>Lonner</a:t>
            </a:r>
            <a:r>
              <a:rPr lang="en-US" sz="1200" b="0" i="0" u="none" strike="noStrike" kern="1200" dirty="0">
                <a:solidFill>
                  <a:schemeClr val="tx1"/>
                </a:solidFill>
                <a:effectLst/>
                <a:latin typeface="+mn-lt"/>
                <a:ea typeface="+mn-ea"/>
                <a:cs typeface="+mn-cs"/>
                <a:hlinkClick r:id="rId7"/>
              </a:rPr>
              <a:t> JH, Desai P, </a:t>
            </a:r>
            <a:r>
              <a:rPr lang="en-US" sz="1200" b="0" i="0" u="none" strike="noStrike" kern="1200" dirty="0" err="1">
                <a:solidFill>
                  <a:schemeClr val="tx1"/>
                </a:solidFill>
                <a:effectLst/>
                <a:latin typeface="+mn-lt"/>
                <a:ea typeface="+mn-ea"/>
                <a:cs typeface="+mn-cs"/>
                <a:hlinkClick r:id="rId7"/>
              </a:rPr>
              <a:t>Dicesare</a:t>
            </a:r>
            <a:r>
              <a:rPr lang="en-US" sz="1200" b="0" i="0" u="none" strike="noStrike" kern="1200" dirty="0">
                <a:solidFill>
                  <a:schemeClr val="tx1"/>
                </a:solidFill>
                <a:effectLst/>
                <a:latin typeface="+mn-lt"/>
                <a:ea typeface="+mn-ea"/>
                <a:cs typeface="+mn-cs"/>
                <a:hlinkClick r:id="rId7"/>
              </a:rPr>
              <a:t> PE, Steiner G, Zuckerman JD. The reliability of analysis of intraoperative frozen sections for identifying active infection during revision hip or knee arthroplasty. J Bone Joint Surg Am 1996;78(10):1553-1558.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a:rPr>
              <a:t>(78) </a:t>
            </a:r>
            <a:r>
              <a:rPr lang="en-US" sz="1200" b="0" i="0" u="none" strike="noStrike" kern="1200" dirty="0" err="1">
                <a:solidFill>
                  <a:schemeClr val="tx1"/>
                </a:solidFill>
                <a:effectLst/>
                <a:latin typeface="+mn-lt"/>
                <a:ea typeface="+mn-ea"/>
                <a:cs typeface="+mn-cs"/>
                <a:hlinkClick r:id="rId8"/>
              </a:rPr>
              <a:t>Parvizi</a:t>
            </a:r>
            <a:r>
              <a:rPr lang="en-US" sz="1200" b="0" i="0" u="none" strike="noStrike" kern="1200" dirty="0">
                <a:solidFill>
                  <a:schemeClr val="tx1"/>
                </a:solidFill>
                <a:effectLst/>
                <a:latin typeface="+mn-lt"/>
                <a:ea typeface="+mn-ea"/>
                <a:cs typeface="+mn-cs"/>
                <a:hlinkClick r:id="rId8"/>
              </a:rPr>
              <a:t> J, Ghanem E, Menashe S, Barrack RL, Bauer TW. Periprosthetic infection: what are the diagnostic challenges? J Bone Joint Surg Am 2006;88 Suppl 4:138-147.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9"/>
              </a:rPr>
              <a:t>(94) Schafer P, Fink B, Sandow D, </a:t>
            </a:r>
            <a:r>
              <a:rPr lang="en-US" sz="1200" b="0" i="0" u="none" strike="noStrike" kern="1200" dirty="0" err="1">
                <a:solidFill>
                  <a:schemeClr val="tx1"/>
                </a:solidFill>
                <a:effectLst/>
                <a:latin typeface="+mn-lt"/>
                <a:ea typeface="+mn-ea"/>
                <a:cs typeface="+mn-cs"/>
                <a:hlinkClick r:id="rId9"/>
              </a:rPr>
              <a:t>Margull</a:t>
            </a:r>
            <a:r>
              <a:rPr lang="en-US" sz="1200" b="0" i="0" u="none" strike="noStrike" kern="1200" dirty="0">
                <a:solidFill>
                  <a:schemeClr val="tx1"/>
                </a:solidFill>
                <a:effectLst/>
                <a:latin typeface="+mn-lt"/>
                <a:ea typeface="+mn-ea"/>
                <a:cs typeface="+mn-cs"/>
                <a:hlinkClick r:id="rId9"/>
              </a:rPr>
              <a:t> A, Berger I, </a:t>
            </a:r>
            <a:r>
              <a:rPr lang="en-US" sz="1200" b="0" i="0" u="none" strike="noStrike" kern="1200" dirty="0" err="1">
                <a:solidFill>
                  <a:schemeClr val="tx1"/>
                </a:solidFill>
                <a:effectLst/>
                <a:latin typeface="+mn-lt"/>
                <a:ea typeface="+mn-ea"/>
                <a:cs typeface="+mn-cs"/>
                <a:hlinkClick r:id="rId9"/>
              </a:rPr>
              <a:t>Frommelt</a:t>
            </a:r>
            <a:r>
              <a:rPr lang="en-US" sz="1200" b="0" i="0" u="none" strike="noStrike" kern="1200" dirty="0">
                <a:solidFill>
                  <a:schemeClr val="tx1"/>
                </a:solidFill>
                <a:effectLst/>
                <a:latin typeface="+mn-lt"/>
                <a:ea typeface="+mn-ea"/>
                <a:cs typeface="+mn-cs"/>
                <a:hlinkClick r:id="rId9"/>
              </a:rPr>
              <a:t> L. Prolonged Bacterial Culture to Identify Late Periprosthetic Joint Infection: A Promising Strategy. Clin Infect Dis 2008.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0"/>
              </a:rPr>
              <a:t>(96) </a:t>
            </a:r>
            <a:r>
              <a:rPr lang="en-US" sz="1200" b="0" i="0" u="none" strike="noStrike" kern="1200" dirty="0" err="1">
                <a:solidFill>
                  <a:schemeClr val="tx1"/>
                </a:solidFill>
                <a:effectLst/>
                <a:latin typeface="+mn-lt"/>
                <a:ea typeface="+mn-ea"/>
                <a:cs typeface="+mn-cs"/>
                <a:hlinkClick r:id="rId10"/>
              </a:rPr>
              <a:t>Schinsky</a:t>
            </a:r>
            <a:r>
              <a:rPr lang="en-US" sz="1200" b="0" i="0" u="none" strike="noStrike" kern="1200" dirty="0">
                <a:solidFill>
                  <a:schemeClr val="tx1"/>
                </a:solidFill>
                <a:effectLst/>
                <a:latin typeface="+mn-lt"/>
                <a:ea typeface="+mn-ea"/>
                <a:cs typeface="+mn-cs"/>
                <a:hlinkClick r:id="rId10"/>
              </a:rPr>
              <a:t> MF, la Valle CJ, </a:t>
            </a:r>
            <a:r>
              <a:rPr lang="en-US" sz="1200" b="0" i="0" u="none" strike="noStrike" kern="1200" dirty="0" err="1">
                <a:solidFill>
                  <a:schemeClr val="tx1"/>
                </a:solidFill>
                <a:effectLst/>
                <a:latin typeface="+mn-lt"/>
                <a:ea typeface="+mn-ea"/>
                <a:cs typeface="+mn-cs"/>
                <a:hlinkClick r:id="rId10"/>
              </a:rPr>
              <a:t>Sporer</a:t>
            </a:r>
            <a:r>
              <a:rPr lang="en-US" sz="1200" b="0" i="0" u="none" strike="noStrike" kern="1200" dirty="0">
                <a:solidFill>
                  <a:schemeClr val="tx1"/>
                </a:solidFill>
                <a:effectLst/>
                <a:latin typeface="+mn-lt"/>
                <a:ea typeface="+mn-ea"/>
                <a:cs typeface="+mn-cs"/>
                <a:hlinkClick r:id="rId10"/>
              </a:rPr>
              <a:t> SM, </a:t>
            </a:r>
            <a:r>
              <a:rPr lang="en-US" sz="1200" b="0" i="0" u="none" strike="noStrike" kern="1200" dirty="0" err="1">
                <a:solidFill>
                  <a:schemeClr val="tx1"/>
                </a:solidFill>
                <a:effectLst/>
                <a:latin typeface="+mn-lt"/>
                <a:ea typeface="+mn-ea"/>
                <a:cs typeface="+mn-cs"/>
                <a:hlinkClick r:id="rId10"/>
              </a:rPr>
              <a:t>Paprosky</a:t>
            </a:r>
            <a:r>
              <a:rPr lang="en-US" sz="1200" b="0" i="0" u="none" strike="noStrike" kern="1200" dirty="0">
                <a:solidFill>
                  <a:schemeClr val="tx1"/>
                </a:solidFill>
                <a:effectLst/>
                <a:latin typeface="+mn-lt"/>
                <a:ea typeface="+mn-ea"/>
                <a:cs typeface="+mn-cs"/>
                <a:hlinkClick r:id="rId10"/>
              </a:rPr>
              <a:t> WG. Perioperative testing for joint infection in patients undergoing revision total hip arthroplasty. J Bone Joint Surg Am 2008;90(9):1869-1875.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Atkins,B.L</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Athanasou,N</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Deeks,J.J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Crook,D.W</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Simpson,H</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Peto,T.E</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McLardy-Smith,P</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Berendt,A.R</a:t>
            </a:r>
            <a:r>
              <a:rPr lang="en-US" sz="1200" b="0" i="0" u="none" strike="noStrike" kern="1200" dirty="0">
                <a:solidFill>
                  <a:schemeClr val="tx1"/>
                </a:solidFill>
                <a:effectLst/>
                <a:latin typeface="+mn-lt"/>
                <a:ea typeface="+mn-ea"/>
                <a:cs typeface="+mn-cs"/>
                <a:hlinkClick r:id="rId11"/>
              </a:rPr>
              <a:t>. Prospective evaluation of criteria for microbiological diagnosis of prosthetic-joint infection at revision arthroplasty. The OSIRIS Collaborative Study Group. </a:t>
            </a:r>
            <a:r>
              <a:rPr lang="en-US" sz="1200" b="0" i="0" u="none" strike="noStrike" kern="1200" dirty="0" err="1">
                <a:solidFill>
                  <a:schemeClr val="tx1"/>
                </a:solidFill>
                <a:effectLst/>
                <a:latin typeface="+mn-lt"/>
                <a:ea typeface="+mn-ea"/>
                <a:cs typeface="+mn-cs"/>
                <a:hlinkClick r:id="rId11"/>
              </a:rPr>
              <a:t>J.Clin.Microbiol</a:t>
            </a:r>
            <a:r>
              <a:rPr lang="en-US" sz="1200" b="0" i="0" u="none" strike="noStrike" kern="1200" dirty="0">
                <a:solidFill>
                  <a:schemeClr val="tx1"/>
                </a:solidFill>
                <a:effectLst/>
                <a:latin typeface="+mn-lt"/>
                <a:ea typeface="+mn-ea"/>
                <a:cs typeface="+mn-cs"/>
                <a:hlinkClick r:id="rId11"/>
              </a:rPr>
              <a:t>. 1998/10; 10: 2932-2939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Balato,G</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Franceschini,V</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Ascione,T</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Lamberti,A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Balboni,F</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Baldini,A</a:t>
            </a:r>
            <a:r>
              <a:rPr lang="en-US" sz="1200" b="0" i="0" u="none" strike="noStrike" kern="1200" dirty="0">
                <a:solidFill>
                  <a:schemeClr val="tx1"/>
                </a:solidFill>
                <a:effectLst/>
                <a:latin typeface="+mn-lt"/>
                <a:ea typeface="+mn-ea"/>
                <a:cs typeface="+mn-cs"/>
                <a:hlinkClick r:id="rId12"/>
              </a:rPr>
              <a:t>. Diagnostic accuracy of synovial fluid, blood markers, and microbiological testing in chronic knee prosthetic infections. Arch </a:t>
            </a:r>
            <a:r>
              <a:rPr lang="en-US" sz="1200" b="0" i="0" u="none" strike="noStrike" kern="1200" dirty="0" err="1">
                <a:solidFill>
                  <a:schemeClr val="tx1"/>
                </a:solidFill>
                <a:effectLst/>
                <a:latin typeface="+mn-lt"/>
                <a:ea typeface="+mn-ea"/>
                <a:cs typeface="+mn-cs"/>
                <a:hlinkClick r:id="rId12"/>
              </a:rPr>
              <a:t>Orthop</a:t>
            </a:r>
            <a:r>
              <a:rPr lang="en-US" sz="1200" b="0" i="0" u="none" strike="noStrike" kern="1200" dirty="0">
                <a:solidFill>
                  <a:schemeClr val="tx1"/>
                </a:solidFill>
                <a:effectLst/>
                <a:latin typeface="+mn-lt"/>
                <a:ea typeface="+mn-ea"/>
                <a:cs typeface="+mn-cs"/>
                <a:hlinkClick r:id="rId12"/>
              </a:rPr>
              <a:t> Trauma Surg 2017/11/4; 0: -</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3"/>
              </a:rPr>
              <a:t>Banit,D.M</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Kaufer,H</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Hartford,J.M</a:t>
            </a:r>
            <a:r>
              <a:rPr lang="en-US" sz="1200" b="0" i="0" u="none" strike="noStrike" kern="1200" dirty="0">
                <a:solidFill>
                  <a:schemeClr val="tx1"/>
                </a:solidFill>
                <a:effectLst/>
                <a:latin typeface="+mn-lt"/>
                <a:ea typeface="+mn-ea"/>
                <a:cs typeface="+mn-cs"/>
                <a:hlinkClick r:id="rId13"/>
              </a:rPr>
              <a:t>. Intraoperative frozen section analysis in revision total joint arthroplasty. </a:t>
            </a:r>
            <a:r>
              <a:rPr lang="en-US" sz="1200" b="0" i="0" u="none" strike="noStrike" kern="1200" dirty="0" err="1">
                <a:solidFill>
                  <a:schemeClr val="tx1"/>
                </a:solidFill>
                <a:effectLst/>
                <a:latin typeface="+mn-lt"/>
                <a:ea typeface="+mn-ea"/>
                <a:cs typeface="+mn-cs"/>
                <a:hlinkClick r:id="rId13"/>
              </a:rPr>
              <a:t>Clin.Orthop</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Relat.Res</a:t>
            </a:r>
            <a:r>
              <a:rPr lang="en-US" sz="1200" b="0" i="0" u="none" strike="noStrike" kern="1200" dirty="0">
                <a:solidFill>
                  <a:schemeClr val="tx1"/>
                </a:solidFill>
                <a:effectLst/>
                <a:latin typeface="+mn-lt"/>
                <a:ea typeface="+mn-ea"/>
                <a:cs typeface="+mn-cs"/>
                <a:hlinkClick r:id="rId13"/>
              </a:rPr>
              <a:t>. 2002/8; 401: 230-238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4"/>
              </a:rPr>
              <a:t>Barrack,R.L</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Harris,W.H</a:t>
            </a:r>
            <a:r>
              <a:rPr lang="en-US" sz="1200" b="0" i="0" u="none" strike="noStrike" kern="1200" dirty="0">
                <a:solidFill>
                  <a:schemeClr val="tx1"/>
                </a:solidFill>
                <a:effectLst/>
                <a:latin typeface="+mn-lt"/>
                <a:ea typeface="+mn-ea"/>
                <a:cs typeface="+mn-cs"/>
                <a:hlinkClick r:id="rId14"/>
              </a:rPr>
              <a:t>. The value of aspiration of the hip joint before revision total hip arthroplasty. </a:t>
            </a:r>
            <a:r>
              <a:rPr lang="en-US" sz="1200" b="0" i="0" u="none" strike="noStrike" kern="1200" dirty="0" err="1">
                <a:solidFill>
                  <a:schemeClr val="tx1"/>
                </a:solidFill>
                <a:effectLst/>
                <a:latin typeface="+mn-lt"/>
                <a:ea typeface="+mn-ea"/>
                <a:cs typeface="+mn-cs"/>
                <a:hlinkClick r:id="rId14"/>
              </a:rPr>
              <a:t>J.Bone</a:t>
            </a:r>
            <a:r>
              <a:rPr lang="en-US" sz="1200" b="0" i="0" u="none" strike="noStrike" kern="1200" dirty="0">
                <a:solidFill>
                  <a:schemeClr val="tx1"/>
                </a:solidFill>
                <a:effectLst/>
                <a:latin typeface="+mn-lt"/>
                <a:ea typeface="+mn-ea"/>
                <a:cs typeface="+mn-cs"/>
                <a:hlinkClick r:id="rId14"/>
              </a:rPr>
              <a:t> Joint </a:t>
            </a:r>
            <a:r>
              <a:rPr lang="en-US" sz="1200" b="0" i="0" u="none" strike="noStrike" kern="1200" dirty="0" err="1">
                <a:solidFill>
                  <a:schemeClr val="tx1"/>
                </a:solidFill>
                <a:effectLst/>
                <a:latin typeface="+mn-lt"/>
                <a:ea typeface="+mn-ea"/>
                <a:cs typeface="+mn-cs"/>
                <a:hlinkClick r:id="rId14"/>
              </a:rPr>
              <a:t>Surg.Am</a:t>
            </a:r>
            <a:r>
              <a:rPr lang="en-US" sz="1200" b="0" i="0" u="none" strike="noStrike" kern="1200" dirty="0">
                <a:solidFill>
                  <a:schemeClr val="tx1"/>
                </a:solidFill>
                <a:effectLst/>
                <a:latin typeface="+mn-lt"/>
                <a:ea typeface="+mn-ea"/>
                <a:cs typeface="+mn-cs"/>
                <a:hlinkClick r:id="rId14"/>
              </a:rPr>
              <a:t>. 1993/1; 1: 66-76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Berger,P</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Van,Cauter</a:t>
            </a:r>
            <a:r>
              <a:rPr lang="en-US" sz="1200" b="0" i="0" u="none" strike="noStrike" kern="1200" dirty="0">
                <a:solidFill>
                  <a:schemeClr val="tx1"/>
                </a:solidFill>
                <a:effectLst/>
                <a:latin typeface="+mn-lt"/>
                <a:ea typeface="+mn-ea"/>
                <a:cs typeface="+mn-cs"/>
                <a:hlinkClick r:id="rId15"/>
              </a:rPr>
              <a:t> M., </a:t>
            </a:r>
            <a:r>
              <a:rPr lang="en-US" sz="1200" b="0" i="0" u="none" strike="noStrike" kern="1200" dirty="0" err="1">
                <a:solidFill>
                  <a:schemeClr val="tx1"/>
                </a:solidFill>
                <a:effectLst/>
                <a:latin typeface="+mn-lt"/>
                <a:ea typeface="+mn-ea"/>
                <a:cs typeface="+mn-cs"/>
                <a:hlinkClick r:id="rId15"/>
              </a:rPr>
              <a:t>Driesen,R</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Neyt,J</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Cornu,O</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Bellemans,J</a:t>
            </a:r>
            <a:r>
              <a:rPr lang="en-US" sz="1200" b="0" i="0" u="none" strike="noStrike" kern="1200" dirty="0">
                <a:solidFill>
                  <a:schemeClr val="tx1"/>
                </a:solidFill>
                <a:effectLst/>
                <a:latin typeface="+mn-lt"/>
                <a:ea typeface="+mn-ea"/>
                <a:cs typeface="+mn-cs"/>
                <a:hlinkClick r:id="rId15"/>
              </a:rPr>
              <a:t>. Diagnosis of prosthetic joint infection with alpha-defensin using a lateral flow device: a </a:t>
            </a:r>
            <a:r>
              <a:rPr lang="en-US" sz="1200" b="0" i="0" u="none" strike="noStrike" kern="1200" dirty="0" err="1">
                <a:solidFill>
                  <a:schemeClr val="tx1"/>
                </a:solidFill>
                <a:effectLst/>
                <a:latin typeface="+mn-lt"/>
                <a:ea typeface="+mn-ea"/>
                <a:cs typeface="+mn-cs"/>
                <a:hlinkClick r:id="rId15"/>
              </a:rPr>
              <a:t>multicentre</a:t>
            </a:r>
            <a:r>
              <a:rPr lang="en-US" sz="1200" b="0" i="0" u="none" strike="noStrike" kern="1200" dirty="0">
                <a:solidFill>
                  <a:schemeClr val="tx1"/>
                </a:solidFill>
                <a:effectLst/>
                <a:latin typeface="+mn-lt"/>
                <a:ea typeface="+mn-ea"/>
                <a:cs typeface="+mn-cs"/>
                <a:hlinkClick r:id="rId15"/>
              </a:rPr>
              <a:t> study. Bone Joint J 2017/9; 9: 1176-1182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6"/>
              </a:rPr>
              <a:t>Boettner,F</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Koehler,G</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Wegner,A</a:t>
            </a:r>
            <a:r>
              <a:rPr lang="en-US" sz="1200" b="0" i="0" u="none" strike="noStrike" kern="1200" dirty="0">
                <a:solidFill>
                  <a:schemeClr val="tx1"/>
                </a:solidFill>
                <a:effectLst/>
                <a:latin typeface="+mn-lt"/>
                <a:ea typeface="+mn-ea"/>
                <a:cs typeface="+mn-cs"/>
                <a:hlinkClick r:id="rId16"/>
              </a:rPr>
              <a:t>., Schmidt-</a:t>
            </a:r>
            <a:r>
              <a:rPr lang="en-US" sz="1200" b="0" i="0" u="none" strike="noStrike" kern="1200" dirty="0" err="1">
                <a:solidFill>
                  <a:schemeClr val="tx1"/>
                </a:solidFill>
                <a:effectLst/>
                <a:latin typeface="+mn-lt"/>
                <a:ea typeface="+mn-ea"/>
                <a:cs typeface="+mn-cs"/>
                <a:hlinkClick r:id="rId16"/>
              </a:rPr>
              <a:t>Braekling,T</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Gosheger,G</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Goetze,C</a:t>
            </a:r>
            <a:r>
              <a:rPr lang="en-US" sz="1200" b="0" i="0" u="none" strike="noStrike" kern="1200" dirty="0">
                <a:solidFill>
                  <a:schemeClr val="tx1"/>
                </a:solidFill>
                <a:effectLst/>
                <a:latin typeface="+mn-lt"/>
                <a:ea typeface="+mn-ea"/>
                <a:cs typeface="+mn-cs"/>
                <a:hlinkClick r:id="rId16"/>
              </a:rPr>
              <a:t>. The Rule of Histology in the Diagnosis of Periprosthetic Infection: Specific Granulocyte Counting Methods and New </a:t>
            </a:r>
            <a:r>
              <a:rPr lang="en-US" sz="1200" b="0" i="0" u="none" strike="noStrike" kern="1200" dirty="0" err="1">
                <a:solidFill>
                  <a:schemeClr val="tx1"/>
                </a:solidFill>
                <a:effectLst/>
                <a:latin typeface="+mn-lt"/>
                <a:ea typeface="+mn-ea"/>
                <a:cs typeface="+mn-cs"/>
                <a:hlinkClick r:id="rId16"/>
              </a:rPr>
              <a:t>Immunohistologic</a:t>
            </a:r>
            <a:r>
              <a:rPr lang="en-US" sz="1200" b="0" i="0" u="none" strike="noStrike" kern="1200" dirty="0">
                <a:solidFill>
                  <a:schemeClr val="tx1"/>
                </a:solidFill>
                <a:effectLst/>
                <a:latin typeface="+mn-lt"/>
                <a:ea typeface="+mn-ea"/>
                <a:cs typeface="+mn-cs"/>
                <a:hlinkClick r:id="rId16"/>
              </a:rPr>
              <a:t> Staining Techniques may Increase the Diagnostic Value. Open </a:t>
            </a:r>
            <a:r>
              <a:rPr lang="en-US" sz="1200" b="0" i="0" u="none" strike="noStrike" kern="1200" dirty="0" err="1">
                <a:solidFill>
                  <a:schemeClr val="tx1"/>
                </a:solidFill>
                <a:effectLst/>
                <a:latin typeface="+mn-lt"/>
                <a:ea typeface="+mn-ea"/>
                <a:cs typeface="+mn-cs"/>
                <a:hlinkClick r:id="rId16"/>
              </a:rPr>
              <a:t>Orthop</a:t>
            </a:r>
            <a:r>
              <a:rPr lang="en-US" sz="1200" b="0" i="0" u="none" strike="noStrike" kern="1200" dirty="0">
                <a:solidFill>
                  <a:schemeClr val="tx1"/>
                </a:solidFill>
                <a:effectLst/>
                <a:latin typeface="+mn-lt"/>
                <a:ea typeface="+mn-ea"/>
                <a:cs typeface="+mn-cs"/>
                <a:hlinkClick r:id="rId16"/>
              </a:rPr>
              <a:t> J. 2016; 0: 457-465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7"/>
              </a:rPr>
              <a:t>Bonanzinga,T</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Zahar,A</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Dutsch,M</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Lausmann,C</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Kendoff,D</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Gehrke,T</a:t>
            </a:r>
            <a:r>
              <a:rPr lang="en-US" sz="1200" b="0" i="0" u="none" strike="noStrike" kern="1200" dirty="0">
                <a:solidFill>
                  <a:schemeClr val="tx1"/>
                </a:solidFill>
                <a:effectLst/>
                <a:latin typeface="+mn-lt"/>
                <a:ea typeface="+mn-ea"/>
                <a:cs typeface="+mn-cs"/>
                <a:hlinkClick r:id="rId17"/>
              </a:rPr>
              <a:t>. How Reliable Is the Alpha-defensin Immunoassay Test for Diagnosing Periprosthetic Joint Infection? A Prospective Study. </a:t>
            </a:r>
            <a:r>
              <a:rPr lang="en-US" sz="1200" b="0" i="0" u="none" strike="noStrike" kern="1200" dirty="0" err="1">
                <a:solidFill>
                  <a:schemeClr val="tx1"/>
                </a:solidFill>
                <a:effectLst/>
                <a:latin typeface="+mn-lt"/>
                <a:ea typeface="+mn-ea"/>
                <a:cs typeface="+mn-cs"/>
                <a:hlinkClick r:id="rId17"/>
              </a:rPr>
              <a:t>Clin.Orthop.Relat.Res</a:t>
            </a:r>
            <a:r>
              <a:rPr lang="en-US" sz="1200" b="0" i="0" u="none" strike="noStrike" kern="1200" dirty="0">
                <a:solidFill>
                  <a:schemeClr val="tx1"/>
                </a:solidFill>
                <a:effectLst/>
                <a:latin typeface="+mn-lt"/>
                <a:ea typeface="+mn-ea"/>
                <a:cs typeface="+mn-cs"/>
                <a:hlinkClick r:id="rId17"/>
              </a:rPr>
              <a:t>. 2017/2; 2: 408-415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8"/>
              </a:rPr>
              <a:t>Cazanave,C</a:t>
            </a:r>
            <a:r>
              <a:rPr lang="en-US" sz="1200" b="0" i="0" u="none" strike="noStrike" kern="1200" dirty="0">
                <a:solidFill>
                  <a:schemeClr val="tx1"/>
                </a:solidFill>
                <a:effectLst/>
                <a:latin typeface="+mn-lt"/>
                <a:ea typeface="+mn-ea"/>
                <a:cs typeface="+mn-cs"/>
                <a:hlinkClick r:id="rId18"/>
              </a:rPr>
              <a:t>., Greenwood-</a:t>
            </a:r>
            <a:r>
              <a:rPr lang="en-US" sz="1200" b="0" i="0" u="none" strike="noStrike" kern="1200" dirty="0" err="1">
                <a:solidFill>
                  <a:schemeClr val="tx1"/>
                </a:solidFill>
                <a:effectLst/>
                <a:latin typeface="+mn-lt"/>
                <a:ea typeface="+mn-ea"/>
                <a:cs typeface="+mn-cs"/>
                <a:hlinkClick r:id="rId18"/>
              </a:rPr>
              <a:t>Quaintance,K.E</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Hanssen,A.D</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Karau,M.J</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Schmidt,S.M</a:t>
            </a:r>
            <a:r>
              <a:rPr lang="en-US" sz="1200" b="0" i="0" u="none" strike="noStrike" kern="1200" dirty="0">
                <a:solidFill>
                  <a:schemeClr val="tx1"/>
                </a:solidFill>
                <a:effectLst/>
                <a:latin typeface="+mn-lt"/>
                <a:ea typeface="+mn-ea"/>
                <a:cs typeface="+mn-cs"/>
                <a:hlinkClick r:id="rId18"/>
              </a:rPr>
              <a:t>., Gomez </a:t>
            </a:r>
            <a:r>
              <a:rPr lang="en-US" sz="1200" b="0" i="0" u="none" strike="noStrike" kern="1200" dirty="0" err="1">
                <a:solidFill>
                  <a:schemeClr val="tx1"/>
                </a:solidFill>
                <a:effectLst/>
                <a:latin typeface="+mn-lt"/>
                <a:ea typeface="+mn-ea"/>
                <a:cs typeface="+mn-cs"/>
                <a:hlinkClick r:id="rId18"/>
              </a:rPr>
              <a:t>Urena,E.O</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Mandrekar,J.N</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Osmon,D.R</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Lough,L.E</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Pritt,B.S</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Steckelberg,J.M</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Patel,R</a:t>
            </a:r>
            <a:r>
              <a:rPr lang="en-US" sz="1200" b="0" i="0" u="none" strike="noStrike" kern="1200" dirty="0">
                <a:solidFill>
                  <a:schemeClr val="tx1"/>
                </a:solidFill>
                <a:effectLst/>
                <a:latin typeface="+mn-lt"/>
                <a:ea typeface="+mn-ea"/>
                <a:cs typeface="+mn-cs"/>
                <a:hlinkClick r:id="rId18"/>
              </a:rPr>
              <a:t>. Rapid molecular microbiologic diagnosis of prosthetic joint infection. </a:t>
            </a:r>
            <a:r>
              <a:rPr lang="en-US" sz="1200" b="0" i="0" u="none" strike="noStrike" kern="1200" dirty="0" err="1">
                <a:solidFill>
                  <a:schemeClr val="tx1"/>
                </a:solidFill>
                <a:effectLst/>
                <a:latin typeface="+mn-lt"/>
                <a:ea typeface="+mn-ea"/>
                <a:cs typeface="+mn-cs"/>
                <a:hlinkClick r:id="rId18"/>
              </a:rPr>
              <a:t>J.Clin.Microbiol</a:t>
            </a:r>
            <a:r>
              <a:rPr lang="en-US" sz="1200" b="0" i="0" u="none" strike="noStrike" kern="1200" dirty="0">
                <a:solidFill>
                  <a:schemeClr val="tx1"/>
                </a:solidFill>
                <a:effectLst/>
                <a:latin typeface="+mn-lt"/>
                <a:ea typeface="+mn-ea"/>
                <a:cs typeface="+mn-cs"/>
                <a:hlinkClick r:id="rId18"/>
              </a:rPr>
              <a:t>. 2013/7; 7: 2280-2287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9"/>
              </a:rPr>
              <a:t>Chalmers,P.N</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Walton,D</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Sporer,S.M</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Levine,B.R</a:t>
            </a:r>
            <a:r>
              <a:rPr lang="en-US" sz="1200" b="0" i="0" u="none" strike="noStrike" kern="1200" dirty="0">
                <a:solidFill>
                  <a:schemeClr val="tx1"/>
                </a:solidFill>
                <a:effectLst/>
                <a:latin typeface="+mn-lt"/>
                <a:ea typeface="+mn-ea"/>
                <a:cs typeface="+mn-cs"/>
                <a:hlinkClick r:id="rId19"/>
              </a:rPr>
              <a:t>. Evaluation of the Role for Synovial Aspiration in the Diagnosis of Aseptic Loosening After Total Knee Arthroplasty. </a:t>
            </a:r>
            <a:r>
              <a:rPr lang="en-US" sz="1200" b="0" i="0" u="none" strike="noStrike" kern="1200" dirty="0" err="1">
                <a:solidFill>
                  <a:schemeClr val="tx1"/>
                </a:solidFill>
                <a:effectLst/>
                <a:latin typeface="+mn-lt"/>
                <a:ea typeface="+mn-ea"/>
                <a:cs typeface="+mn-cs"/>
                <a:hlinkClick r:id="rId19"/>
              </a:rPr>
              <a:t>J.Bone</a:t>
            </a:r>
            <a:r>
              <a:rPr lang="en-US" sz="1200" b="0" i="0" u="none" strike="noStrike" kern="1200" dirty="0">
                <a:solidFill>
                  <a:schemeClr val="tx1"/>
                </a:solidFill>
                <a:effectLst/>
                <a:latin typeface="+mn-lt"/>
                <a:ea typeface="+mn-ea"/>
                <a:cs typeface="+mn-cs"/>
                <a:hlinkClick r:id="rId19"/>
              </a:rPr>
              <a:t> Joint </a:t>
            </a:r>
            <a:r>
              <a:rPr lang="en-US" sz="1200" b="0" i="0" u="none" strike="noStrike" kern="1200" dirty="0" err="1">
                <a:solidFill>
                  <a:schemeClr val="tx1"/>
                </a:solidFill>
                <a:effectLst/>
                <a:latin typeface="+mn-lt"/>
                <a:ea typeface="+mn-ea"/>
                <a:cs typeface="+mn-cs"/>
                <a:hlinkClick r:id="rId19"/>
              </a:rPr>
              <a:t>Surg.Am</a:t>
            </a:r>
            <a:r>
              <a:rPr lang="en-US" sz="1200" b="0" i="0" u="none" strike="noStrike" kern="1200" dirty="0">
                <a:solidFill>
                  <a:schemeClr val="tx1"/>
                </a:solidFill>
                <a:effectLst/>
                <a:latin typeface="+mn-lt"/>
                <a:ea typeface="+mn-ea"/>
                <a:cs typeface="+mn-cs"/>
                <a:hlinkClick r:id="rId19"/>
              </a:rPr>
              <a:t>. 2015/10/7; 19: 1597-1603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0"/>
              </a:rPr>
              <a:t>Choi,H.R</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Agrawal,K</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Bedair,H</a:t>
            </a:r>
            <a:r>
              <a:rPr lang="en-US" sz="1200" b="0" i="0" u="none" strike="noStrike" kern="1200" dirty="0">
                <a:solidFill>
                  <a:schemeClr val="tx1"/>
                </a:solidFill>
                <a:effectLst/>
                <a:latin typeface="+mn-lt"/>
                <a:ea typeface="+mn-ea"/>
                <a:cs typeface="+mn-cs"/>
                <a:hlinkClick r:id="rId20"/>
              </a:rPr>
              <a:t>. The diagnostic thresholds for synovial fluid analysis in late periprosthetic infection of the hip depend on the duration of symptoms. Bone Joint J. 2016/10; 10: 1355-1359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1"/>
              </a:rPr>
              <a:t>Cipriano,C.A</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Brown,N.M</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Michael,A.M</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Moric,M</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Sporer,S.M</a:t>
            </a:r>
            <a:r>
              <a:rPr lang="en-US" sz="1200" b="0" i="0" u="none" strike="noStrike" kern="1200" dirty="0">
                <a:solidFill>
                  <a:schemeClr val="tx1"/>
                </a:solidFill>
                <a:effectLst/>
                <a:latin typeface="+mn-lt"/>
                <a:ea typeface="+mn-ea"/>
                <a:cs typeface="+mn-cs"/>
                <a:hlinkClick r:id="rId21"/>
              </a:rPr>
              <a:t>., Della </a:t>
            </a:r>
            <a:r>
              <a:rPr lang="en-US" sz="1200" b="0" i="0" u="none" strike="noStrike" kern="1200" dirty="0" err="1">
                <a:solidFill>
                  <a:schemeClr val="tx1"/>
                </a:solidFill>
                <a:effectLst/>
                <a:latin typeface="+mn-lt"/>
                <a:ea typeface="+mn-ea"/>
                <a:cs typeface="+mn-cs"/>
                <a:hlinkClick r:id="rId21"/>
              </a:rPr>
              <a:t>Valle,C.J</a:t>
            </a:r>
            <a:r>
              <a:rPr lang="en-US" sz="1200" b="0" i="0" u="none" strike="noStrike" kern="1200" dirty="0">
                <a:solidFill>
                  <a:schemeClr val="tx1"/>
                </a:solidFill>
                <a:effectLst/>
                <a:latin typeface="+mn-lt"/>
                <a:ea typeface="+mn-ea"/>
                <a:cs typeface="+mn-cs"/>
                <a:hlinkClick r:id="rId21"/>
              </a:rPr>
              <a:t>. Serum and synovial fluid analysis for diagnosing chronic periprosthetic infection in patients with inflammatory arthritis. </a:t>
            </a:r>
            <a:r>
              <a:rPr lang="en-US" sz="1200" b="0" i="0" u="none" strike="noStrike" kern="1200" dirty="0" err="1">
                <a:solidFill>
                  <a:schemeClr val="tx1"/>
                </a:solidFill>
                <a:effectLst/>
                <a:latin typeface="+mn-lt"/>
                <a:ea typeface="+mn-ea"/>
                <a:cs typeface="+mn-cs"/>
                <a:hlinkClick r:id="rId21"/>
              </a:rPr>
              <a:t>J.Bone</a:t>
            </a:r>
            <a:r>
              <a:rPr lang="en-US" sz="1200" b="0" i="0" u="none" strike="noStrike" kern="1200" dirty="0">
                <a:solidFill>
                  <a:schemeClr val="tx1"/>
                </a:solidFill>
                <a:effectLst/>
                <a:latin typeface="+mn-lt"/>
                <a:ea typeface="+mn-ea"/>
                <a:cs typeface="+mn-cs"/>
                <a:hlinkClick r:id="rId21"/>
              </a:rPr>
              <a:t> Joint </a:t>
            </a:r>
            <a:r>
              <a:rPr lang="en-US" sz="1200" b="0" i="0" u="none" strike="noStrike" kern="1200" dirty="0" err="1">
                <a:solidFill>
                  <a:schemeClr val="tx1"/>
                </a:solidFill>
                <a:effectLst/>
                <a:latin typeface="+mn-lt"/>
                <a:ea typeface="+mn-ea"/>
                <a:cs typeface="+mn-cs"/>
                <a:hlinkClick r:id="rId21"/>
              </a:rPr>
              <a:t>Surg.Am</a:t>
            </a:r>
            <a:r>
              <a:rPr lang="en-US" sz="1200" b="0" i="0" u="none" strike="noStrike" kern="1200" dirty="0">
                <a:solidFill>
                  <a:schemeClr val="tx1"/>
                </a:solidFill>
                <a:effectLst/>
                <a:latin typeface="+mn-lt"/>
                <a:ea typeface="+mn-ea"/>
                <a:cs typeface="+mn-cs"/>
                <a:hlinkClick r:id="rId21"/>
              </a:rPr>
              <a:t>. 2012/4/4; 7: 594-600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2"/>
              </a:rPr>
              <a:t>Deirmengian,C</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Kardos,K</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Kilmartin,P</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Cameron,A</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Schiller,K</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Parvizi,J</a:t>
            </a:r>
            <a:r>
              <a:rPr lang="en-US" sz="1200" b="0" i="0" u="none" strike="noStrike" kern="1200" dirty="0">
                <a:solidFill>
                  <a:schemeClr val="tx1"/>
                </a:solidFill>
                <a:effectLst/>
                <a:latin typeface="+mn-lt"/>
                <a:ea typeface="+mn-ea"/>
                <a:cs typeface="+mn-cs"/>
                <a:hlinkClick r:id="rId22"/>
              </a:rPr>
              <a:t>. Combined measurement of synovial fluid alpha-Defensin and C-reactive protein levels: highly accurate for diagnosing periprosthetic joint infection. </a:t>
            </a:r>
            <a:r>
              <a:rPr lang="en-US" sz="1200" b="0" i="0" u="none" strike="noStrike" kern="1200" dirty="0" err="1">
                <a:solidFill>
                  <a:schemeClr val="tx1"/>
                </a:solidFill>
                <a:effectLst/>
                <a:latin typeface="+mn-lt"/>
                <a:ea typeface="+mn-ea"/>
                <a:cs typeface="+mn-cs"/>
                <a:hlinkClick r:id="rId22"/>
              </a:rPr>
              <a:t>J.Bone</a:t>
            </a:r>
            <a:r>
              <a:rPr lang="en-US" sz="1200" b="0" i="0" u="none" strike="noStrike" kern="1200" dirty="0">
                <a:solidFill>
                  <a:schemeClr val="tx1"/>
                </a:solidFill>
                <a:effectLst/>
                <a:latin typeface="+mn-lt"/>
                <a:ea typeface="+mn-ea"/>
                <a:cs typeface="+mn-cs"/>
                <a:hlinkClick r:id="rId22"/>
              </a:rPr>
              <a:t> Joint </a:t>
            </a:r>
            <a:r>
              <a:rPr lang="en-US" sz="1200" b="0" i="0" u="none" strike="noStrike" kern="1200" dirty="0" err="1">
                <a:solidFill>
                  <a:schemeClr val="tx1"/>
                </a:solidFill>
                <a:effectLst/>
                <a:latin typeface="+mn-lt"/>
                <a:ea typeface="+mn-ea"/>
                <a:cs typeface="+mn-cs"/>
                <a:hlinkClick r:id="rId22"/>
              </a:rPr>
              <a:t>Surg.Am</a:t>
            </a:r>
            <a:r>
              <a:rPr lang="en-US" sz="1200" b="0" i="0" u="none" strike="noStrike" kern="1200" dirty="0">
                <a:solidFill>
                  <a:schemeClr val="tx1"/>
                </a:solidFill>
                <a:effectLst/>
                <a:latin typeface="+mn-lt"/>
                <a:ea typeface="+mn-ea"/>
                <a:cs typeface="+mn-cs"/>
                <a:hlinkClick r:id="rId22"/>
              </a:rPr>
              <a:t>. 2014/9/3; 17: 1439-1445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3"/>
              </a:rPr>
              <a:t>Eisler,T</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Svensson,O</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Engstrom,C.F</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Reinholt,F.P</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Lundberg,C</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Wejkner,B</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Schmalholz,A</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Elmstedt,E</a:t>
            </a:r>
            <a:r>
              <a:rPr lang="en-US" sz="1200" b="0" i="0" u="none" strike="noStrike" kern="1200" dirty="0">
                <a:solidFill>
                  <a:schemeClr val="tx1"/>
                </a:solidFill>
                <a:effectLst/>
                <a:latin typeface="+mn-lt"/>
                <a:ea typeface="+mn-ea"/>
                <a:cs typeface="+mn-cs"/>
                <a:hlinkClick r:id="rId23"/>
              </a:rPr>
              <a:t>. Ultrasound for diagnosis of infection in revision total hip arthroplasty. </a:t>
            </a:r>
            <a:r>
              <a:rPr lang="en-US" sz="1200" b="0" i="0" u="none" strike="noStrike" kern="1200" dirty="0" err="1">
                <a:solidFill>
                  <a:schemeClr val="tx1"/>
                </a:solidFill>
                <a:effectLst/>
                <a:latin typeface="+mn-lt"/>
                <a:ea typeface="+mn-ea"/>
                <a:cs typeface="+mn-cs"/>
                <a:hlinkClick r:id="rId23"/>
              </a:rPr>
              <a:t>J.Arthroplasty</a:t>
            </a:r>
            <a:r>
              <a:rPr lang="en-US" sz="1200" b="0" i="0" u="none" strike="noStrike" kern="1200" dirty="0">
                <a:solidFill>
                  <a:schemeClr val="tx1"/>
                </a:solidFill>
                <a:effectLst/>
                <a:latin typeface="+mn-lt"/>
                <a:ea typeface="+mn-ea"/>
                <a:cs typeface="+mn-cs"/>
                <a:hlinkClick r:id="rId23"/>
              </a:rPr>
              <a:t> 2001/12; 8: 1010-1017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4"/>
              </a:rPr>
              <a:t>Fehring,T.K</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McAlister,J.A.,Jr</a:t>
            </a:r>
            <a:r>
              <a:rPr lang="en-US" sz="1200" b="0" i="0" u="none" strike="noStrike" kern="1200" dirty="0">
                <a:solidFill>
                  <a:schemeClr val="tx1"/>
                </a:solidFill>
                <a:effectLst/>
                <a:latin typeface="+mn-lt"/>
                <a:ea typeface="+mn-ea"/>
                <a:cs typeface="+mn-cs"/>
                <a:hlinkClick r:id="rId24"/>
              </a:rPr>
              <a:t>. Frozen histologic section as a guide to sepsis in revision joint arthroplasty. Clin </a:t>
            </a:r>
            <a:r>
              <a:rPr lang="en-US" sz="1200" b="0" i="0" u="none" strike="noStrike" kern="1200" dirty="0" err="1">
                <a:solidFill>
                  <a:schemeClr val="tx1"/>
                </a:solidFill>
                <a:effectLst/>
                <a:latin typeface="+mn-lt"/>
                <a:ea typeface="+mn-ea"/>
                <a:cs typeface="+mn-cs"/>
                <a:hlinkClick r:id="rId24"/>
              </a:rPr>
              <a:t>Orthop</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Relat</a:t>
            </a:r>
            <a:r>
              <a:rPr lang="en-US" sz="1200" b="0" i="0" u="none" strike="noStrike" kern="1200" dirty="0">
                <a:solidFill>
                  <a:schemeClr val="tx1"/>
                </a:solidFill>
                <a:effectLst/>
                <a:latin typeface="+mn-lt"/>
                <a:ea typeface="+mn-ea"/>
                <a:cs typeface="+mn-cs"/>
                <a:hlinkClick r:id="rId24"/>
              </a:rPr>
              <a:t> Res 1994/7; 304: 229-237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5"/>
              </a:rPr>
              <a:t>Fink,B</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Gebhard,A</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Fuerst,M</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Berger,I</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Schafer,P</a:t>
            </a:r>
            <a:r>
              <a:rPr lang="en-US" sz="1200" b="0" i="0" u="none" strike="noStrike" kern="1200" dirty="0">
                <a:solidFill>
                  <a:schemeClr val="tx1"/>
                </a:solidFill>
                <a:effectLst/>
                <a:latin typeface="+mn-lt"/>
                <a:ea typeface="+mn-ea"/>
                <a:cs typeface="+mn-cs"/>
                <a:hlinkClick r:id="rId25"/>
              </a:rPr>
              <a:t>. High diagnostic value of synovial biopsy in periprosthetic joint infection of the hip. </a:t>
            </a:r>
            <a:r>
              <a:rPr lang="en-US" sz="1200" b="0" i="0" u="none" strike="noStrike" kern="1200" dirty="0" err="1">
                <a:solidFill>
                  <a:schemeClr val="tx1"/>
                </a:solidFill>
                <a:effectLst/>
                <a:latin typeface="+mn-lt"/>
                <a:ea typeface="+mn-ea"/>
                <a:cs typeface="+mn-cs"/>
                <a:hlinkClick r:id="rId25"/>
              </a:rPr>
              <a:t>Clin.Orthop</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Relat.Res</a:t>
            </a:r>
            <a:r>
              <a:rPr lang="en-US" sz="1200" b="0" i="0" u="none" strike="noStrike" kern="1200" dirty="0">
                <a:solidFill>
                  <a:schemeClr val="tx1"/>
                </a:solidFill>
                <a:effectLst/>
                <a:latin typeface="+mn-lt"/>
                <a:ea typeface="+mn-ea"/>
                <a:cs typeface="+mn-cs"/>
                <a:hlinkClick r:id="rId25"/>
              </a:rPr>
              <a:t>. 2013/3; 3: 956-964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6"/>
              </a:rPr>
              <a:t>Fink,B</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Makowiak,C</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Fuerst,M</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Berger,I</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Schafer,P</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Frommelt,L</a:t>
            </a:r>
            <a:r>
              <a:rPr lang="en-US" sz="1200" b="0" i="0" u="none" strike="noStrike" kern="1200" dirty="0">
                <a:solidFill>
                  <a:schemeClr val="tx1"/>
                </a:solidFill>
                <a:effectLst/>
                <a:latin typeface="+mn-lt"/>
                <a:ea typeface="+mn-ea"/>
                <a:cs typeface="+mn-cs"/>
                <a:hlinkClick r:id="rId26"/>
              </a:rPr>
              <a:t>. The value of synovial biopsy, joint aspiration and C-reactive protein in the diagnosis of late peri-prosthetic infection of total knee replacements. </a:t>
            </a:r>
            <a:r>
              <a:rPr lang="en-US" sz="1200" b="0" i="0" u="none" strike="noStrike" kern="1200" dirty="0" err="1">
                <a:solidFill>
                  <a:schemeClr val="tx1"/>
                </a:solidFill>
                <a:effectLst/>
                <a:latin typeface="+mn-lt"/>
                <a:ea typeface="+mn-ea"/>
                <a:cs typeface="+mn-cs"/>
                <a:hlinkClick r:id="rId26"/>
              </a:rPr>
              <a:t>J.Bone</a:t>
            </a:r>
            <a:r>
              <a:rPr lang="en-US" sz="1200" b="0" i="0" u="none" strike="noStrike" kern="1200" dirty="0">
                <a:solidFill>
                  <a:schemeClr val="tx1"/>
                </a:solidFill>
                <a:effectLst/>
                <a:latin typeface="+mn-lt"/>
                <a:ea typeface="+mn-ea"/>
                <a:cs typeface="+mn-cs"/>
                <a:hlinkClick r:id="rId26"/>
              </a:rPr>
              <a:t> Joint </a:t>
            </a:r>
            <a:r>
              <a:rPr lang="en-US" sz="1200" b="0" i="0" u="none" strike="noStrike" kern="1200" dirty="0" err="1">
                <a:solidFill>
                  <a:schemeClr val="tx1"/>
                </a:solidFill>
                <a:effectLst/>
                <a:latin typeface="+mn-lt"/>
                <a:ea typeface="+mn-ea"/>
                <a:cs typeface="+mn-cs"/>
                <a:hlinkClick r:id="rId26"/>
              </a:rPr>
              <a:t>Surg.Br</a:t>
            </a:r>
            <a:r>
              <a:rPr lang="en-US" sz="1200" b="0" i="0" u="none" strike="noStrike" kern="1200" dirty="0">
                <a:solidFill>
                  <a:schemeClr val="tx1"/>
                </a:solidFill>
                <a:effectLst/>
                <a:latin typeface="+mn-lt"/>
                <a:ea typeface="+mn-ea"/>
                <a:cs typeface="+mn-cs"/>
                <a:hlinkClick r:id="rId26"/>
              </a:rPr>
              <a:t>. 2008/7; 7: 874-878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7"/>
              </a:rPr>
              <a:t>Frances,Borrego</a:t>
            </a:r>
            <a:r>
              <a:rPr lang="en-US" sz="1200" b="0" i="0" u="none" strike="noStrike" kern="1200" dirty="0">
                <a:solidFill>
                  <a:schemeClr val="tx1"/>
                </a:solidFill>
                <a:effectLst/>
                <a:latin typeface="+mn-lt"/>
                <a:ea typeface="+mn-ea"/>
                <a:cs typeface="+mn-cs"/>
                <a:hlinkClick r:id="rId27"/>
              </a:rPr>
              <a:t> A., </a:t>
            </a:r>
            <a:r>
              <a:rPr lang="en-US" sz="1200" b="0" i="0" u="none" strike="noStrike" kern="1200" dirty="0" err="1">
                <a:solidFill>
                  <a:schemeClr val="tx1"/>
                </a:solidFill>
                <a:effectLst/>
                <a:latin typeface="+mn-lt"/>
                <a:ea typeface="+mn-ea"/>
                <a:cs typeface="+mn-cs"/>
                <a:hlinkClick r:id="rId27"/>
              </a:rPr>
              <a:t>Martinez,F.M</a:t>
            </a:r>
            <a:r>
              <a:rPr lang="en-US" sz="1200" b="0" i="0" u="none" strike="noStrike" kern="1200" dirty="0">
                <a:solidFill>
                  <a:schemeClr val="tx1"/>
                </a:solidFill>
                <a:effectLst/>
                <a:latin typeface="+mn-lt"/>
                <a:ea typeface="+mn-ea"/>
                <a:cs typeface="+mn-cs"/>
                <a:hlinkClick r:id="rId27"/>
              </a:rPr>
              <a:t>., </a:t>
            </a:r>
            <a:r>
              <a:rPr lang="en-US" sz="1200" b="0" i="0" u="none" strike="noStrike" kern="1200" dirty="0" err="1">
                <a:solidFill>
                  <a:schemeClr val="tx1"/>
                </a:solidFill>
                <a:effectLst/>
                <a:latin typeface="+mn-lt"/>
                <a:ea typeface="+mn-ea"/>
                <a:cs typeface="+mn-cs"/>
                <a:hlinkClick r:id="rId27"/>
              </a:rPr>
              <a:t>Cebrian</a:t>
            </a:r>
            <a:r>
              <a:rPr lang="en-US" sz="1200" b="0" i="0" u="none" strike="noStrike" kern="1200" dirty="0">
                <a:solidFill>
                  <a:schemeClr val="tx1"/>
                </a:solidFill>
                <a:effectLst/>
                <a:latin typeface="+mn-lt"/>
                <a:ea typeface="+mn-ea"/>
                <a:cs typeface="+mn-cs"/>
                <a:hlinkClick r:id="rId27"/>
              </a:rPr>
              <a:t> </a:t>
            </a:r>
            <a:r>
              <a:rPr lang="en-US" sz="1200" b="0" i="0" u="none" strike="noStrike" kern="1200" dirty="0" err="1">
                <a:solidFill>
                  <a:schemeClr val="tx1"/>
                </a:solidFill>
                <a:effectLst/>
                <a:latin typeface="+mn-lt"/>
                <a:ea typeface="+mn-ea"/>
                <a:cs typeface="+mn-cs"/>
                <a:hlinkClick r:id="rId27"/>
              </a:rPr>
              <a:t>Parra,J.L</a:t>
            </a:r>
            <a:r>
              <a:rPr lang="en-US" sz="1200" b="0" i="0" u="none" strike="noStrike" kern="1200" dirty="0">
                <a:solidFill>
                  <a:schemeClr val="tx1"/>
                </a:solidFill>
                <a:effectLst/>
                <a:latin typeface="+mn-lt"/>
                <a:ea typeface="+mn-ea"/>
                <a:cs typeface="+mn-cs"/>
                <a:hlinkClick r:id="rId27"/>
              </a:rPr>
              <a:t>., </a:t>
            </a:r>
            <a:r>
              <a:rPr lang="en-US" sz="1200" b="0" i="0" u="none" strike="noStrike" kern="1200" dirty="0" err="1">
                <a:solidFill>
                  <a:schemeClr val="tx1"/>
                </a:solidFill>
                <a:effectLst/>
                <a:latin typeface="+mn-lt"/>
                <a:ea typeface="+mn-ea"/>
                <a:cs typeface="+mn-cs"/>
                <a:hlinkClick r:id="rId27"/>
              </a:rPr>
              <a:t>Graneda,D.S</a:t>
            </a:r>
            <a:r>
              <a:rPr lang="en-US" sz="1200" b="0" i="0" u="none" strike="noStrike" kern="1200" dirty="0">
                <a:solidFill>
                  <a:schemeClr val="tx1"/>
                </a:solidFill>
                <a:effectLst/>
                <a:latin typeface="+mn-lt"/>
                <a:ea typeface="+mn-ea"/>
                <a:cs typeface="+mn-cs"/>
                <a:hlinkClick r:id="rId27"/>
              </a:rPr>
              <a:t>., </a:t>
            </a:r>
            <a:r>
              <a:rPr lang="en-US" sz="1200" b="0" i="0" u="none" strike="noStrike" kern="1200" dirty="0" err="1">
                <a:solidFill>
                  <a:schemeClr val="tx1"/>
                </a:solidFill>
                <a:effectLst/>
                <a:latin typeface="+mn-lt"/>
                <a:ea typeface="+mn-ea"/>
                <a:cs typeface="+mn-cs"/>
                <a:hlinkClick r:id="rId27"/>
              </a:rPr>
              <a:t>Crespo,R.G</a:t>
            </a:r>
            <a:r>
              <a:rPr lang="en-US" sz="1200" b="0" i="0" u="none" strike="noStrike" kern="1200" dirty="0">
                <a:solidFill>
                  <a:schemeClr val="tx1"/>
                </a:solidFill>
                <a:effectLst/>
                <a:latin typeface="+mn-lt"/>
                <a:ea typeface="+mn-ea"/>
                <a:cs typeface="+mn-cs"/>
                <a:hlinkClick r:id="rId27"/>
              </a:rPr>
              <a:t>., Lopez-</a:t>
            </a:r>
            <a:r>
              <a:rPr lang="en-US" sz="1200" b="0" i="0" u="none" strike="noStrike" kern="1200" dirty="0" err="1">
                <a:solidFill>
                  <a:schemeClr val="tx1"/>
                </a:solidFill>
                <a:effectLst/>
                <a:latin typeface="+mn-lt"/>
                <a:ea typeface="+mn-ea"/>
                <a:cs typeface="+mn-cs"/>
                <a:hlinkClick r:id="rId27"/>
              </a:rPr>
              <a:t>Duran,Stern</a:t>
            </a:r>
            <a:r>
              <a:rPr lang="en-US" sz="1200" b="0" i="0" u="none" strike="noStrike" kern="1200" dirty="0">
                <a:solidFill>
                  <a:schemeClr val="tx1"/>
                </a:solidFill>
                <a:effectLst/>
                <a:latin typeface="+mn-lt"/>
                <a:ea typeface="+mn-ea"/>
                <a:cs typeface="+mn-cs"/>
                <a:hlinkClick r:id="rId27"/>
              </a:rPr>
              <a:t> L. Diagnosis of infection in hip and knee revision surgery: intraoperative frozen section analysis. </a:t>
            </a:r>
            <a:r>
              <a:rPr lang="en-US" sz="1200" b="0" i="0" u="none" strike="noStrike" kern="1200" dirty="0" err="1">
                <a:solidFill>
                  <a:schemeClr val="tx1"/>
                </a:solidFill>
                <a:effectLst/>
                <a:latin typeface="+mn-lt"/>
                <a:ea typeface="+mn-ea"/>
                <a:cs typeface="+mn-cs"/>
                <a:hlinkClick r:id="rId27"/>
              </a:rPr>
              <a:t>Int.Orthop</a:t>
            </a:r>
            <a:r>
              <a:rPr lang="en-US" sz="1200" b="0" i="0" u="none" strike="noStrike" kern="1200" dirty="0">
                <a:solidFill>
                  <a:schemeClr val="tx1"/>
                </a:solidFill>
                <a:effectLst/>
                <a:latin typeface="+mn-lt"/>
                <a:ea typeface="+mn-ea"/>
                <a:cs typeface="+mn-cs"/>
                <a:hlinkClick r:id="rId27"/>
              </a:rPr>
              <a:t>. 2007/2; 1: 33-37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8"/>
              </a:rPr>
              <a:t>Glithero</a:t>
            </a:r>
            <a:r>
              <a:rPr lang="en-US" sz="1200" b="0" i="0" u="none" strike="noStrike" kern="1200" dirty="0">
                <a:solidFill>
                  <a:schemeClr val="tx1"/>
                </a:solidFill>
                <a:effectLst/>
                <a:latin typeface="+mn-lt"/>
                <a:ea typeface="+mn-ea"/>
                <a:cs typeface="+mn-cs"/>
                <a:hlinkClick r:id="rId28"/>
              </a:rPr>
              <a:t>, P.R., </a:t>
            </a:r>
            <a:r>
              <a:rPr lang="en-US" sz="1200" b="0" i="0" u="none" strike="noStrike" kern="1200" dirty="0" err="1">
                <a:solidFill>
                  <a:schemeClr val="tx1"/>
                </a:solidFill>
                <a:effectLst/>
                <a:latin typeface="+mn-lt"/>
                <a:ea typeface="+mn-ea"/>
                <a:cs typeface="+mn-cs"/>
                <a:hlinkClick r:id="rId28"/>
              </a:rPr>
              <a:t>Grigoris,P</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Harding,L.K</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Hesslewood,S.R</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McMinn,D.J</a:t>
            </a:r>
            <a:r>
              <a:rPr lang="en-US" sz="1200" b="0" i="0" u="none" strike="noStrike" kern="1200" dirty="0">
                <a:solidFill>
                  <a:schemeClr val="tx1"/>
                </a:solidFill>
                <a:effectLst/>
                <a:latin typeface="+mn-lt"/>
                <a:ea typeface="+mn-ea"/>
                <a:cs typeface="+mn-cs"/>
                <a:hlinkClick r:id="rId28"/>
              </a:rPr>
              <a:t>. White cell scans and infected joint replacements. Failure to detect chronic infection. </a:t>
            </a:r>
            <a:r>
              <a:rPr lang="en-US" sz="1200" b="0" i="0" u="none" strike="noStrike" kern="1200" dirty="0" err="1">
                <a:solidFill>
                  <a:schemeClr val="tx1"/>
                </a:solidFill>
                <a:effectLst/>
                <a:latin typeface="+mn-lt"/>
                <a:ea typeface="+mn-ea"/>
                <a:cs typeface="+mn-cs"/>
                <a:hlinkClick r:id="rId28"/>
              </a:rPr>
              <a:t>J.Bone</a:t>
            </a:r>
            <a:r>
              <a:rPr lang="en-US" sz="1200" b="0" i="0" u="none" strike="noStrike" kern="1200" dirty="0">
                <a:solidFill>
                  <a:schemeClr val="tx1"/>
                </a:solidFill>
                <a:effectLst/>
                <a:latin typeface="+mn-lt"/>
                <a:ea typeface="+mn-ea"/>
                <a:cs typeface="+mn-cs"/>
                <a:hlinkClick r:id="rId28"/>
              </a:rPr>
              <a:t> Joint </a:t>
            </a:r>
            <a:r>
              <a:rPr lang="en-US" sz="1200" b="0" i="0" u="none" strike="noStrike" kern="1200" dirty="0" err="1">
                <a:solidFill>
                  <a:schemeClr val="tx1"/>
                </a:solidFill>
                <a:effectLst/>
                <a:latin typeface="+mn-lt"/>
                <a:ea typeface="+mn-ea"/>
                <a:cs typeface="+mn-cs"/>
                <a:hlinkClick r:id="rId28"/>
              </a:rPr>
              <a:t>Surg.Br</a:t>
            </a:r>
            <a:r>
              <a:rPr lang="en-US" sz="1200" b="0" i="0" u="none" strike="noStrike" kern="1200" dirty="0">
                <a:solidFill>
                  <a:schemeClr val="tx1"/>
                </a:solidFill>
                <a:effectLst/>
                <a:latin typeface="+mn-lt"/>
                <a:ea typeface="+mn-ea"/>
                <a:cs typeface="+mn-cs"/>
                <a:hlinkClick r:id="rId28"/>
              </a:rPr>
              <a:t>. 1993/5; 3: 371-374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29"/>
              </a:rPr>
              <a:t>Gomez, E., </a:t>
            </a:r>
            <a:r>
              <a:rPr lang="en-US" sz="1200" b="0" i="0" u="none" strike="noStrike" kern="1200" dirty="0" err="1">
                <a:solidFill>
                  <a:schemeClr val="tx1"/>
                </a:solidFill>
                <a:effectLst/>
                <a:latin typeface="+mn-lt"/>
                <a:ea typeface="+mn-ea"/>
                <a:cs typeface="+mn-cs"/>
                <a:hlinkClick r:id="rId29"/>
              </a:rPr>
              <a:t>Cazanave,C</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Cunningham,S.A</a:t>
            </a:r>
            <a:r>
              <a:rPr lang="en-US" sz="1200" b="0" i="0" u="none" strike="noStrike" kern="1200" dirty="0">
                <a:solidFill>
                  <a:schemeClr val="tx1"/>
                </a:solidFill>
                <a:effectLst/>
                <a:latin typeface="+mn-lt"/>
                <a:ea typeface="+mn-ea"/>
                <a:cs typeface="+mn-cs"/>
                <a:hlinkClick r:id="rId29"/>
              </a:rPr>
              <a:t>., Greenwood-</a:t>
            </a:r>
            <a:r>
              <a:rPr lang="en-US" sz="1200" b="0" i="0" u="none" strike="noStrike" kern="1200" dirty="0" err="1">
                <a:solidFill>
                  <a:schemeClr val="tx1"/>
                </a:solidFill>
                <a:effectLst/>
                <a:latin typeface="+mn-lt"/>
                <a:ea typeface="+mn-ea"/>
                <a:cs typeface="+mn-cs"/>
                <a:hlinkClick r:id="rId29"/>
              </a:rPr>
              <a:t>Quaintance,K.E</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Steckelberg,J.M</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Uhl,J.R</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Hanssen,A.D</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Karau,M.J</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Schmidt,S.M</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Osmon,D.R</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Berbari,E.F</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Mandrekar,J</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Patel,R</a:t>
            </a:r>
            <a:r>
              <a:rPr lang="en-US" sz="1200" b="0" i="0" u="none" strike="noStrike" kern="1200" dirty="0">
                <a:solidFill>
                  <a:schemeClr val="tx1"/>
                </a:solidFill>
                <a:effectLst/>
                <a:latin typeface="+mn-lt"/>
                <a:ea typeface="+mn-ea"/>
                <a:cs typeface="+mn-cs"/>
                <a:hlinkClick r:id="rId29"/>
              </a:rPr>
              <a:t>. Prosthetic joint infection diagnosis using broad-range PCR of biofilms dislodged from knee and hip arthroplasty surfaces using sonication. </a:t>
            </a:r>
            <a:r>
              <a:rPr lang="en-US" sz="1200" b="0" i="0" u="none" strike="noStrike" kern="1200" dirty="0" err="1">
                <a:solidFill>
                  <a:schemeClr val="tx1"/>
                </a:solidFill>
                <a:effectLst/>
                <a:latin typeface="+mn-lt"/>
                <a:ea typeface="+mn-ea"/>
                <a:cs typeface="+mn-cs"/>
                <a:hlinkClick r:id="rId29"/>
              </a:rPr>
              <a:t>J.Clin.Microbiol</a:t>
            </a:r>
            <a:r>
              <a:rPr lang="en-US" sz="1200" b="0" i="0" u="none" strike="noStrike" kern="1200" dirty="0">
                <a:solidFill>
                  <a:schemeClr val="tx1"/>
                </a:solidFill>
                <a:effectLst/>
                <a:latin typeface="+mn-lt"/>
                <a:ea typeface="+mn-ea"/>
                <a:cs typeface="+mn-cs"/>
                <a:hlinkClick r:id="rId29"/>
              </a:rPr>
              <a:t>. 2012/11; 11: 3501-3508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0"/>
              </a:rPr>
              <a:t>Greenwood-</a:t>
            </a:r>
            <a:r>
              <a:rPr lang="en-US" sz="1200" b="0" i="0" u="none" strike="noStrike" kern="1200" dirty="0" err="1">
                <a:solidFill>
                  <a:schemeClr val="tx1"/>
                </a:solidFill>
                <a:effectLst/>
                <a:latin typeface="+mn-lt"/>
                <a:ea typeface="+mn-ea"/>
                <a:cs typeface="+mn-cs"/>
                <a:hlinkClick r:id="rId30"/>
              </a:rPr>
              <a:t>Quaintance</a:t>
            </a:r>
            <a:r>
              <a:rPr lang="en-US" sz="1200" b="0" i="0" u="none" strike="noStrike" kern="1200" dirty="0">
                <a:solidFill>
                  <a:schemeClr val="tx1"/>
                </a:solidFill>
                <a:effectLst/>
                <a:latin typeface="+mn-lt"/>
                <a:ea typeface="+mn-ea"/>
                <a:cs typeface="+mn-cs"/>
                <a:hlinkClick r:id="rId30"/>
              </a:rPr>
              <a:t>, K.E., </a:t>
            </a:r>
            <a:r>
              <a:rPr lang="en-US" sz="1200" b="0" i="0" u="none" strike="noStrike" kern="1200" dirty="0" err="1">
                <a:solidFill>
                  <a:schemeClr val="tx1"/>
                </a:solidFill>
                <a:effectLst/>
                <a:latin typeface="+mn-lt"/>
                <a:ea typeface="+mn-ea"/>
                <a:cs typeface="+mn-cs"/>
                <a:hlinkClick r:id="rId30"/>
              </a:rPr>
              <a:t>Uhl,J.R</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Hanssen,A.D</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Sampath,R</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Mandrekar,J.N</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Patel,R</a:t>
            </a:r>
            <a:r>
              <a:rPr lang="en-US" sz="1200" b="0" i="0" u="none" strike="noStrike" kern="1200" dirty="0">
                <a:solidFill>
                  <a:schemeClr val="tx1"/>
                </a:solidFill>
                <a:effectLst/>
                <a:latin typeface="+mn-lt"/>
                <a:ea typeface="+mn-ea"/>
                <a:cs typeface="+mn-cs"/>
                <a:hlinkClick r:id="rId30"/>
              </a:rPr>
              <a:t>. Diagnosis of prosthetic joint infection by use of PCR-electrospray ionization mass spectrometry. </a:t>
            </a:r>
            <a:r>
              <a:rPr lang="en-US" sz="1200" b="0" i="0" u="none" strike="noStrike" kern="1200" dirty="0" err="1">
                <a:solidFill>
                  <a:schemeClr val="tx1"/>
                </a:solidFill>
                <a:effectLst/>
                <a:latin typeface="+mn-lt"/>
                <a:ea typeface="+mn-ea"/>
                <a:cs typeface="+mn-cs"/>
                <a:hlinkClick r:id="rId30"/>
              </a:rPr>
              <a:t>J.Clin.Microbiol</a:t>
            </a:r>
            <a:r>
              <a:rPr lang="en-US" sz="1200" b="0" i="0" u="none" strike="noStrike" kern="1200" dirty="0">
                <a:solidFill>
                  <a:schemeClr val="tx1"/>
                </a:solidFill>
                <a:effectLst/>
                <a:latin typeface="+mn-lt"/>
                <a:ea typeface="+mn-ea"/>
                <a:cs typeface="+mn-cs"/>
                <a:hlinkClick r:id="rId30"/>
              </a:rPr>
              <a:t>. 2014/2; 2: 642-649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1"/>
              </a:rPr>
              <a:t>Higuera,C.A</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Zmistowski,B</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Malcom,T</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Barsoum,W.K</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Sporer,S.M</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Mommsen,P</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Kendoff,D</a:t>
            </a:r>
            <a:r>
              <a:rPr lang="en-US" sz="1200" b="0" i="0" u="none" strike="noStrike" kern="1200" dirty="0">
                <a:solidFill>
                  <a:schemeClr val="tx1"/>
                </a:solidFill>
                <a:effectLst/>
                <a:latin typeface="+mn-lt"/>
                <a:ea typeface="+mn-ea"/>
                <a:cs typeface="+mn-cs"/>
                <a:hlinkClick r:id="rId31"/>
              </a:rPr>
              <a:t>., Della </a:t>
            </a:r>
            <a:r>
              <a:rPr lang="en-US" sz="1200" b="0" i="0" u="none" strike="noStrike" kern="1200" dirty="0" err="1">
                <a:solidFill>
                  <a:schemeClr val="tx1"/>
                </a:solidFill>
                <a:effectLst/>
                <a:latin typeface="+mn-lt"/>
                <a:ea typeface="+mn-ea"/>
                <a:cs typeface="+mn-cs"/>
                <a:hlinkClick r:id="rId31"/>
              </a:rPr>
              <a:t>Valle,C.J</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Parvizi,J</a:t>
            </a:r>
            <a:r>
              <a:rPr lang="en-US" sz="1200" b="0" i="0" u="none" strike="noStrike" kern="1200" dirty="0">
                <a:solidFill>
                  <a:schemeClr val="tx1"/>
                </a:solidFill>
                <a:effectLst/>
                <a:latin typeface="+mn-lt"/>
                <a:ea typeface="+mn-ea"/>
                <a:cs typeface="+mn-cs"/>
                <a:hlinkClick r:id="rId31"/>
              </a:rPr>
              <a:t>. Synovial Fluid Cell Count for Diagnosis of Chronic Periprosthetic Hip Infection. J Bone Joint Surg Am 2017/5/3; 9: 753-759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2"/>
              </a:rPr>
              <a:t>Janz,V</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Wassilew,G.I</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Hasart,O</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Matziolis,G</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Tohtz,S</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Perka,C</a:t>
            </a:r>
            <a:r>
              <a:rPr lang="en-US" sz="1200" b="0" i="0" u="none" strike="noStrike" kern="1200" dirty="0">
                <a:solidFill>
                  <a:schemeClr val="tx1"/>
                </a:solidFill>
                <a:effectLst/>
                <a:latin typeface="+mn-lt"/>
                <a:ea typeface="+mn-ea"/>
                <a:cs typeface="+mn-cs"/>
                <a:hlinkClick r:id="rId32"/>
              </a:rPr>
              <a:t>. Evaluation of sonicate fluid cultures in comparison to histological analysis of the periprosthetic membrane for the detection of periprosthetic joint infection. </a:t>
            </a:r>
            <a:r>
              <a:rPr lang="en-US" sz="1200" b="0" i="0" u="none" strike="noStrike" kern="1200" dirty="0" err="1">
                <a:solidFill>
                  <a:schemeClr val="tx1"/>
                </a:solidFill>
                <a:effectLst/>
                <a:latin typeface="+mn-lt"/>
                <a:ea typeface="+mn-ea"/>
                <a:cs typeface="+mn-cs"/>
                <a:hlinkClick r:id="rId32"/>
              </a:rPr>
              <a:t>Int.Orthop</a:t>
            </a:r>
            <a:r>
              <a:rPr lang="en-US" sz="1200" b="0" i="0" u="none" strike="noStrike" kern="1200" dirty="0">
                <a:solidFill>
                  <a:schemeClr val="tx1"/>
                </a:solidFill>
                <a:effectLst/>
                <a:latin typeface="+mn-lt"/>
                <a:ea typeface="+mn-ea"/>
                <a:cs typeface="+mn-cs"/>
                <a:hlinkClick r:id="rId32"/>
              </a:rPr>
              <a:t>. 2013/5; 5: 931-936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3"/>
              </a:rPr>
              <a:t>Kasparek,M.F</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Kasparek,M</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Boettner,F</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Faschingbauer,M</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Hahne,J</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Dominkus,M</a:t>
            </a:r>
            <a:r>
              <a:rPr lang="en-US" sz="1200" b="0" i="0" u="none" strike="noStrike" kern="1200" dirty="0">
                <a:solidFill>
                  <a:schemeClr val="tx1"/>
                </a:solidFill>
                <a:effectLst/>
                <a:latin typeface="+mn-lt"/>
                <a:ea typeface="+mn-ea"/>
                <a:cs typeface="+mn-cs"/>
                <a:hlinkClick r:id="rId33"/>
              </a:rPr>
              <a:t>. Intraoperative Diagnosis of Periprosthetic Joint Infection Using a Novel Alpha-Defensin Lateral Flow Assay. </a:t>
            </a:r>
            <a:r>
              <a:rPr lang="en-US" sz="1200" b="0" i="0" u="none" strike="noStrike" kern="1200" dirty="0" err="1">
                <a:solidFill>
                  <a:schemeClr val="tx1"/>
                </a:solidFill>
                <a:effectLst/>
                <a:latin typeface="+mn-lt"/>
                <a:ea typeface="+mn-ea"/>
                <a:cs typeface="+mn-cs"/>
                <a:hlinkClick r:id="rId33"/>
              </a:rPr>
              <a:t>J.Arthroplasty</a:t>
            </a:r>
            <a:r>
              <a:rPr lang="en-US" sz="1200" b="0" i="0" u="none" strike="noStrike" kern="1200" dirty="0">
                <a:solidFill>
                  <a:schemeClr val="tx1"/>
                </a:solidFill>
                <a:effectLst/>
                <a:latin typeface="+mn-lt"/>
                <a:ea typeface="+mn-ea"/>
                <a:cs typeface="+mn-cs"/>
                <a:hlinkClick r:id="rId33"/>
              </a:rPr>
              <a:t> 2016/12; 12: 2871-2874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4"/>
              </a:rPr>
              <a:t>Ko, P.S., Ip, D., Chow, K.P., Cheung, F., Lee, O.B., Lam, J.J. The role of intraoperative frozen section in decision making in revision hip and knee arthroplasties in a local community hospital. J. Arthroplasty. 2005/2; 2: 189-195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5"/>
              </a:rPr>
              <a:t>Koh, I.J., </a:t>
            </a:r>
            <a:r>
              <a:rPr lang="en-US" sz="1200" b="0" i="0" u="none" strike="noStrike" kern="1200" dirty="0" err="1">
                <a:solidFill>
                  <a:schemeClr val="tx1"/>
                </a:solidFill>
                <a:effectLst/>
                <a:latin typeface="+mn-lt"/>
                <a:ea typeface="+mn-ea"/>
                <a:cs typeface="+mn-cs"/>
                <a:hlinkClick r:id="rId35"/>
              </a:rPr>
              <a:t>Han,S.B</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In,Y</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Oh,K.J</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Lee,D.H</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Kim,T.K</a:t>
            </a:r>
            <a:r>
              <a:rPr lang="en-US" sz="1200" b="0" i="0" u="none" strike="noStrike" kern="1200" dirty="0">
                <a:solidFill>
                  <a:schemeClr val="tx1"/>
                </a:solidFill>
                <a:effectLst/>
                <a:latin typeface="+mn-lt"/>
                <a:ea typeface="+mn-ea"/>
                <a:cs typeface="+mn-cs"/>
                <a:hlinkClick r:id="rId35"/>
              </a:rPr>
              <a:t>. The Leukocyte Esterase Strip Test has Practical Value for Diagnosing Periprosthetic Joint Infection After Total Knee Arthroplasty: A Multicenter Study. J Arthroplasty 2017/11; 11: 3519-3523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6"/>
              </a:rPr>
              <a:t>Kwon, Y.M., </a:t>
            </a:r>
            <a:r>
              <a:rPr lang="en-US" sz="1200" b="0" i="0" u="none" strike="noStrike" kern="1200" dirty="0" err="1">
                <a:solidFill>
                  <a:schemeClr val="tx1"/>
                </a:solidFill>
                <a:effectLst/>
                <a:latin typeface="+mn-lt"/>
                <a:ea typeface="+mn-ea"/>
                <a:cs typeface="+mn-cs"/>
                <a:hlinkClick r:id="rId36"/>
              </a:rPr>
              <a:t>Antoci,V.,Jr</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Leone,W.A</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Tsai,T.Y</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Dimitriou,D</a:t>
            </a:r>
            <a:r>
              <a:rPr lang="en-US" sz="1200" b="0" i="0" u="none" strike="noStrike" kern="1200" dirty="0">
                <a:solidFill>
                  <a:schemeClr val="tx1"/>
                </a:solidFill>
                <a:effectLst/>
                <a:latin typeface="+mn-lt"/>
                <a:ea typeface="+mn-ea"/>
                <a:cs typeface="+mn-cs"/>
                <a:hlinkClick r:id="rId36"/>
              </a:rPr>
              <a:t>., </a:t>
            </a:r>
            <a:r>
              <a:rPr lang="en-US" sz="1200" b="0" i="0" u="none" strike="noStrike" kern="1200" dirty="0" err="1">
                <a:solidFill>
                  <a:schemeClr val="tx1"/>
                </a:solidFill>
                <a:effectLst/>
                <a:latin typeface="+mn-lt"/>
                <a:ea typeface="+mn-ea"/>
                <a:cs typeface="+mn-cs"/>
                <a:hlinkClick r:id="rId36"/>
              </a:rPr>
              <a:t>Liow,M.H</a:t>
            </a:r>
            <a:r>
              <a:rPr lang="en-US" sz="1200" b="0" i="0" u="none" strike="noStrike" kern="1200" dirty="0">
                <a:solidFill>
                  <a:schemeClr val="tx1"/>
                </a:solidFill>
                <a:effectLst/>
                <a:latin typeface="+mn-lt"/>
                <a:ea typeface="+mn-ea"/>
                <a:cs typeface="+mn-cs"/>
                <a:hlinkClick r:id="rId36"/>
              </a:rPr>
              <a:t>. Utility of Serum Inflammatory and Synovial Fluid Counts in the Diagnosis of Infection in Taper Corrosion of Dual Taper Modular Stems. </a:t>
            </a:r>
            <a:r>
              <a:rPr lang="en-US" sz="1200" b="0" i="0" u="none" strike="noStrike" kern="1200" dirty="0" err="1">
                <a:solidFill>
                  <a:schemeClr val="tx1"/>
                </a:solidFill>
                <a:effectLst/>
                <a:latin typeface="+mn-lt"/>
                <a:ea typeface="+mn-ea"/>
                <a:cs typeface="+mn-cs"/>
                <a:hlinkClick r:id="rId36"/>
              </a:rPr>
              <a:t>J.Arthroplasty</a:t>
            </a:r>
            <a:r>
              <a:rPr lang="en-US" sz="1200" b="0" i="0" u="none" strike="noStrike" kern="1200" dirty="0">
                <a:solidFill>
                  <a:schemeClr val="tx1"/>
                </a:solidFill>
                <a:effectLst/>
                <a:latin typeface="+mn-lt"/>
                <a:ea typeface="+mn-ea"/>
                <a:cs typeface="+mn-cs"/>
                <a:hlinkClick r:id="rId36"/>
              </a:rPr>
              <a:t> 2016/9; 9: 1997-2003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7"/>
              </a:rPr>
              <a:t>Malhotra, R., </a:t>
            </a:r>
            <a:r>
              <a:rPr lang="en-US" sz="1200" b="0" i="0" u="none" strike="noStrike" kern="1200" dirty="0" err="1">
                <a:solidFill>
                  <a:schemeClr val="tx1"/>
                </a:solidFill>
                <a:effectLst/>
                <a:latin typeface="+mn-lt"/>
                <a:ea typeface="+mn-ea"/>
                <a:cs typeface="+mn-cs"/>
                <a:hlinkClick r:id="rId37"/>
              </a:rPr>
              <a:t>Morgan,D.A</a:t>
            </a:r>
            <a:r>
              <a:rPr lang="en-US" sz="1200" b="0" i="0" u="none" strike="noStrike" kern="1200" dirty="0">
                <a:solidFill>
                  <a:schemeClr val="tx1"/>
                </a:solidFill>
                <a:effectLst/>
                <a:latin typeface="+mn-lt"/>
                <a:ea typeface="+mn-ea"/>
                <a:cs typeface="+mn-cs"/>
                <a:hlinkClick r:id="rId37"/>
              </a:rPr>
              <a:t>. Role of core biopsy in diagnosing infection before revision hip arthroplasty. </a:t>
            </a:r>
            <a:r>
              <a:rPr lang="en-US" sz="1200" b="0" i="0" u="none" strike="noStrike" kern="1200" dirty="0" err="1">
                <a:solidFill>
                  <a:schemeClr val="tx1"/>
                </a:solidFill>
                <a:effectLst/>
                <a:latin typeface="+mn-lt"/>
                <a:ea typeface="+mn-ea"/>
                <a:cs typeface="+mn-cs"/>
                <a:hlinkClick r:id="rId37"/>
              </a:rPr>
              <a:t>J.Arthroplasty</a:t>
            </a:r>
            <a:r>
              <a:rPr lang="en-US" sz="1200" b="0" i="0" u="none" strike="noStrike" kern="1200" dirty="0">
                <a:solidFill>
                  <a:schemeClr val="tx1"/>
                </a:solidFill>
                <a:effectLst/>
                <a:latin typeface="+mn-lt"/>
                <a:ea typeface="+mn-ea"/>
                <a:cs typeface="+mn-cs"/>
                <a:hlinkClick r:id="rId37"/>
              </a:rPr>
              <a:t> 2004/1; 1: 78-87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8"/>
              </a:rPr>
              <a:t>Melendez, D. P., Greenwood-</a:t>
            </a:r>
            <a:r>
              <a:rPr lang="en-US" sz="1200" b="0" i="0" u="none" strike="noStrike" kern="1200" dirty="0" err="1">
                <a:solidFill>
                  <a:schemeClr val="tx1"/>
                </a:solidFill>
                <a:effectLst/>
                <a:latin typeface="+mn-lt"/>
                <a:ea typeface="+mn-ea"/>
                <a:cs typeface="+mn-cs"/>
                <a:hlinkClick r:id="rId38"/>
              </a:rPr>
              <a:t>Quaintance,K.E</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Berbari,E.F</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Osmon,D.R</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Mandrekar,J.N</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Hanssen,A.D</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Patel,R</a:t>
            </a:r>
            <a:r>
              <a:rPr lang="en-US" sz="1200" b="0" i="0" u="none" strike="noStrike" kern="1200" dirty="0">
                <a:solidFill>
                  <a:schemeClr val="tx1"/>
                </a:solidFill>
                <a:effectLst/>
                <a:latin typeface="+mn-lt"/>
                <a:ea typeface="+mn-ea"/>
                <a:cs typeface="+mn-cs"/>
                <a:hlinkClick r:id="rId38"/>
              </a:rPr>
              <a:t>. Evaluation of a Genus- and Group-Specific Rapid PCR Assay Panel on Synovial Fluid for Diagnosis of Prosthetic Knee Infection. </a:t>
            </a:r>
            <a:r>
              <a:rPr lang="en-US" sz="1200" b="0" i="0" u="none" strike="noStrike" kern="1200" dirty="0" err="1">
                <a:solidFill>
                  <a:schemeClr val="tx1"/>
                </a:solidFill>
                <a:effectLst/>
                <a:latin typeface="+mn-lt"/>
                <a:ea typeface="+mn-ea"/>
                <a:cs typeface="+mn-cs"/>
                <a:hlinkClick r:id="rId38"/>
              </a:rPr>
              <a:t>J.Clin.Microbiol</a:t>
            </a:r>
            <a:r>
              <a:rPr lang="en-US" sz="1200" b="0" i="0" u="none" strike="noStrike" kern="1200" dirty="0">
                <a:solidFill>
                  <a:schemeClr val="tx1"/>
                </a:solidFill>
                <a:effectLst/>
                <a:latin typeface="+mn-lt"/>
                <a:ea typeface="+mn-ea"/>
                <a:cs typeface="+mn-cs"/>
                <a:hlinkClick r:id="rId38"/>
              </a:rPr>
              <a:t>. 2016/1; 1: 120-126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9"/>
              </a:rPr>
              <a:t>Morgenstern,C</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Cabric,S</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Perka,C</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Trampuz,A</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Renz,N</a:t>
            </a:r>
            <a:r>
              <a:rPr lang="en-US" sz="1200" b="0" i="0" u="none" strike="noStrike" kern="1200" dirty="0">
                <a:solidFill>
                  <a:schemeClr val="tx1"/>
                </a:solidFill>
                <a:effectLst/>
                <a:latin typeface="+mn-lt"/>
                <a:ea typeface="+mn-ea"/>
                <a:cs typeface="+mn-cs"/>
                <a:hlinkClick r:id="rId39"/>
              </a:rPr>
              <a:t>. Synovial fluid multiplex PCR is superior to culture for detection of low-virulent pathogens causing periprosthetic joint infection. </a:t>
            </a:r>
            <a:r>
              <a:rPr lang="en-US" sz="1200" b="0" i="0" u="none" strike="noStrike" kern="1200" dirty="0" err="1">
                <a:solidFill>
                  <a:schemeClr val="tx1"/>
                </a:solidFill>
                <a:effectLst/>
                <a:latin typeface="+mn-lt"/>
                <a:ea typeface="+mn-ea"/>
                <a:cs typeface="+mn-cs"/>
                <a:hlinkClick r:id="rId39"/>
              </a:rPr>
              <a:t>Diagn.Microbiol.Infect.Dis</a:t>
            </a:r>
            <a:r>
              <a:rPr lang="en-US" sz="1200" b="0" i="0" u="none" strike="noStrike" kern="1200" dirty="0">
                <a:solidFill>
                  <a:schemeClr val="tx1"/>
                </a:solidFill>
                <a:effectLst/>
                <a:latin typeface="+mn-lt"/>
                <a:ea typeface="+mn-ea"/>
                <a:cs typeface="+mn-cs"/>
                <a:hlinkClick r:id="rId39"/>
              </a:rPr>
              <a:t> 2017/11/2;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0"/>
              </a:rPr>
              <a:t>Mulcahy,D.M</a:t>
            </a:r>
            <a:r>
              <a:rPr lang="en-US" sz="1200" b="0" i="0" u="none" strike="noStrike" kern="1200" dirty="0">
                <a:solidFill>
                  <a:schemeClr val="tx1"/>
                </a:solidFill>
                <a:effectLst/>
                <a:latin typeface="+mn-lt"/>
                <a:ea typeface="+mn-ea"/>
                <a:cs typeface="+mn-cs"/>
                <a:hlinkClick r:id="rId40"/>
              </a:rPr>
              <a:t>., </a:t>
            </a:r>
            <a:r>
              <a:rPr lang="en-US" sz="1200" b="0" i="0" u="none" strike="noStrike" kern="1200" dirty="0" err="1">
                <a:solidFill>
                  <a:schemeClr val="tx1"/>
                </a:solidFill>
                <a:effectLst/>
                <a:latin typeface="+mn-lt"/>
                <a:ea typeface="+mn-ea"/>
                <a:cs typeface="+mn-cs"/>
                <a:hlinkClick r:id="rId40"/>
              </a:rPr>
              <a:t>Fenelon,G.C</a:t>
            </a:r>
            <a:r>
              <a:rPr lang="en-US" sz="1200" b="0" i="0" u="none" strike="noStrike" kern="1200" dirty="0">
                <a:solidFill>
                  <a:schemeClr val="tx1"/>
                </a:solidFill>
                <a:effectLst/>
                <a:latin typeface="+mn-lt"/>
                <a:ea typeface="+mn-ea"/>
                <a:cs typeface="+mn-cs"/>
                <a:hlinkClick r:id="rId40"/>
              </a:rPr>
              <a:t>., </a:t>
            </a:r>
            <a:r>
              <a:rPr lang="en-US" sz="1200" b="0" i="0" u="none" strike="noStrike" kern="1200" dirty="0" err="1">
                <a:solidFill>
                  <a:schemeClr val="tx1"/>
                </a:solidFill>
                <a:effectLst/>
                <a:latin typeface="+mn-lt"/>
                <a:ea typeface="+mn-ea"/>
                <a:cs typeface="+mn-cs"/>
                <a:hlinkClick r:id="rId40"/>
              </a:rPr>
              <a:t>McInerney,D.P</a:t>
            </a:r>
            <a:r>
              <a:rPr lang="en-US" sz="1200" b="0" i="0" u="none" strike="noStrike" kern="1200" dirty="0">
                <a:solidFill>
                  <a:schemeClr val="tx1"/>
                </a:solidFill>
                <a:effectLst/>
                <a:latin typeface="+mn-lt"/>
                <a:ea typeface="+mn-ea"/>
                <a:cs typeface="+mn-cs"/>
                <a:hlinkClick r:id="rId40"/>
              </a:rPr>
              <a:t>. Aspiration arthrography of the hip joint. Its uses and limitations in revision hip surgery. </a:t>
            </a:r>
            <a:r>
              <a:rPr lang="en-US" sz="1200" b="0" i="0" u="none" strike="noStrike" kern="1200" dirty="0" err="1">
                <a:solidFill>
                  <a:schemeClr val="tx1"/>
                </a:solidFill>
                <a:effectLst/>
                <a:latin typeface="+mn-lt"/>
                <a:ea typeface="+mn-ea"/>
                <a:cs typeface="+mn-cs"/>
                <a:hlinkClick r:id="rId40"/>
              </a:rPr>
              <a:t>J.Arthroplasty</a:t>
            </a:r>
            <a:r>
              <a:rPr lang="en-US" sz="1200" b="0" i="0" u="none" strike="noStrike" kern="1200" dirty="0">
                <a:solidFill>
                  <a:schemeClr val="tx1"/>
                </a:solidFill>
                <a:effectLst/>
                <a:latin typeface="+mn-lt"/>
                <a:ea typeface="+mn-ea"/>
                <a:cs typeface="+mn-cs"/>
                <a:hlinkClick r:id="rId40"/>
              </a:rPr>
              <a:t> 1996/1; 1: 64-68</a:t>
            </a:r>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1"/>
              </a:rPr>
              <a:t>Nunez,L.V</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Buttaro,M.A</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Morandi,A</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Pusso,R</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Piccaluga,F</a:t>
            </a:r>
            <a:r>
              <a:rPr lang="en-US" sz="1200" b="0" i="0" u="none" strike="noStrike" kern="1200" dirty="0">
                <a:solidFill>
                  <a:schemeClr val="tx1"/>
                </a:solidFill>
                <a:effectLst/>
                <a:latin typeface="+mn-lt"/>
                <a:ea typeface="+mn-ea"/>
                <a:cs typeface="+mn-cs"/>
                <a:hlinkClick r:id="rId41"/>
              </a:rPr>
              <a:t>. Frozen sections of samples taken intraoperatively for diagnosis of infection in revision hip surgery. 2007/4; 2: 226-230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2"/>
              </a:rPr>
              <a:t>Omar,M</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Ettinger,M</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Reichling,M</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Petri,M</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Guenther,D</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Gehrke,T</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Krettek,C</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Mommsen,P</a:t>
            </a:r>
            <a:r>
              <a:rPr lang="en-US" sz="1200" b="0" i="0" u="none" strike="noStrike" kern="1200" dirty="0">
                <a:solidFill>
                  <a:schemeClr val="tx1"/>
                </a:solidFill>
                <a:effectLst/>
                <a:latin typeface="+mn-lt"/>
                <a:ea typeface="+mn-ea"/>
                <a:cs typeface="+mn-cs"/>
                <a:hlinkClick r:id="rId42"/>
              </a:rPr>
              <a:t>. Synovial C- reactive protein as a marker for chronic periprosthetic infection in total hip arthroplasty. Bone Joint J. 2015/2; 2: 173-176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3"/>
              </a:rPr>
              <a:t>Ryu,S.Y</a:t>
            </a:r>
            <a:r>
              <a:rPr lang="en-US" sz="1200" b="0" i="0" u="none" strike="noStrike" kern="1200" dirty="0">
                <a:solidFill>
                  <a:schemeClr val="tx1"/>
                </a:solidFill>
                <a:effectLst/>
                <a:latin typeface="+mn-lt"/>
                <a:ea typeface="+mn-ea"/>
                <a:cs typeface="+mn-cs"/>
                <a:hlinkClick r:id="rId43"/>
              </a:rPr>
              <a:t>., Greenwood-</a:t>
            </a:r>
            <a:r>
              <a:rPr lang="en-US" sz="1200" b="0" i="0" u="none" strike="noStrike" kern="1200" dirty="0" err="1">
                <a:solidFill>
                  <a:schemeClr val="tx1"/>
                </a:solidFill>
                <a:effectLst/>
                <a:latin typeface="+mn-lt"/>
                <a:ea typeface="+mn-ea"/>
                <a:cs typeface="+mn-cs"/>
                <a:hlinkClick r:id="rId43"/>
              </a:rPr>
              <a:t>Quaintance,K.E</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Hanssen,A.D</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Mandrekar,J.N</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Patel,R</a:t>
            </a:r>
            <a:r>
              <a:rPr lang="en-US" sz="1200" b="0" i="0" u="none" strike="noStrike" kern="1200" dirty="0">
                <a:solidFill>
                  <a:schemeClr val="tx1"/>
                </a:solidFill>
                <a:effectLst/>
                <a:latin typeface="+mn-lt"/>
                <a:ea typeface="+mn-ea"/>
                <a:cs typeface="+mn-cs"/>
                <a:hlinkClick r:id="rId43"/>
              </a:rPr>
              <a:t>. Low sensitivity of periprosthetic tissue PCR for prosthetic knee infection diagnosis. </a:t>
            </a:r>
            <a:r>
              <a:rPr lang="en-US" sz="1200" b="0" i="0" u="none" strike="noStrike" kern="1200" dirty="0" err="1">
                <a:solidFill>
                  <a:schemeClr val="tx1"/>
                </a:solidFill>
                <a:effectLst/>
                <a:latin typeface="+mn-lt"/>
                <a:ea typeface="+mn-ea"/>
                <a:cs typeface="+mn-cs"/>
                <a:hlinkClick r:id="rId43"/>
              </a:rPr>
              <a:t>Diagn.Microbiol.Infect.Dis</a:t>
            </a:r>
            <a:r>
              <a:rPr lang="en-US" sz="1200" b="0" i="0" u="none" strike="noStrike" kern="1200" dirty="0">
                <a:solidFill>
                  <a:schemeClr val="tx1"/>
                </a:solidFill>
                <a:effectLst/>
                <a:latin typeface="+mn-lt"/>
                <a:ea typeface="+mn-ea"/>
                <a:cs typeface="+mn-cs"/>
                <a:hlinkClick r:id="rId43"/>
              </a:rPr>
              <a:t>. 2014/8; 4: 448-453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4"/>
              </a:rPr>
              <a:t>Shafafy,R</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McClatchie,W</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Chettiar,K</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Gill,K</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Hargrove,R</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Sturridge,S</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Guyot,A</a:t>
            </a:r>
            <a:r>
              <a:rPr lang="en-US" sz="1200" b="0" i="0" u="none" strike="noStrike" kern="1200" dirty="0">
                <a:solidFill>
                  <a:schemeClr val="tx1"/>
                </a:solidFill>
                <a:effectLst/>
                <a:latin typeface="+mn-lt"/>
                <a:ea typeface="+mn-ea"/>
                <a:cs typeface="+mn-cs"/>
                <a:hlinkClick r:id="rId44"/>
              </a:rPr>
              <a:t>. Use of leucocyte esterase reagent strips in the diagnosis or exclusion of prosthetic joint infection. Bone Joint J. 2015/9; 9: 1232-1236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5"/>
              </a:rPr>
              <a:t>Sousa,R</a:t>
            </a:r>
            <a:r>
              <a:rPr lang="en-US" sz="1200" b="0" i="0" u="none" strike="noStrike" kern="1200" dirty="0">
                <a:solidFill>
                  <a:schemeClr val="tx1"/>
                </a:solidFill>
                <a:effectLst/>
                <a:latin typeface="+mn-lt"/>
                <a:ea typeface="+mn-ea"/>
                <a:cs typeface="+mn-cs"/>
                <a:hlinkClick r:id="rId45"/>
              </a:rPr>
              <a:t>., Munoz-</a:t>
            </a:r>
            <a:r>
              <a:rPr lang="en-US" sz="1200" b="0" i="0" u="none" strike="noStrike" kern="1200" dirty="0" err="1">
                <a:solidFill>
                  <a:schemeClr val="tx1"/>
                </a:solidFill>
                <a:effectLst/>
                <a:latin typeface="+mn-lt"/>
                <a:ea typeface="+mn-ea"/>
                <a:cs typeface="+mn-cs"/>
                <a:hlinkClick r:id="rId45"/>
              </a:rPr>
              <a:t>Mahamud,E</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Quayle,J</a:t>
            </a:r>
            <a:r>
              <a:rPr lang="en-US" sz="1200" b="0" i="0" u="none" strike="noStrike" kern="1200" dirty="0">
                <a:solidFill>
                  <a:schemeClr val="tx1"/>
                </a:solidFill>
                <a:effectLst/>
                <a:latin typeface="+mn-lt"/>
                <a:ea typeface="+mn-ea"/>
                <a:cs typeface="+mn-cs"/>
                <a:hlinkClick r:id="rId45"/>
              </a:rPr>
              <a:t>., Dias </a:t>
            </a:r>
            <a:r>
              <a:rPr lang="en-US" sz="1200" b="0" i="0" u="none" strike="noStrike" kern="1200" dirty="0" err="1">
                <a:solidFill>
                  <a:schemeClr val="tx1"/>
                </a:solidFill>
                <a:effectLst/>
                <a:latin typeface="+mn-lt"/>
                <a:ea typeface="+mn-ea"/>
                <a:cs typeface="+mn-cs"/>
                <a:hlinkClick r:id="rId45"/>
              </a:rPr>
              <a:t>da,Costa</a:t>
            </a:r>
            <a:r>
              <a:rPr lang="en-US" sz="1200" b="0" i="0" u="none" strike="noStrike" kern="1200" dirty="0">
                <a:solidFill>
                  <a:schemeClr val="tx1"/>
                </a:solidFill>
                <a:effectLst/>
                <a:latin typeface="+mn-lt"/>
                <a:ea typeface="+mn-ea"/>
                <a:cs typeface="+mn-cs"/>
                <a:hlinkClick r:id="rId45"/>
              </a:rPr>
              <a:t> L., </a:t>
            </a:r>
            <a:r>
              <a:rPr lang="en-US" sz="1200" b="0" i="0" u="none" strike="noStrike" kern="1200" dirty="0" err="1">
                <a:solidFill>
                  <a:schemeClr val="tx1"/>
                </a:solidFill>
                <a:effectLst/>
                <a:latin typeface="+mn-lt"/>
                <a:ea typeface="+mn-ea"/>
                <a:cs typeface="+mn-cs"/>
                <a:hlinkClick r:id="rId45"/>
              </a:rPr>
              <a:t>Casals,C</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Scott,P</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Leite,P</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Vilanova,P</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Garcia,S</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Ramos,M.H</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Dias,J</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Soriano,A</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Guyot,A</a:t>
            </a:r>
            <a:r>
              <a:rPr lang="en-US" sz="1200" b="0" i="0" u="none" strike="noStrike" kern="1200" dirty="0">
                <a:solidFill>
                  <a:schemeClr val="tx1"/>
                </a:solidFill>
                <a:effectLst/>
                <a:latin typeface="+mn-lt"/>
                <a:ea typeface="+mn-ea"/>
                <a:cs typeface="+mn-cs"/>
                <a:hlinkClick r:id="rId45"/>
              </a:rPr>
              <a:t>. Is asymptomatic bacteriuria a risk factor for prosthetic joint infection?. </a:t>
            </a:r>
            <a:r>
              <a:rPr lang="en-US" sz="1200" b="0" i="0" u="none" strike="noStrike" kern="1200" dirty="0" err="1">
                <a:solidFill>
                  <a:schemeClr val="tx1"/>
                </a:solidFill>
                <a:effectLst/>
                <a:latin typeface="+mn-lt"/>
                <a:ea typeface="+mn-ea"/>
                <a:cs typeface="+mn-cs"/>
                <a:hlinkClick r:id="rId45"/>
              </a:rPr>
              <a:t>Clin.Infect.Dis</a:t>
            </a:r>
            <a:r>
              <a:rPr lang="en-US" sz="1200" b="0" i="0" u="none" strike="noStrike" kern="1200" dirty="0">
                <a:solidFill>
                  <a:schemeClr val="tx1"/>
                </a:solidFill>
                <a:effectLst/>
                <a:latin typeface="+mn-lt"/>
                <a:ea typeface="+mn-ea"/>
                <a:cs typeface="+mn-cs"/>
                <a:hlinkClick r:id="rId45"/>
              </a:rPr>
              <a:t>. 2014/7/1; 1: 41-47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6"/>
              </a:rPr>
              <a:t>Spangehl,M.J</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Masri,B.A</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O'Connell,J.X</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Duncan,C.P</a:t>
            </a:r>
            <a:r>
              <a:rPr lang="en-US" sz="1200" b="0" i="0" u="none" strike="noStrike" kern="1200" dirty="0">
                <a:solidFill>
                  <a:schemeClr val="tx1"/>
                </a:solidFill>
                <a:effectLst/>
                <a:latin typeface="+mn-lt"/>
                <a:ea typeface="+mn-ea"/>
                <a:cs typeface="+mn-cs"/>
                <a:hlinkClick r:id="rId46"/>
              </a:rPr>
              <a:t>. Prospective analysis of preoperative and intraoperative investigations for the diagnosis of infection at the sites of two hundred and two revision total hip arthroplasties. </a:t>
            </a:r>
            <a:r>
              <a:rPr lang="en-US" sz="1200" b="0" i="0" u="none" strike="noStrike" kern="1200" dirty="0" err="1">
                <a:solidFill>
                  <a:schemeClr val="tx1"/>
                </a:solidFill>
                <a:effectLst/>
                <a:latin typeface="+mn-lt"/>
                <a:ea typeface="+mn-ea"/>
                <a:cs typeface="+mn-cs"/>
                <a:hlinkClick r:id="rId46"/>
              </a:rPr>
              <a:t>J.Bone</a:t>
            </a:r>
            <a:r>
              <a:rPr lang="en-US" sz="1200" b="0" i="0" u="none" strike="noStrike" kern="1200" dirty="0">
                <a:solidFill>
                  <a:schemeClr val="tx1"/>
                </a:solidFill>
                <a:effectLst/>
                <a:latin typeface="+mn-lt"/>
                <a:ea typeface="+mn-ea"/>
                <a:cs typeface="+mn-cs"/>
                <a:hlinkClick r:id="rId46"/>
              </a:rPr>
              <a:t> Joint </a:t>
            </a:r>
            <a:r>
              <a:rPr lang="en-US" sz="1200" b="0" i="0" u="none" strike="noStrike" kern="1200" dirty="0" err="1">
                <a:solidFill>
                  <a:schemeClr val="tx1"/>
                </a:solidFill>
                <a:effectLst/>
                <a:latin typeface="+mn-lt"/>
                <a:ea typeface="+mn-ea"/>
                <a:cs typeface="+mn-cs"/>
                <a:hlinkClick r:id="rId46"/>
              </a:rPr>
              <a:t>Surg.Am</a:t>
            </a:r>
            <a:r>
              <a:rPr lang="en-US" sz="1200" b="0" i="0" u="none" strike="noStrike" kern="1200" dirty="0">
                <a:solidFill>
                  <a:schemeClr val="tx1"/>
                </a:solidFill>
                <a:effectLst/>
                <a:latin typeface="+mn-lt"/>
                <a:ea typeface="+mn-ea"/>
                <a:cs typeface="+mn-cs"/>
                <a:hlinkClick r:id="rId46"/>
              </a:rPr>
              <a:t>. 1999/5; 5: 672-683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7"/>
              </a:rPr>
              <a:t>Suda,A.J</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Tinelli,M</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Beisemann,N.D</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Weil,Y</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Khoury,A</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Bischel,O.E</a:t>
            </a:r>
            <a:r>
              <a:rPr lang="en-US" sz="1200" b="0" i="0" u="none" strike="noStrike" kern="1200" dirty="0">
                <a:solidFill>
                  <a:schemeClr val="tx1"/>
                </a:solidFill>
                <a:effectLst/>
                <a:latin typeface="+mn-lt"/>
                <a:ea typeface="+mn-ea"/>
                <a:cs typeface="+mn-cs"/>
                <a:hlinkClick r:id="rId47"/>
              </a:rPr>
              <a:t>. Diagnosis of periprosthetic joint infection using alpha-defensin test or multiplex-PCR: ideal diagnostic test still not found. </a:t>
            </a:r>
            <a:r>
              <a:rPr lang="en-US" sz="1200" b="0" i="0" u="none" strike="noStrike" kern="1200" dirty="0" err="1">
                <a:solidFill>
                  <a:schemeClr val="tx1"/>
                </a:solidFill>
                <a:effectLst/>
                <a:latin typeface="+mn-lt"/>
                <a:ea typeface="+mn-ea"/>
                <a:cs typeface="+mn-cs"/>
                <a:hlinkClick r:id="rId47"/>
              </a:rPr>
              <a:t>Int.Orthop</a:t>
            </a:r>
            <a:r>
              <a:rPr lang="en-US" sz="1200" b="0" i="0" u="none" strike="noStrike" kern="1200" dirty="0">
                <a:solidFill>
                  <a:schemeClr val="tx1"/>
                </a:solidFill>
                <a:effectLst/>
                <a:latin typeface="+mn-lt"/>
                <a:ea typeface="+mn-ea"/>
                <a:cs typeface="+mn-cs"/>
                <a:hlinkClick r:id="rId47"/>
              </a:rPr>
              <a:t> 2017/2/4;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8"/>
              </a:rPr>
              <a:t>Tetreault,M.W</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Wetters,N.G</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Moric,M</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Gross,C.E</a:t>
            </a:r>
            <a:r>
              <a:rPr lang="en-US" sz="1200" b="0" i="0" u="none" strike="noStrike" kern="1200" dirty="0">
                <a:solidFill>
                  <a:schemeClr val="tx1"/>
                </a:solidFill>
                <a:effectLst/>
                <a:latin typeface="+mn-lt"/>
                <a:ea typeface="+mn-ea"/>
                <a:cs typeface="+mn-cs"/>
                <a:hlinkClick r:id="rId48"/>
              </a:rPr>
              <a:t>., Della </a:t>
            </a:r>
            <a:r>
              <a:rPr lang="en-US" sz="1200" b="0" i="0" u="none" strike="noStrike" kern="1200" dirty="0" err="1">
                <a:solidFill>
                  <a:schemeClr val="tx1"/>
                </a:solidFill>
                <a:effectLst/>
                <a:latin typeface="+mn-lt"/>
                <a:ea typeface="+mn-ea"/>
                <a:cs typeface="+mn-cs"/>
                <a:hlinkClick r:id="rId48"/>
              </a:rPr>
              <a:t>Valle,C.J</a:t>
            </a:r>
            <a:r>
              <a:rPr lang="en-US" sz="1200" b="0" i="0" u="none" strike="noStrike" kern="1200" dirty="0">
                <a:solidFill>
                  <a:schemeClr val="tx1"/>
                </a:solidFill>
                <a:effectLst/>
                <a:latin typeface="+mn-lt"/>
                <a:ea typeface="+mn-ea"/>
                <a:cs typeface="+mn-cs"/>
                <a:hlinkClick r:id="rId48"/>
              </a:rPr>
              <a:t>. Is synovial C-reactive protein a useful marker for periprosthetic joint infection?. </a:t>
            </a:r>
            <a:r>
              <a:rPr lang="en-US" sz="1200" b="0" i="0" u="none" strike="noStrike" kern="1200" dirty="0" err="1">
                <a:solidFill>
                  <a:schemeClr val="tx1"/>
                </a:solidFill>
                <a:effectLst/>
                <a:latin typeface="+mn-lt"/>
                <a:ea typeface="+mn-ea"/>
                <a:cs typeface="+mn-cs"/>
                <a:hlinkClick r:id="rId48"/>
              </a:rPr>
              <a:t>Clin.Orthop</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Relat.Res</a:t>
            </a:r>
            <a:r>
              <a:rPr lang="en-US" sz="1200" b="0" i="0" u="none" strike="noStrike" kern="1200" dirty="0">
                <a:solidFill>
                  <a:schemeClr val="tx1"/>
                </a:solidFill>
                <a:effectLst/>
                <a:latin typeface="+mn-lt"/>
                <a:ea typeface="+mn-ea"/>
                <a:cs typeface="+mn-cs"/>
                <a:hlinkClick r:id="rId48"/>
              </a:rPr>
              <a:t>. 2014/12; 12: 3997-4003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9"/>
              </a:rPr>
              <a:t>Trampuz,A</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Hanssen,A.D</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Osmon,D.R</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Mandrekar,J</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Steckelberg,J.M</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Patel,R</a:t>
            </a:r>
            <a:r>
              <a:rPr lang="en-US" sz="1200" b="0" i="0" u="none" strike="noStrike" kern="1200" dirty="0">
                <a:solidFill>
                  <a:schemeClr val="tx1"/>
                </a:solidFill>
                <a:effectLst/>
                <a:latin typeface="+mn-lt"/>
                <a:ea typeface="+mn-ea"/>
                <a:cs typeface="+mn-cs"/>
                <a:hlinkClick r:id="rId49"/>
              </a:rPr>
              <a:t>. Synovial fluid leukocyte count and differential for the diagnosis of prosthetic knee infection. </a:t>
            </a:r>
            <a:r>
              <a:rPr lang="en-US" sz="1200" b="0" i="0" u="none" strike="noStrike" kern="1200" dirty="0" err="1">
                <a:solidFill>
                  <a:schemeClr val="tx1"/>
                </a:solidFill>
                <a:effectLst/>
                <a:latin typeface="+mn-lt"/>
                <a:ea typeface="+mn-ea"/>
                <a:cs typeface="+mn-cs"/>
                <a:hlinkClick r:id="rId49"/>
              </a:rPr>
              <a:t>Am.J.Med</a:t>
            </a:r>
            <a:r>
              <a:rPr lang="en-US" sz="1200" b="0" i="0" u="none" strike="noStrike" kern="1200" dirty="0">
                <a:solidFill>
                  <a:schemeClr val="tx1"/>
                </a:solidFill>
                <a:effectLst/>
                <a:latin typeface="+mn-lt"/>
                <a:ea typeface="+mn-ea"/>
                <a:cs typeface="+mn-cs"/>
                <a:hlinkClick r:id="rId49"/>
              </a:rPr>
              <a:t>. 2004/10/15; 8: 556-562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0"/>
              </a:rPr>
              <a:t>Vanderstappen,C</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Verhoeven,N</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Stuyck,J</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Bellemans,J</a:t>
            </a:r>
            <a:r>
              <a:rPr lang="en-US" sz="1200" b="0" i="0" u="none" strike="noStrike" kern="1200" dirty="0">
                <a:solidFill>
                  <a:schemeClr val="tx1"/>
                </a:solidFill>
                <a:effectLst/>
                <a:latin typeface="+mn-lt"/>
                <a:ea typeface="+mn-ea"/>
                <a:cs typeface="+mn-cs"/>
                <a:hlinkClick r:id="rId50"/>
              </a:rPr>
              <a:t>. Intra-articular versus serum C-reactive protein analysis in suspected periprosthetic knee joint infection. Acta </a:t>
            </a:r>
            <a:r>
              <a:rPr lang="en-US" sz="1200" b="0" i="0" u="none" strike="noStrike" kern="1200" dirty="0" err="1">
                <a:solidFill>
                  <a:schemeClr val="tx1"/>
                </a:solidFill>
                <a:effectLst/>
                <a:latin typeface="+mn-lt"/>
                <a:ea typeface="+mn-ea"/>
                <a:cs typeface="+mn-cs"/>
                <a:hlinkClick r:id="rId50"/>
              </a:rPr>
              <a:t>Orthop</a:t>
            </a:r>
            <a:r>
              <a:rPr lang="en-US" sz="1200" b="0" i="0" u="none" strike="noStrike" kern="1200" dirty="0">
                <a:solidFill>
                  <a:schemeClr val="tx1"/>
                </a:solidFill>
                <a:effectLst/>
                <a:latin typeface="+mn-lt"/>
                <a:ea typeface="+mn-ea"/>
                <a:cs typeface="+mn-cs"/>
                <a:hlinkClick r:id="rId50"/>
              </a:rPr>
              <a:t> Belg. 2013/6; 3: 326-330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p>
          <a:p>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31</a:t>
            </a:fld>
            <a:endParaRPr lang="en-US"/>
          </a:p>
        </p:txBody>
      </p:sp>
    </p:spTree>
    <p:extLst>
      <p:ext uri="{BB962C8B-B14F-4D97-AF65-F5344CB8AC3E}">
        <p14:creationId xmlns:p14="http://schemas.microsoft.com/office/powerpoint/2010/main" val="4186772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p>
          <a:p>
            <a:r>
              <a:rPr lang="en-US" sz="1200" b="1" i="0" u="sng" strike="noStrike" kern="1200" baseline="0" dirty="0">
                <a:solidFill>
                  <a:schemeClr val="tx1"/>
                </a:solidFill>
                <a:latin typeface="+mn-lt"/>
                <a:ea typeface="+mn-ea"/>
                <a:cs typeface="+mn-cs"/>
              </a:rPr>
              <a:t>Description of Evidence:</a:t>
            </a:r>
          </a:p>
          <a:p>
            <a:r>
              <a:rPr lang="en-US" sz="1200" b="0" i="0" u="none" strike="noStrike" kern="1200" baseline="0" dirty="0">
                <a:solidFill>
                  <a:schemeClr val="tx1"/>
                </a:solidFill>
                <a:latin typeface="+mn-lt"/>
                <a:ea typeface="+mn-ea"/>
                <a:cs typeface="+mn-cs"/>
              </a:rPr>
              <a:t>There was one high, five moderate and four low quality studies evaluating synovial fluid leukocyte count (Della Valle 2007; Cipriano 2012; Ghanem 2008;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2004; </a:t>
            </a:r>
            <a:r>
              <a:rPr lang="en-US" sz="1200" b="0" i="0" u="none" strike="noStrike" kern="1200" baseline="0" dirty="0" err="1">
                <a:solidFill>
                  <a:schemeClr val="tx1"/>
                </a:solidFill>
                <a:latin typeface="+mn-lt"/>
                <a:ea typeface="+mn-ea"/>
                <a:cs typeface="+mn-cs"/>
              </a:rPr>
              <a:t>Schinsky</a:t>
            </a:r>
            <a:r>
              <a:rPr lang="en-US" sz="1200" b="0" i="0" u="none" strike="noStrike" kern="1200" baseline="0" dirty="0">
                <a:solidFill>
                  <a:schemeClr val="tx1"/>
                </a:solidFill>
                <a:latin typeface="+mn-lt"/>
                <a:ea typeface="+mn-ea"/>
                <a:cs typeface="+mn-cs"/>
              </a:rPr>
              <a:t> 2008; </a:t>
            </a:r>
            <a:r>
              <a:rPr lang="en-US" sz="1200" b="0" i="0" u="none" strike="noStrike" kern="1200" baseline="0" dirty="0" err="1">
                <a:solidFill>
                  <a:schemeClr val="tx1"/>
                </a:solidFill>
                <a:latin typeface="+mn-lt"/>
                <a:ea typeface="+mn-ea"/>
                <a:cs typeface="+mn-cs"/>
              </a:rPr>
              <a:t>Spangehl</a:t>
            </a:r>
            <a:r>
              <a:rPr lang="en-US" sz="1200" b="0" i="0" u="none" strike="noStrike" kern="1200" baseline="0" dirty="0">
                <a:solidFill>
                  <a:schemeClr val="tx1"/>
                </a:solidFill>
                <a:latin typeface="+mn-lt"/>
                <a:ea typeface="+mn-ea"/>
                <a:cs typeface="+mn-cs"/>
              </a:rPr>
              <a:t> 1999; Choi 2016; Higuera 2017; Chalmers 2015; Kwon 2016). Seven studies obtained synovial fluid preoperatively, and three intraoperatively. There was one high, five moderate and three low quality studies evaluating synovial fluid </a:t>
            </a:r>
            <a:r>
              <a:rPr lang="it-IT" sz="1200" b="0" i="0" u="none" strike="noStrike" kern="1200" baseline="0" dirty="0">
                <a:solidFill>
                  <a:schemeClr val="tx1"/>
                </a:solidFill>
                <a:latin typeface="+mn-lt"/>
                <a:ea typeface="+mn-ea"/>
                <a:cs typeface="+mn-cs"/>
              </a:rPr>
              <a:t>neutrophil percentage (Della Valle 2007; Cipriano 2012; Ghanem 2008; Schinsky 2008; Spangehl 1999;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2004; </a:t>
            </a:r>
            <a:r>
              <a:rPr lang="en-US" sz="1200" b="0" i="0" u="none" strike="noStrike" kern="1200" baseline="0" dirty="0" err="1">
                <a:solidFill>
                  <a:schemeClr val="tx1"/>
                </a:solidFill>
                <a:latin typeface="+mn-lt"/>
                <a:ea typeface="+mn-ea"/>
                <a:cs typeface="+mn-cs"/>
              </a:rPr>
              <a:t>Balato</a:t>
            </a:r>
            <a:r>
              <a:rPr lang="en-US" sz="1200" b="0" i="0" u="none" strike="noStrike" kern="1200" baseline="0" dirty="0">
                <a:solidFill>
                  <a:schemeClr val="tx1"/>
                </a:solidFill>
                <a:latin typeface="+mn-lt"/>
                <a:ea typeface="+mn-ea"/>
                <a:cs typeface="+mn-cs"/>
              </a:rPr>
              <a:t> 2017; Higuera 2017; Kwon 2016). Seven studies used fluid obtained preoperatively, and two used intraoperatively-collected fluid. Most of the studies found both tests to be moderate to strong at ruling in and ruling out PJI.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were two high, seven moderate and one low quality studies evaluating the diagnostic accuracy of preoperative aspiration culture for bacteria (Della Valle 2007; Eisler 2001; Barrack 1993; Fink 2008; Fink 2013; </a:t>
            </a:r>
            <a:r>
              <a:rPr lang="en-US" sz="1200" b="0" i="0" u="none" strike="noStrike" kern="1200" baseline="0" dirty="0" err="1">
                <a:solidFill>
                  <a:schemeClr val="tx1"/>
                </a:solidFill>
                <a:latin typeface="+mn-lt"/>
                <a:ea typeface="+mn-ea"/>
                <a:cs typeface="+mn-cs"/>
              </a:rPr>
              <a:t>Glithero</a:t>
            </a:r>
            <a:r>
              <a:rPr lang="en-US" sz="1200" b="0" i="0" u="none" strike="noStrike" kern="1200" baseline="0" dirty="0">
                <a:solidFill>
                  <a:schemeClr val="tx1"/>
                </a:solidFill>
                <a:latin typeface="+mn-lt"/>
                <a:ea typeface="+mn-ea"/>
                <a:cs typeface="+mn-cs"/>
              </a:rPr>
              <a:t> 1993; Malhotra 2004; </a:t>
            </a:r>
            <a:r>
              <a:rPr lang="en-US" sz="1200" b="0" i="0" u="none" strike="noStrike" kern="1200" baseline="0" dirty="0" err="1">
                <a:solidFill>
                  <a:schemeClr val="tx1"/>
                </a:solidFill>
                <a:latin typeface="+mn-lt"/>
                <a:ea typeface="+mn-ea"/>
                <a:cs typeface="+mn-cs"/>
              </a:rPr>
              <a:t>Mulcahy</a:t>
            </a:r>
            <a:r>
              <a:rPr lang="en-US" sz="1200" b="0" i="0" u="none" strike="noStrike" kern="1200" baseline="0" dirty="0">
                <a:solidFill>
                  <a:schemeClr val="tx1"/>
                </a:solidFill>
                <a:latin typeface="+mn-lt"/>
                <a:ea typeface="+mn-ea"/>
                <a:cs typeface="+mn-cs"/>
              </a:rPr>
              <a:t> 1996; Williams 2004;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Every study evaluated preoperatively-collected synovial fluid, except the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study which used synovial fluid obtained operatively. A meta-analysis of the preoperative aspiration studies found it to be a good rule-in test [pooled positive LR=10.09 (6.74,15.09)]. Although slightly weaker as a rule-out, the test was still useful [negative LR=.29 (.22,.40)]. The intraoperatively-collected synovial fluid culture study found the test to be strong at ruling in, and moderately strong at ruling out PJI.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moderate quality studies evaluated the synovial fluid leukocyte esterase test (Koh 2017; </a:t>
            </a:r>
            <a:r>
              <a:rPr lang="en-US" sz="1200" b="0" i="0" u="none" strike="noStrike" kern="1200" baseline="0" dirty="0" err="1">
                <a:solidFill>
                  <a:schemeClr val="tx1"/>
                </a:solidFill>
                <a:latin typeface="+mn-lt"/>
                <a:ea typeface="+mn-ea"/>
                <a:cs typeface="+mn-cs"/>
              </a:rPr>
              <a:t>Shafafy</a:t>
            </a:r>
            <a:r>
              <a:rPr lang="en-US" sz="1200" b="0" i="0" u="none" strike="noStrike" kern="1200" baseline="0" dirty="0">
                <a:solidFill>
                  <a:schemeClr val="tx1"/>
                </a:solidFill>
                <a:latin typeface="+mn-lt"/>
                <a:ea typeface="+mn-ea"/>
                <a:cs typeface="+mn-cs"/>
              </a:rPr>
              <a:t> 2015;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2011). Two studies used preoperatively-collected and one used intraoperatively-collected synovial fluid. The test was useful for ruling in (positive LR range=4.25 to 80) and ruling out PJI (negative LR range= 0 to .2). Three moderate and three low quality studies evaluated synovial fluid α-defensin testing (</a:t>
            </a:r>
            <a:r>
              <a:rPr lang="en-US" sz="1200" b="0" i="0" u="none" strike="noStrike" kern="1200" baseline="0" dirty="0" err="1">
                <a:solidFill>
                  <a:schemeClr val="tx1"/>
                </a:solidFill>
                <a:latin typeface="+mn-lt"/>
                <a:ea typeface="+mn-ea"/>
                <a:cs typeface="+mn-cs"/>
              </a:rPr>
              <a:t>Kasparek</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Suda</a:t>
            </a:r>
            <a:r>
              <a:rPr lang="en-US" sz="1200" b="0" i="0" u="none" strike="noStrike" kern="1200" baseline="0" dirty="0">
                <a:solidFill>
                  <a:schemeClr val="tx1"/>
                </a:solidFill>
                <a:latin typeface="+mn-lt"/>
                <a:ea typeface="+mn-ea"/>
                <a:cs typeface="+mn-cs"/>
              </a:rPr>
              <a:t> 2017; </a:t>
            </a:r>
            <a:r>
              <a:rPr lang="en-US" sz="1200" b="0" i="0" u="none" strike="noStrike" kern="1200" baseline="0" dirty="0" err="1">
                <a:solidFill>
                  <a:schemeClr val="tx1"/>
                </a:solidFill>
                <a:latin typeface="+mn-lt"/>
                <a:ea typeface="+mn-ea"/>
                <a:cs typeface="+mn-cs"/>
              </a:rPr>
              <a:t>Bonanzinga</a:t>
            </a:r>
            <a:r>
              <a:rPr lang="en-US" sz="1200" b="0" i="0" u="none" strike="noStrike" kern="1200" baseline="0" dirty="0">
                <a:solidFill>
                  <a:schemeClr val="tx1"/>
                </a:solidFill>
                <a:latin typeface="+mn-lt"/>
                <a:ea typeface="+mn-ea"/>
                <a:cs typeface="+mn-cs"/>
              </a:rPr>
              <a:t> 2017; Berger 2017; </a:t>
            </a:r>
            <a:r>
              <a:rPr lang="en-US" sz="1200" b="0" i="0" u="none" strike="noStrike" kern="1200" baseline="0" dirty="0" err="1">
                <a:solidFill>
                  <a:schemeClr val="tx1"/>
                </a:solidFill>
                <a:latin typeface="+mn-lt"/>
                <a:ea typeface="+mn-ea"/>
                <a:cs typeface="+mn-cs"/>
              </a:rPr>
              <a:t>Deirmengian</a:t>
            </a:r>
            <a:r>
              <a:rPr lang="en-US" sz="1200" b="0" i="0" u="none" strike="noStrike" kern="1200" baseline="0" dirty="0">
                <a:solidFill>
                  <a:schemeClr val="tx1"/>
                </a:solidFill>
                <a:latin typeface="+mn-lt"/>
                <a:ea typeface="+mn-ea"/>
                <a:cs typeface="+mn-cs"/>
              </a:rPr>
              <a:t> 2014; Bingham 2014). The strength of evidence is rated as moderate, although it is important to note that relevant conflicts of interest were present in five out of the six α-defensin studies. Three of the studies used synovial fluid obtained intraoperatively, and the other three used synovial fluid obtained preoperatively. The test was useful for ruling in (positive LR range=4.36 to 32.33) and ruling out PJI (.03 to .36).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moderate and two low quality studies evaluated synovial fluid CRP using synovial fluid obtained preoperatively (Tetreault 2014; Omar 2015; </a:t>
            </a:r>
            <a:r>
              <a:rPr lang="en-US" sz="1200" b="0" i="0" u="none" strike="noStrike" kern="1200" baseline="0" dirty="0" err="1">
                <a:solidFill>
                  <a:schemeClr val="tx1"/>
                </a:solidFill>
                <a:latin typeface="+mn-lt"/>
                <a:ea typeface="+mn-ea"/>
                <a:cs typeface="+mn-cs"/>
              </a:rPr>
              <a:t>Vanderstappen</a:t>
            </a:r>
            <a:r>
              <a:rPr lang="en-US" sz="1200" b="0" i="0" u="none" strike="noStrike" kern="1200" baseline="0" dirty="0">
                <a:solidFill>
                  <a:schemeClr val="tx1"/>
                </a:solidFill>
                <a:latin typeface="+mn-lt"/>
                <a:ea typeface="+mn-ea"/>
                <a:cs typeface="+mn-cs"/>
              </a:rPr>
              <a:t> 2013). The positivity thresholds in these studies ranged from 1.8 to 14.1 mg/L. One additional moderate quality study used intraoperatively-collected synovial fluid for CRP in combination with leukocyte count and neutrophil percentage analysis (Sousa 2017). Synovial fluid CRP alone was a moderate to strong rule-in test and a moderate to strong rule-out test (positive LR range=5.86-15; negative LR range=0 to.19). When used in combination with synovial fluid leukocyte count or neutrophil percentage, it was very a strong rule-in test (positive LR range=39.88 to77.42), but a weaker rule-out test (negative LR=.23 to.4).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moderate knee (Melendez 2016) and one moderate hip/knee study (Morgenstern 2017) evaluated synovial fluid PCR using synovial fluid obtained preoperatively. Morgenstern evaluated multiplex PCR and Melendez used a genus and group specific rapid PCR assay panel designed to target </a:t>
            </a:r>
            <a:r>
              <a:rPr lang="en-US" sz="1200" b="0" i="1" u="none" strike="noStrike" kern="1200" baseline="0" dirty="0">
                <a:solidFill>
                  <a:schemeClr val="tx1"/>
                </a:solidFill>
                <a:latin typeface="+mn-lt"/>
                <a:ea typeface="+mn-ea"/>
                <a:cs typeface="+mn-cs"/>
              </a:rPr>
              <a:t>Staphylococcus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Enterococcus</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Granulicatella</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Abiotrophia</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Proteus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Enterobacteriaceae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Bacteroides fragilis </a:t>
            </a:r>
            <a:r>
              <a:rPr lang="en-US" sz="1200" b="0" i="0" u="none" strike="noStrike" kern="1200" baseline="0" dirty="0">
                <a:solidFill>
                  <a:schemeClr val="tx1"/>
                </a:solidFill>
                <a:latin typeface="+mn-lt"/>
                <a:ea typeface="+mn-ea"/>
                <a:cs typeface="+mn-cs"/>
              </a:rPr>
              <a:t>group, </a:t>
            </a:r>
            <a:r>
              <a:rPr lang="en-US" sz="1200" b="0" i="1" u="none" strike="noStrike" kern="1200" baseline="0" dirty="0">
                <a:solidFill>
                  <a:schemeClr val="tx1"/>
                </a:solidFill>
                <a:latin typeface="+mn-lt"/>
                <a:ea typeface="+mn-ea"/>
                <a:cs typeface="+mn-cs"/>
              </a:rPr>
              <a:t>Pseudomonas aeruginosa</a:t>
            </a:r>
            <a:r>
              <a:rPr lang="en-US" sz="1200" b="0" i="0" u="none" strike="noStrike" kern="1200" baseline="0" dirty="0">
                <a:solidFill>
                  <a:schemeClr val="tx1"/>
                </a:solidFill>
                <a:latin typeface="+mn-lt"/>
                <a:ea typeface="+mn-ea"/>
                <a:cs typeface="+mn-cs"/>
              </a:rPr>
              <a:t>, streptococci, </a:t>
            </a:r>
            <a:r>
              <a:rPr lang="en-US" sz="1200" b="0" i="1" u="none" strike="noStrike" kern="1200" baseline="0" dirty="0">
                <a:solidFill>
                  <a:schemeClr val="tx1"/>
                </a:solidFill>
                <a:latin typeface="+mn-lt"/>
                <a:ea typeface="+mn-ea"/>
                <a:cs typeface="+mn-cs"/>
              </a:rPr>
              <a:t>Corynebacterium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Propionibacterium</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Cutibacterium</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Actinomyces </a:t>
            </a:r>
            <a:r>
              <a:rPr lang="en-US" sz="1200" b="0" i="0" u="none" strike="noStrike" kern="1200" baseline="0" dirty="0">
                <a:solidFill>
                  <a:schemeClr val="tx1"/>
                </a:solidFill>
                <a:latin typeface="+mn-lt"/>
                <a:ea typeface="+mn-ea"/>
                <a:cs typeface="+mn-cs"/>
              </a:rPr>
              <a:t>species, and anaerobic Gram-positive cocci. PCR was moderately strong as a rule-in test (positive LR range=5.55-6.82), and was of use for ruling out PJI (negative LR range=0.45-0.48).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three high quality studies, six moderate and one low quality study evaluating histopathology (Della Valle 2007; Frances 2007; Ko 2005; </a:t>
            </a:r>
            <a:r>
              <a:rPr lang="en-US" sz="1200" b="0" i="0" u="none" strike="noStrike" kern="1200" baseline="0" dirty="0" err="1">
                <a:solidFill>
                  <a:schemeClr val="tx1"/>
                </a:solidFill>
                <a:latin typeface="+mn-lt"/>
                <a:ea typeface="+mn-ea"/>
                <a:cs typeface="+mn-cs"/>
              </a:rPr>
              <a:t>Banit</a:t>
            </a:r>
            <a:r>
              <a:rPr lang="en-US" sz="1200" b="0" i="0" u="none" strike="noStrike" kern="1200" baseline="0" dirty="0">
                <a:solidFill>
                  <a:schemeClr val="tx1"/>
                </a:solidFill>
                <a:latin typeface="+mn-lt"/>
                <a:ea typeface="+mn-ea"/>
                <a:cs typeface="+mn-cs"/>
              </a:rPr>
              <a:t> 2002; </a:t>
            </a:r>
            <a:r>
              <a:rPr lang="en-US" sz="1200" b="0" i="0" u="none" strike="noStrike" kern="1200" baseline="0" dirty="0" err="1">
                <a:solidFill>
                  <a:schemeClr val="tx1"/>
                </a:solidFill>
                <a:latin typeface="+mn-lt"/>
                <a:ea typeface="+mn-ea"/>
                <a:cs typeface="+mn-cs"/>
              </a:rPr>
              <a:t>Boettner</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Fehring</a:t>
            </a:r>
            <a:r>
              <a:rPr lang="en-US" sz="1200" b="0" i="0" u="none" strike="noStrike" kern="1200" baseline="0" dirty="0">
                <a:solidFill>
                  <a:schemeClr val="tx1"/>
                </a:solidFill>
                <a:latin typeface="+mn-lt"/>
                <a:ea typeface="+mn-ea"/>
                <a:cs typeface="+mn-cs"/>
              </a:rPr>
              <a:t> 1994; </a:t>
            </a:r>
            <a:r>
              <a:rPr lang="en-US" sz="1200" b="0" i="0" u="none" strike="noStrike" kern="1200" baseline="0" dirty="0" err="1">
                <a:solidFill>
                  <a:schemeClr val="tx1"/>
                </a:solidFill>
                <a:latin typeface="+mn-lt"/>
                <a:ea typeface="+mn-ea"/>
                <a:cs typeface="+mn-cs"/>
              </a:rPr>
              <a:t>Kasparek</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Lonner</a:t>
            </a:r>
            <a:r>
              <a:rPr lang="en-US" sz="1200" b="0" i="0" u="none" strike="noStrike" kern="1200" baseline="0" dirty="0">
                <a:solidFill>
                  <a:schemeClr val="tx1"/>
                </a:solidFill>
                <a:latin typeface="+mn-lt"/>
                <a:ea typeface="+mn-ea"/>
                <a:cs typeface="+mn-cs"/>
              </a:rPr>
              <a:t> 1996; Nunez 2007; </a:t>
            </a:r>
            <a:r>
              <a:rPr lang="en-US" sz="1200" b="0" i="0" u="none" strike="noStrike" kern="1200" baseline="0" dirty="0" err="1">
                <a:solidFill>
                  <a:schemeClr val="tx1"/>
                </a:solidFill>
                <a:latin typeface="+mn-lt"/>
                <a:ea typeface="+mn-ea"/>
                <a:cs typeface="+mn-cs"/>
              </a:rPr>
              <a:t>Suda</a:t>
            </a:r>
            <a:r>
              <a:rPr lang="en-US" sz="1200" b="0" i="0" u="none" strike="noStrike" kern="1200" baseline="0" dirty="0">
                <a:solidFill>
                  <a:schemeClr val="tx1"/>
                </a:solidFill>
                <a:latin typeface="+mn-lt"/>
                <a:ea typeface="+mn-ea"/>
                <a:cs typeface="+mn-cs"/>
              </a:rPr>
              <a:t> 2017). The studies used various thresholds, but most had positive likelihood ratios in the moderate to strong rule-in test range. There were enough studies to meta-analyze thresholds of at least 5 and 10 neutrophils/high powered field (HPF). Both meta-analyses revealed both thresholds were strong at ruling in PJI [(5 neutrophils/HPF LR+=13.82(7.29, 26.19); 10 neutrophils/HPF in 5 fields= 56.5(20.3,157.2)]. As rule-out tests, results were more inconsistent and were unable to be pooled, but indicated the test may be of some use for ruling out PJI (negative LR range=.05 to .91).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was 1 high, 5 moderate and 1 low quality study that evaluated periprosthetic tissue cultures (Aggarwal 2013; Atkins 1998; Schafer 2008; </a:t>
            </a:r>
            <a:r>
              <a:rPr lang="en-US" sz="1200" b="0" i="0" u="none" strike="noStrike" kern="1200" baseline="0" dirty="0" err="1">
                <a:solidFill>
                  <a:schemeClr val="tx1"/>
                </a:solidFill>
                <a:latin typeface="+mn-lt"/>
                <a:ea typeface="+mn-ea"/>
                <a:cs typeface="+mn-cs"/>
              </a:rPr>
              <a:t>Spangehl</a:t>
            </a:r>
            <a:r>
              <a:rPr lang="en-US" sz="1200" b="0" i="0" u="none" strike="noStrike" kern="1200" baseline="0" dirty="0">
                <a:solidFill>
                  <a:schemeClr val="tx1"/>
                </a:solidFill>
                <a:latin typeface="+mn-lt"/>
                <a:ea typeface="+mn-ea"/>
                <a:cs typeface="+mn-cs"/>
              </a:rPr>
              <a:t> 1999;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2006;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A meta-analysis was conducted using a threshold of 2 or more positive samples, which was revealed to be a very good rule-in test [positive LR=28.9(14.3, 58.6)] and was somewhat useful as a rule-out test [negative LR=0.34(0.27, 0.43)].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high and three moderate quality studies evaluated sonication fluid cultures (Greenwood-</a:t>
            </a:r>
            <a:r>
              <a:rPr lang="en-US" sz="1200" b="0" i="0" u="none" strike="noStrike" kern="1200" baseline="0" dirty="0" err="1">
                <a:solidFill>
                  <a:schemeClr val="tx1"/>
                </a:solidFill>
                <a:latin typeface="+mn-lt"/>
                <a:ea typeface="+mn-ea"/>
                <a:cs typeface="+mn-cs"/>
              </a:rPr>
              <a:t>Quaintance</a:t>
            </a:r>
            <a:r>
              <a:rPr lang="en-US" sz="1200" b="0" i="0" u="none" strike="noStrike" kern="1200" baseline="0" dirty="0">
                <a:solidFill>
                  <a:schemeClr val="tx1"/>
                </a:solidFill>
                <a:latin typeface="+mn-lt"/>
                <a:ea typeface="+mn-ea"/>
                <a:cs typeface="+mn-cs"/>
              </a:rPr>
              <a:t> 2014; </a:t>
            </a:r>
            <a:r>
              <a:rPr lang="en-US" sz="1200" b="0" i="0" u="none" strike="noStrike" kern="1200" baseline="0" dirty="0" err="1">
                <a:solidFill>
                  <a:schemeClr val="tx1"/>
                </a:solidFill>
                <a:latin typeface="+mn-lt"/>
                <a:ea typeface="+mn-ea"/>
                <a:cs typeface="+mn-cs"/>
              </a:rPr>
              <a:t>Janz</a:t>
            </a:r>
            <a:r>
              <a:rPr lang="en-US" sz="1200" b="0" i="0" u="none" strike="noStrike" kern="1200" baseline="0" dirty="0">
                <a:solidFill>
                  <a:schemeClr val="tx1"/>
                </a:solidFill>
                <a:latin typeface="+mn-lt"/>
                <a:ea typeface="+mn-ea"/>
                <a:cs typeface="+mn-cs"/>
              </a:rPr>
              <a:t> 2013;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2006;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2007) using various </a:t>
            </a:r>
            <a:r>
              <a:rPr lang="en-US" sz="1200" b="0" i="0" u="none" strike="noStrike" kern="1200" baseline="0" dirty="0" err="1">
                <a:solidFill>
                  <a:schemeClr val="tx1"/>
                </a:solidFill>
                <a:latin typeface="+mn-lt"/>
                <a:ea typeface="+mn-ea"/>
                <a:cs typeface="+mn-cs"/>
              </a:rPr>
              <a:t>cutpoints</a:t>
            </a:r>
            <a:r>
              <a:rPr lang="en-US" sz="1200" b="0" i="0" u="none" strike="noStrike" kern="1200" baseline="0" dirty="0">
                <a:solidFill>
                  <a:schemeClr val="tx1"/>
                </a:solidFill>
                <a:latin typeface="+mn-lt"/>
                <a:ea typeface="+mn-ea"/>
                <a:cs typeface="+mn-cs"/>
              </a:rPr>
              <a:t> for positivity. The studies, in general, found the test to be moderate to strong at ruling in PJI (positive LR=4.25 to 172.25, and to be useful as a rule-out test (Negative LR=.11 to .32). A meta-analysis was conducted which revealed an area under the curve of .90 (.87-.92).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high and three low quality studies evaluated sonication fluid PCR (Greenwood-</a:t>
            </a:r>
            <a:r>
              <a:rPr lang="en-US" sz="1200" b="0" i="0" u="none" strike="noStrike" kern="1200" baseline="0" dirty="0" err="1">
                <a:solidFill>
                  <a:schemeClr val="tx1"/>
                </a:solidFill>
                <a:latin typeface="+mn-lt"/>
                <a:ea typeface="+mn-ea"/>
                <a:cs typeface="+mn-cs"/>
              </a:rPr>
              <a:t>Quaintance,K.E</a:t>
            </a:r>
            <a:r>
              <a:rPr lang="en-US" sz="1200" b="0" i="0" u="none" strike="noStrike" kern="1200" baseline="0" dirty="0">
                <a:solidFill>
                  <a:schemeClr val="tx1"/>
                </a:solidFill>
                <a:latin typeface="+mn-lt"/>
                <a:ea typeface="+mn-ea"/>
                <a:cs typeface="+mn-cs"/>
              </a:rPr>
              <a:t>., 2014; </a:t>
            </a:r>
            <a:r>
              <a:rPr lang="en-US" sz="1200" b="0" i="0" u="none" strike="noStrike" kern="1200" baseline="0" dirty="0" err="1">
                <a:solidFill>
                  <a:schemeClr val="tx1"/>
                </a:solidFill>
                <a:latin typeface="+mn-lt"/>
                <a:ea typeface="+mn-ea"/>
                <a:cs typeface="+mn-cs"/>
              </a:rPr>
              <a:t>Cazanave</a:t>
            </a:r>
            <a:r>
              <a:rPr lang="en-US" sz="1200" b="0" i="0" u="none" strike="noStrike" kern="1200" baseline="0" dirty="0">
                <a:solidFill>
                  <a:schemeClr val="tx1"/>
                </a:solidFill>
                <a:latin typeface="+mn-lt"/>
                <a:ea typeface="+mn-ea"/>
                <a:cs typeface="+mn-cs"/>
              </a:rPr>
              <a:t> 2013; Gomez 2012; </a:t>
            </a:r>
            <a:r>
              <a:rPr lang="en-US" sz="1200" b="0" i="0" u="none" strike="noStrike" kern="1200" baseline="0" dirty="0" err="1">
                <a:solidFill>
                  <a:schemeClr val="tx1"/>
                </a:solidFill>
                <a:latin typeface="+mn-lt"/>
                <a:ea typeface="+mn-ea"/>
                <a:cs typeface="+mn-cs"/>
              </a:rPr>
              <a:t>Ryu,S.Y</a:t>
            </a:r>
            <a:r>
              <a:rPr lang="en-US" sz="1200" b="0" i="0" u="none" strike="noStrike" kern="1200" baseline="0" dirty="0">
                <a:solidFill>
                  <a:schemeClr val="tx1"/>
                </a:solidFill>
                <a:latin typeface="+mn-lt"/>
                <a:ea typeface="+mn-ea"/>
                <a:cs typeface="+mn-cs"/>
              </a:rPr>
              <a:t>., 2014). The test was good at ruling in PJI (positive LR range=8.71-78.26) and was also useful for ruling it out (negative LR range=0.19-0.30). There was 1 moderate and one low quality study (</a:t>
            </a:r>
            <a:r>
              <a:rPr lang="en-US" sz="1200" b="0" i="0" u="none" strike="noStrike" kern="1200" baseline="0" dirty="0" err="1">
                <a:solidFill>
                  <a:schemeClr val="tx1"/>
                </a:solidFill>
                <a:latin typeface="+mn-lt"/>
                <a:ea typeface="+mn-ea"/>
                <a:cs typeface="+mn-cs"/>
              </a:rPr>
              <a:t>Suda,A.J</a:t>
            </a:r>
            <a:r>
              <a:rPr lang="en-US" sz="1200" b="0" i="0" u="none" strike="noStrike" kern="1200" baseline="0" dirty="0">
                <a:solidFill>
                  <a:schemeClr val="tx1"/>
                </a:solidFill>
                <a:latin typeface="+mn-lt"/>
                <a:ea typeface="+mn-ea"/>
                <a:cs typeface="+mn-cs"/>
              </a:rPr>
              <a:t>., 2017; </a:t>
            </a:r>
            <a:r>
              <a:rPr lang="en-US" sz="1200" b="0" i="0" u="none" strike="noStrike" kern="1200" baseline="0" dirty="0" err="1">
                <a:solidFill>
                  <a:schemeClr val="tx1"/>
                </a:solidFill>
                <a:latin typeface="+mn-lt"/>
                <a:ea typeface="+mn-ea"/>
                <a:cs typeface="+mn-cs"/>
              </a:rPr>
              <a:t>Ryu,S.Y</a:t>
            </a:r>
            <a:r>
              <a:rPr lang="en-US" sz="1200" b="0" i="0" u="none" strike="noStrike" kern="1200" baseline="0" dirty="0">
                <a:solidFill>
                  <a:schemeClr val="tx1"/>
                </a:solidFill>
                <a:latin typeface="+mn-lt"/>
                <a:ea typeface="+mn-ea"/>
                <a:cs typeface="+mn-cs"/>
              </a:rPr>
              <a:t>., 2014) evaluating periprosthetic tissue PCR. The test was weak at ruling in (positive LR range=2.92-4.84), but very poor at ruling out PJI (negative LR range=0.77-0.87). </a:t>
            </a:r>
          </a:p>
          <a:p>
            <a:r>
              <a:rPr lang="en-US" sz="1200" b="0" i="0" u="none" strike="noStrike" kern="1200" baseline="0" dirty="0">
                <a:solidFill>
                  <a:schemeClr val="tx1"/>
                </a:solidFill>
                <a:latin typeface="+mn-lt"/>
                <a:ea typeface="+mn-ea"/>
                <a:cs typeface="+mn-cs"/>
              </a:rPr>
              <a:t>	</a:t>
            </a:r>
          </a:p>
          <a:p>
            <a:r>
              <a:rPr lang="en-US" sz="1200" b="1" i="0" u="sng" strike="noStrike" kern="1200" baseline="0" dirty="0">
                <a:solidFill>
                  <a:schemeClr val="tx1"/>
                </a:solidFill>
                <a:latin typeface="+mn-lt"/>
                <a:ea typeface="+mn-ea"/>
                <a:cs typeface="+mn-cs"/>
              </a:rPr>
              <a:t>Clinical Considerations: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It is important to distinguish PJI from non-infectious causes of arthroplasty failure because of divergent surgical and medical management. In addition, in cases of PJI, the infecting microorganism(s) should ideally be defined to direct antimicrobial therapy; only cultures and microbe-directed molecular diagnostics are able to define the infecting microorganism(s). Preferably, a diagnosis should be established pre-operatively to allow for pre-surgical planning. If feasible, preoperative arthrocentesis is recommended, with fluid submitted for leukocyte count and differential, as well as aerobic and anaerobic cultures. There are varying methods for performance of synovial fluid cultures; culture in blood cultures bottles may be helpful, although there is no United States Food and Drug Administration (FDA) approved/cleared system for this approach. No evidence supports routine fungal and mycobacterial cultures of synovial fluid. 	</a:t>
            </a: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should be noted that interpretive criteria for synovial fluid leukocyte counts and differential vary from those applied to native joint septic arthritis, that some studies suggest that different cutoffs be applied for hip </a:t>
            </a:r>
            <a:r>
              <a:rPr lang="en-US" sz="1200" b="0" i="1" u="none" strike="noStrike" kern="1200" baseline="0" dirty="0">
                <a:solidFill>
                  <a:schemeClr val="tx1"/>
                </a:solidFill>
                <a:latin typeface="+mn-lt"/>
                <a:ea typeface="+mn-ea"/>
                <a:cs typeface="+mn-cs"/>
              </a:rPr>
              <a:t>versus </a:t>
            </a:r>
            <a:r>
              <a:rPr lang="en-US" sz="1200" b="0" i="0" u="none" strike="noStrike" kern="1200" baseline="0" dirty="0">
                <a:solidFill>
                  <a:schemeClr val="tx1"/>
                </a:solidFill>
                <a:latin typeface="+mn-lt"/>
                <a:ea typeface="+mn-ea"/>
                <a:cs typeface="+mn-cs"/>
              </a:rPr>
              <a:t>knee arthroplasties, and that cutoffs may vary with the time post-arthroplasty. Definition of appropriate cutoffs for synovial leukocyte count and differential are beyond the scope of this guideline.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Synovial fluid leukocyte esterase strip tests may be applied to synovial fluid as a rapid diagnostic for PJI, but no assay is United States FDA approved/cleared for this indication and this testing may be redundant with leukocyte count and neutrophil percentage determination. Likewise, synovial fluid α-defensin and CRP may be used but are also not FDA approved/cleared at this time and may be redundant with leukocyte count and neutrophil percentage determination, and serum CRP, respectively. Several studies have examined microbial nucleic acid amplification tests (e.g., PCR) applied to synovial fluid; none of these tests are FDA-approved/cleared and this type of testing may be redundant with cultures and does not provide phenotypic 	susceptibility test results. In addition, not all nucleic acid amplification tests are equivalent. Some may target specific microorganisms (and not “all” PJI-causing organisms), whereas others may be more broad-range in nature, targeting, for example, a conserved bacterial gene (e.g., 16S ribosomal RNA gene).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preoperative diagnosis of PJI has been established and the microbiology defined, intraoperative testing for PJI may not be needed. Alternatively, if this is not the case, efforts should focus on determining whether or not the arthroplasty is infected and on defining the infecting microorganism(s). Histopathology is recommended, and when performed as frozen section histopathology, can provide a result during the operative procedure.  Multiple periprosthetic tissues should be submitted for aerobic and anaerobic bacterial culture. Definition of the ideal number of periprosthetic tissues to be submitted to bacterial cultures is beyond the scope of this guideline. If implant components are being resected, they may be submitted for sonication, with aerobic and anaerobic bacterial cultures performed on the resultant sonication (or sonicate) fluid. No evidence supports routine fungal and mycobacterial cultures of periprosthetic tissues or sonication fluid. Several studies have examined microbial nucleic acid amplification tests (e.g., PCR) applied to periprosthetic tissues as well as sonication fluid; none of these tests is FDA-approved/cleared and this type of testing may be redundant with cultures and may be best reserved for culture-negative cases. One possibility to achieve this is to collect and reserve a sample for future molecular testing, if needed. The same caveats vis-à-vis lack of equivalency between such tests as detailed for synovial fluid apply to nucleic acid amplification tests applied to periprosthetic tissues and sonication fluid.  Overall, sensitivity of nucleic acid amplification testing is better for sonication fluid than periprosthetic tissues.  While nucleic acid amplification tests performed on periprosthetic tissue may be useful in ruling in PJI, they are not useful for ruling out PJI, and therefore not routinely recommended on this specimen-type. Swab cultures are not recommended because swabs sample a small amount of material, and alternative specimens, as detailed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is no perfect test for diagnosis of PJI. Lack of sensitivity of the above-listed tests can lead to missed diagnoses and conversely, lack of specificity (either a false-positive diagnosis of PJI or detection of a microorganism which is not causing PJI) can lead to inappropriate surgery and/or use of unneeded antibiotics, increased cost of care, selection for antibacterial resistance, toxicity and/or dysbiosis. Additionally, not all test options are available at each center which may have resource, access to care, and cost implications not fully delineated in these recommendations.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While multiple tests are listed, the goal, as stated above, should be to rule in or rule out PJI and if ruled in, define its microbiology. In most cases, this can be achieved without using all of the testing covered. Ideally, testing should be deployed in an algorithmic fashion; defining such an algorithm is beyond the scope of this guideline but is needed. The field of molecular microbiology diagnostics, including organism-specific, multiplex panels, 16S ribosomal RNA gene or other broad-range bacterial PCR followed by Sanger sequencing of amplification products, targeted metagenomic sequencing and shotgun metagenomic sequencing, is rapidly developing, which will likely impact future recommendations. Future research should address the most appropriate type of advanced diagnostic(s), which specimen-types are ideal or such testing, the ideal number of specimens to be tested, and when, in the course of testing and under which scenarios this type of testing is most appropriate (i.e., develop algorithms for appropriate test utilization).	</a:t>
            </a:r>
          </a:p>
          <a:p>
            <a:r>
              <a:rPr lang="en-US" sz="1200" b="0" i="0" u="none" strike="noStrike" kern="1200" baseline="0" dirty="0">
                <a:solidFill>
                  <a:schemeClr val="tx1"/>
                </a:solidFill>
                <a:latin typeface="+mn-lt"/>
                <a:ea typeface="+mn-ea"/>
                <a:cs typeface="+mn-cs"/>
              </a:rPr>
              <a:t> 	</a:t>
            </a:r>
          </a:p>
          <a:p>
            <a:r>
              <a:rPr lang="en-US" sz="1200" b="0" i="0" u="none" strike="noStrike" kern="1200" dirty="0">
                <a:solidFill>
                  <a:schemeClr val="tx1"/>
                </a:solidFill>
                <a:effectLst/>
                <a:latin typeface="+mn-lt"/>
                <a:ea typeface="+mn-ea"/>
                <a:cs typeface="+mn-cs"/>
                <a:hlinkClick r:id="rId3"/>
              </a:rPr>
              <a:t>(100) </a:t>
            </a:r>
            <a:r>
              <a:rPr lang="en-US" sz="1200" b="0" i="0" u="none" strike="noStrike" kern="1200" dirty="0" err="1">
                <a:solidFill>
                  <a:schemeClr val="tx1"/>
                </a:solidFill>
                <a:effectLst/>
                <a:latin typeface="+mn-lt"/>
                <a:ea typeface="+mn-ea"/>
                <a:cs typeface="+mn-cs"/>
                <a:hlinkClick r:id="rId3"/>
              </a:rPr>
              <a:t>Spangehl</a:t>
            </a:r>
            <a:r>
              <a:rPr lang="en-US" sz="1200" b="0" i="0" u="none" strike="noStrike" kern="1200" dirty="0">
                <a:solidFill>
                  <a:schemeClr val="tx1"/>
                </a:solidFill>
                <a:effectLst/>
                <a:latin typeface="+mn-lt"/>
                <a:ea typeface="+mn-ea"/>
                <a:cs typeface="+mn-cs"/>
                <a:hlinkClick r:id="rId3"/>
              </a:rPr>
              <a:t> MJ, Masterson E, </a:t>
            </a:r>
            <a:r>
              <a:rPr lang="en-US" sz="1200" b="0" i="0" u="none" strike="noStrike" kern="1200" dirty="0" err="1">
                <a:solidFill>
                  <a:schemeClr val="tx1"/>
                </a:solidFill>
                <a:effectLst/>
                <a:latin typeface="+mn-lt"/>
                <a:ea typeface="+mn-ea"/>
                <a:cs typeface="+mn-cs"/>
                <a:hlinkClick r:id="rId3"/>
              </a:rPr>
              <a:t>Masri</a:t>
            </a:r>
            <a:r>
              <a:rPr lang="en-US" sz="1200" b="0" i="0" u="none" strike="noStrike" kern="1200" dirty="0">
                <a:solidFill>
                  <a:schemeClr val="tx1"/>
                </a:solidFill>
                <a:effectLst/>
                <a:latin typeface="+mn-lt"/>
                <a:ea typeface="+mn-ea"/>
                <a:cs typeface="+mn-cs"/>
                <a:hlinkClick r:id="rId3"/>
              </a:rPr>
              <a:t> BA, O'Connell JX, Duncan CP. The role of intraoperative gram stain in the diagnosis of infection during revision total hip arthroplasty. J Arthroplasty 1999;14(8):952-956.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(104) </a:t>
            </a:r>
            <a:r>
              <a:rPr lang="en-US" sz="1200" b="0" i="0" u="none" strike="noStrike" kern="1200" dirty="0" err="1">
                <a:solidFill>
                  <a:schemeClr val="tx1"/>
                </a:solidFill>
                <a:effectLst/>
                <a:latin typeface="+mn-lt"/>
                <a:ea typeface="+mn-ea"/>
                <a:cs typeface="+mn-cs"/>
                <a:hlinkClick r:id="rId4"/>
              </a:rPr>
              <a:t>Trampuz</a:t>
            </a:r>
            <a:r>
              <a:rPr lang="en-US" sz="1200" b="0" i="0" u="none" strike="noStrike" kern="1200" dirty="0">
                <a:solidFill>
                  <a:schemeClr val="tx1"/>
                </a:solidFill>
                <a:effectLst/>
                <a:latin typeface="+mn-lt"/>
                <a:ea typeface="+mn-ea"/>
                <a:cs typeface="+mn-cs"/>
                <a:hlinkClick r:id="rId4"/>
              </a:rPr>
              <a:t> A, Piper KE, Hanssen AD et al. Sonication of explanted prosthetic components in bags for diagnosis of prosthetic joint infection is associated with risk of contamination. J Clin Microbiol 2006;44(2):628-631.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(105) </a:t>
            </a:r>
            <a:r>
              <a:rPr lang="en-US" sz="1200" b="0" i="0" u="none" strike="noStrike" kern="1200" dirty="0" err="1">
                <a:solidFill>
                  <a:schemeClr val="tx1"/>
                </a:solidFill>
                <a:effectLst/>
                <a:latin typeface="+mn-lt"/>
                <a:ea typeface="+mn-ea"/>
                <a:cs typeface="+mn-cs"/>
                <a:hlinkClick r:id="rId5"/>
              </a:rPr>
              <a:t>Trampuz</a:t>
            </a:r>
            <a:r>
              <a:rPr lang="en-US" sz="1200" b="0" i="0" u="none" strike="noStrike" kern="1200" dirty="0">
                <a:solidFill>
                  <a:schemeClr val="tx1"/>
                </a:solidFill>
                <a:effectLst/>
                <a:latin typeface="+mn-lt"/>
                <a:ea typeface="+mn-ea"/>
                <a:cs typeface="+mn-cs"/>
                <a:hlinkClick r:id="rId5"/>
              </a:rPr>
              <a:t> A, Piper KE, Jacobson MJ et al. Sonication of removed hip and knee prostheses for diagnosis of infection. N </a:t>
            </a:r>
            <a:r>
              <a:rPr lang="en-US" sz="1200" b="0" i="0" u="none" strike="noStrike" kern="1200" dirty="0" err="1">
                <a:solidFill>
                  <a:schemeClr val="tx1"/>
                </a:solidFill>
                <a:effectLst/>
                <a:latin typeface="+mn-lt"/>
                <a:ea typeface="+mn-ea"/>
                <a:cs typeface="+mn-cs"/>
                <a:hlinkClick r:id="rId5"/>
              </a:rPr>
              <a:t>Engl</a:t>
            </a:r>
            <a:r>
              <a:rPr lang="en-US" sz="1200" b="0" i="0" u="none" strike="noStrike" kern="1200" dirty="0">
                <a:solidFill>
                  <a:schemeClr val="tx1"/>
                </a:solidFill>
                <a:effectLst/>
                <a:latin typeface="+mn-lt"/>
                <a:ea typeface="+mn-ea"/>
                <a:cs typeface="+mn-cs"/>
                <a:hlinkClick r:id="rId5"/>
              </a:rPr>
              <a:t> J Med 2007;357(7):654-663.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(111) Williams JL, Norman P, Stockley I. The value of hip aspiration versus tissue biopsy in diagnosing infection before exchange hip arthroplasty surgery. J Arthroplasty 2004;19(5):582-586.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a:rPr>
              <a:t>(21) Della Valle CJ, </a:t>
            </a:r>
            <a:r>
              <a:rPr lang="en-US" sz="1200" b="0" i="0" u="none" strike="noStrike" kern="1200" dirty="0" err="1">
                <a:solidFill>
                  <a:schemeClr val="tx1"/>
                </a:solidFill>
                <a:effectLst/>
                <a:latin typeface="+mn-lt"/>
                <a:ea typeface="+mn-ea"/>
                <a:cs typeface="+mn-cs"/>
                <a:hlinkClick r:id="rId7"/>
              </a:rPr>
              <a:t>Sporer</a:t>
            </a:r>
            <a:r>
              <a:rPr lang="en-US" sz="1200" b="0" i="0" u="none" strike="noStrike" kern="1200" dirty="0">
                <a:solidFill>
                  <a:schemeClr val="tx1"/>
                </a:solidFill>
                <a:effectLst/>
                <a:latin typeface="+mn-lt"/>
                <a:ea typeface="+mn-ea"/>
                <a:cs typeface="+mn-cs"/>
                <a:hlinkClick r:id="rId7"/>
              </a:rPr>
              <a:t> SM, Jacobs JJ, Berger RA, Rosenberg AG, </a:t>
            </a:r>
            <a:r>
              <a:rPr lang="en-US" sz="1200" b="0" i="0" u="none" strike="noStrike" kern="1200" dirty="0" err="1">
                <a:solidFill>
                  <a:schemeClr val="tx1"/>
                </a:solidFill>
                <a:effectLst/>
                <a:latin typeface="+mn-lt"/>
                <a:ea typeface="+mn-ea"/>
                <a:cs typeface="+mn-cs"/>
                <a:hlinkClick r:id="rId7"/>
              </a:rPr>
              <a:t>Paprosky</a:t>
            </a:r>
            <a:r>
              <a:rPr lang="en-US" sz="1200" b="0" i="0" u="none" strike="noStrike" kern="1200" dirty="0">
                <a:solidFill>
                  <a:schemeClr val="tx1"/>
                </a:solidFill>
                <a:effectLst/>
                <a:latin typeface="+mn-lt"/>
                <a:ea typeface="+mn-ea"/>
                <a:cs typeface="+mn-cs"/>
                <a:hlinkClick r:id="rId7"/>
              </a:rPr>
              <a:t> WG. Preoperative testing for sepsis before revision total knee arthroplasty. J Arthroplasty 2007;22(6 Suppl 2):90-93.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a:rPr>
              <a:t>(3) </a:t>
            </a:r>
            <a:r>
              <a:rPr lang="en-US" sz="1200" b="0" i="0" u="none" strike="noStrike" kern="1200" dirty="0" err="1">
                <a:solidFill>
                  <a:schemeClr val="tx1"/>
                </a:solidFill>
                <a:effectLst/>
                <a:latin typeface="+mn-lt"/>
                <a:ea typeface="+mn-ea"/>
                <a:cs typeface="+mn-cs"/>
                <a:hlinkClick r:id="rId8"/>
              </a:rPr>
              <a:t>Banit</a:t>
            </a:r>
            <a:r>
              <a:rPr lang="en-US" sz="1200" b="0" i="0" u="none" strike="noStrike" kern="1200" dirty="0">
                <a:solidFill>
                  <a:schemeClr val="tx1"/>
                </a:solidFill>
                <a:effectLst/>
                <a:latin typeface="+mn-lt"/>
                <a:ea typeface="+mn-ea"/>
                <a:cs typeface="+mn-cs"/>
                <a:hlinkClick r:id="rId8"/>
              </a:rPr>
              <a:t> DM, </a:t>
            </a:r>
            <a:r>
              <a:rPr lang="en-US" sz="1200" b="0" i="0" u="none" strike="noStrike" kern="1200" dirty="0" err="1">
                <a:solidFill>
                  <a:schemeClr val="tx1"/>
                </a:solidFill>
                <a:effectLst/>
                <a:latin typeface="+mn-lt"/>
                <a:ea typeface="+mn-ea"/>
                <a:cs typeface="+mn-cs"/>
                <a:hlinkClick r:id="rId8"/>
              </a:rPr>
              <a:t>Kaufer</a:t>
            </a:r>
            <a:r>
              <a:rPr lang="en-US" sz="1200" b="0" i="0" u="none" strike="noStrike" kern="1200" dirty="0">
                <a:solidFill>
                  <a:schemeClr val="tx1"/>
                </a:solidFill>
                <a:effectLst/>
                <a:latin typeface="+mn-lt"/>
                <a:ea typeface="+mn-ea"/>
                <a:cs typeface="+mn-cs"/>
                <a:hlinkClick r:id="rId8"/>
              </a:rPr>
              <a:t> H, Hartford JM. Intraoperative frozen section analysis in revision total joint arthroplasty. Clin </a:t>
            </a:r>
            <a:r>
              <a:rPr lang="en-US" sz="1200" b="0" i="0" u="none" strike="noStrike" kern="1200" dirty="0" err="1">
                <a:solidFill>
                  <a:schemeClr val="tx1"/>
                </a:solidFill>
                <a:effectLst/>
                <a:latin typeface="+mn-lt"/>
                <a:ea typeface="+mn-ea"/>
                <a:cs typeface="+mn-cs"/>
                <a:hlinkClick r:id="rId8"/>
              </a:rPr>
              <a:t>Orthop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Relat</a:t>
            </a:r>
            <a:r>
              <a:rPr lang="en-US" sz="1200" b="0" i="0" u="none" strike="noStrike" kern="1200" dirty="0">
                <a:solidFill>
                  <a:schemeClr val="tx1"/>
                </a:solidFill>
                <a:effectLst/>
                <a:latin typeface="+mn-lt"/>
                <a:ea typeface="+mn-ea"/>
                <a:cs typeface="+mn-cs"/>
                <a:hlinkClick r:id="rId8"/>
              </a:rPr>
              <a:t> Res 2002;(401):230-238.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9"/>
              </a:rPr>
              <a:t>(32) Frances BA, Martinez FM, </a:t>
            </a:r>
            <a:r>
              <a:rPr lang="en-US" sz="1200" b="0" i="0" u="none" strike="noStrike" kern="1200" dirty="0" err="1">
                <a:solidFill>
                  <a:schemeClr val="tx1"/>
                </a:solidFill>
                <a:effectLst/>
                <a:latin typeface="+mn-lt"/>
                <a:ea typeface="+mn-ea"/>
                <a:cs typeface="+mn-cs"/>
                <a:hlinkClick r:id="rId9"/>
              </a:rPr>
              <a:t>Cebrian</a:t>
            </a:r>
            <a:r>
              <a:rPr lang="en-US" sz="1200" b="0" i="0" u="none" strike="noStrike" kern="1200" dirty="0">
                <a:solidFill>
                  <a:schemeClr val="tx1"/>
                </a:solidFill>
                <a:effectLst/>
                <a:latin typeface="+mn-lt"/>
                <a:ea typeface="+mn-ea"/>
                <a:cs typeface="+mn-cs"/>
                <a:hlinkClick r:id="rId9"/>
              </a:rPr>
              <a:t> Parra JL, </a:t>
            </a:r>
            <a:r>
              <a:rPr lang="en-US" sz="1200" b="0" i="0" u="none" strike="noStrike" kern="1200" dirty="0" err="1">
                <a:solidFill>
                  <a:schemeClr val="tx1"/>
                </a:solidFill>
                <a:effectLst/>
                <a:latin typeface="+mn-lt"/>
                <a:ea typeface="+mn-ea"/>
                <a:cs typeface="+mn-cs"/>
                <a:hlinkClick r:id="rId9"/>
              </a:rPr>
              <a:t>Graneda</a:t>
            </a:r>
            <a:r>
              <a:rPr lang="en-US" sz="1200" b="0" i="0" u="none" strike="noStrike" kern="1200" dirty="0">
                <a:solidFill>
                  <a:schemeClr val="tx1"/>
                </a:solidFill>
                <a:effectLst/>
                <a:latin typeface="+mn-lt"/>
                <a:ea typeface="+mn-ea"/>
                <a:cs typeface="+mn-cs"/>
                <a:hlinkClick r:id="rId9"/>
              </a:rPr>
              <a:t> DS, Crespo RG, Lopez-Duran SL. Diagnosis of infection in hip and knee revision surgery: intraoperative frozen section analysis. Int </a:t>
            </a:r>
            <a:r>
              <a:rPr lang="en-US" sz="1200" b="0" i="0" u="none" strike="noStrike" kern="1200" dirty="0" err="1">
                <a:solidFill>
                  <a:schemeClr val="tx1"/>
                </a:solidFill>
                <a:effectLst/>
                <a:latin typeface="+mn-lt"/>
                <a:ea typeface="+mn-ea"/>
                <a:cs typeface="+mn-cs"/>
                <a:hlinkClick r:id="rId9"/>
              </a:rPr>
              <a:t>Orthop</a:t>
            </a:r>
            <a:r>
              <a:rPr lang="en-US" sz="1200" b="0" i="0" u="none" strike="noStrike" kern="1200" dirty="0">
                <a:solidFill>
                  <a:schemeClr val="tx1"/>
                </a:solidFill>
                <a:effectLst/>
                <a:latin typeface="+mn-lt"/>
                <a:ea typeface="+mn-ea"/>
                <a:cs typeface="+mn-cs"/>
                <a:hlinkClick r:id="rId9"/>
              </a:rPr>
              <a:t> 2007;31(1):33-37.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0"/>
              </a:rPr>
              <a:t>(33) Ghanem E, </a:t>
            </a:r>
            <a:r>
              <a:rPr lang="en-US" sz="1200" b="0" i="0" u="none" strike="noStrike" kern="1200" dirty="0" err="1">
                <a:solidFill>
                  <a:schemeClr val="tx1"/>
                </a:solidFill>
                <a:effectLst/>
                <a:latin typeface="+mn-lt"/>
                <a:ea typeface="+mn-ea"/>
                <a:cs typeface="+mn-cs"/>
                <a:hlinkClick r:id="rId10"/>
              </a:rPr>
              <a:t>Parvizi</a:t>
            </a:r>
            <a:r>
              <a:rPr lang="en-US" sz="1200" b="0" i="0" u="none" strike="noStrike" kern="1200" dirty="0">
                <a:solidFill>
                  <a:schemeClr val="tx1"/>
                </a:solidFill>
                <a:effectLst/>
                <a:latin typeface="+mn-lt"/>
                <a:ea typeface="+mn-ea"/>
                <a:cs typeface="+mn-cs"/>
                <a:hlinkClick r:id="rId10"/>
              </a:rPr>
              <a:t> J, Burnett RS et al. Cell count and differential of aspirated fluid in the diagnosis of infection at the site of total knee arthroplasty. J Bone Joint Surg Am 2008;90(8):1637-1643.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1"/>
              </a:rPr>
              <a:t>(78) </a:t>
            </a:r>
            <a:r>
              <a:rPr lang="en-US" sz="1200" b="0" i="0" u="none" strike="noStrike" kern="1200" dirty="0" err="1">
                <a:solidFill>
                  <a:schemeClr val="tx1"/>
                </a:solidFill>
                <a:effectLst/>
                <a:latin typeface="+mn-lt"/>
                <a:ea typeface="+mn-ea"/>
                <a:cs typeface="+mn-cs"/>
                <a:hlinkClick r:id="rId11"/>
              </a:rPr>
              <a:t>Parvizi</a:t>
            </a:r>
            <a:r>
              <a:rPr lang="en-US" sz="1200" b="0" i="0" u="none" strike="noStrike" kern="1200" dirty="0">
                <a:solidFill>
                  <a:schemeClr val="tx1"/>
                </a:solidFill>
                <a:effectLst/>
                <a:latin typeface="+mn-lt"/>
                <a:ea typeface="+mn-ea"/>
                <a:cs typeface="+mn-cs"/>
                <a:hlinkClick r:id="rId11"/>
              </a:rPr>
              <a:t> J, Ghanem E, Menashe S, Barrack RL, Bauer TW. Periprosthetic infection: what are the diagnostic challenges? J Bone Joint Surg Am 2006;88 Suppl 4:138-147.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2"/>
              </a:rPr>
              <a:t>(94) Schafer P, Fink B, Sandow D, </a:t>
            </a:r>
            <a:r>
              <a:rPr lang="en-US" sz="1200" b="0" i="0" u="none" strike="noStrike" kern="1200" dirty="0" err="1">
                <a:solidFill>
                  <a:schemeClr val="tx1"/>
                </a:solidFill>
                <a:effectLst/>
                <a:latin typeface="+mn-lt"/>
                <a:ea typeface="+mn-ea"/>
                <a:cs typeface="+mn-cs"/>
                <a:hlinkClick r:id="rId12"/>
              </a:rPr>
              <a:t>Margull</a:t>
            </a:r>
            <a:r>
              <a:rPr lang="en-US" sz="1200" b="0" i="0" u="none" strike="noStrike" kern="1200" dirty="0">
                <a:solidFill>
                  <a:schemeClr val="tx1"/>
                </a:solidFill>
                <a:effectLst/>
                <a:latin typeface="+mn-lt"/>
                <a:ea typeface="+mn-ea"/>
                <a:cs typeface="+mn-cs"/>
                <a:hlinkClick r:id="rId12"/>
              </a:rPr>
              <a:t> A, Berger I, </a:t>
            </a:r>
            <a:r>
              <a:rPr lang="en-US" sz="1200" b="0" i="0" u="none" strike="noStrike" kern="1200" dirty="0" err="1">
                <a:solidFill>
                  <a:schemeClr val="tx1"/>
                </a:solidFill>
                <a:effectLst/>
                <a:latin typeface="+mn-lt"/>
                <a:ea typeface="+mn-ea"/>
                <a:cs typeface="+mn-cs"/>
                <a:hlinkClick r:id="rId12"/>
              </a:rPr>
              <a:t>Frommelt</a:t>
            </a:r>
            <a:r>
              <a:rPr lang="en-US" sz="1200" b="0" i="0" u="none" strike="noStrike" kern="1200" dirty="0">
                <a:solidFill>
                  <a:schemeClr val="tx1"/>
                </a:solidFill>
                <a:effectLst/>
                <a:latin typeface="+mn-lt"/>
                <a:ea typeface="+mn-ea"/>
                <a:cs typeface="+mn-cs"/>
                <a:hlinkClick r:id="rId12"/>
              </a:rPr>
              <a:t> L. Prolonged Bacterial Culture to Identify Late Periprosthetic Joint Infection: A Promising Strategy. Clin Infect Dis 2008.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3"/>
              </a:rPr>
              <a:t>(96) </a:t>
            </a:r>
            <a:r>
              <a:rPr lang="en-US" sz="1200" b="0" i="0" u="none" strike="noStrike" kern="1200" dirty="0" err="1">
                <a:solidFill>
                  <a:schemeClr val="tx1"/>
                </a:solidFill>
                <a:effectLst/>
                <a:latin typeface="+mn-lt"/>
                <a:ea typeface="+mn-ea"/>
                <a:cs typeface="+mn-cs"/>
                <a:hlinkClick r:id="rId13"/>
              </a:rPr>
              <a:t>Schinsky</a:t>
            </a:r>
            <a:r>
              <a:rPr lang="en-US" sz="1200" b="0" i="0" u="none" strike="noStrike" kern="1200" dirty="0">
                <a:solidFill>
                  <a:schemeClr val="tx1"/>
                </a:solidFill>
                <a:effectLst/>
                <a:latin typeface="+mn-lt"/>
                <a:ea typeface="+mn-ea"/>
                <a:cs typeface="+mn-cs"/>
                <a:hlinkClick r:id="rId13"/>
              </a:rPr>
              <a:t> MF, la Valle CJ, </a:t>
            </a:r>
            <a:r>
              <a:rPr lang="en-US" sz="1200" b="0" i="0" u="none" strike="noStrike" kern="1200" dirty="0" err="1">
                <a:solidFill>
                  <a:schemeClr val="tx1"/>
                </a:solidFill>
                <a:effectLst/>
                <a:latin typeface="+mn-lt"/>
                <a:ea typeface="+mn-ea"/>
                <a:cs typeface="+mn-cs"/>
                <a:hlinkClick r:id="rId13"/>
              </a:rPr>
              <a:t>Sporer</a:t>
            </a:r>
            <a:r>
              <a:rPr lang="en-US" sz="1200" b="0" i="0" u="none" strike="noStrike" kern="1200" dirty="0">
                <a:solidFill>
                  <a:schemeClr val="tx1"/>
                </a:solidFill>
                <a:effectLst/>
                <a:latin typeface="+mn-lt"/>
                <a:ea typeface="+mn-ea"/>
                <a:cs typeface="+mn-cs"/>
                <a:hlinkClick r:id="rId13"/>
              </a:rPr>
              <a:t> SM, </a:t>
            </a:r>
            <a:r>
              <a:rPr lang="en-US" sz="1200" b="0" i="0" u="none" strike="noStrike" kern="1200" dirty="0" err="1">
                <a:solidFill>
                  <a:schemeClr val="tx1"/>
                </a:solidFill>
                <a:effectLst/>
                <a:latin typeface="+mn-lt"/>
                <a:ea typeface="+mn-ea"/>
                <a:cs typeface="+mn-cs"/>
                <a:hlinkClick r:id="rId13"/>
              </a:rPr>
              <a:t>Paprosky</a:t>
            </a:r>
            <a:r>
              <a:rPr lang="en-US" sz="1200" b="0" i="0" u="none" strike="noStrike" kern="1200" dirty="0">
                <a:solidFill>
                  <a:schemeClr val="tx1"/>
                </a:solidFill>
                <a:effectLst/>
                <a:latin typeface="+mn-lt"/>
                <a:ea typeface="+mn-ea"/>
                <a:cs typeface="+mn-cs"/>
                <a:hlinkClick r:id="rId13"/>
              </a:rPr>
              <a:t> WG. Perioperative testing for joint infection in patients undergoing revision total hip arthroplasty. J Bone Joint Surg Am 2008;90(9):1869-1875.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4"/>
              </a:rPr>
              <a:t>Atkins,B.L</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Athanasou,N</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Deeks,J.J</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Crook,D.W</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Simpson,H</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Peto,T.E</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McLardy-Smith,P</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Berendt,A.R</a:t>
            </a:r>
            <a:r>
              <a:rPr lang="en-US" sz="1200" b="0" i="0" u="none" strike="noStrike" kern="1200" dirty="0">
                <a:solidFill>
                  <a:schemeClr val="tx1"/>
                </a:solidFill>
                <a:effectLst/>
                <a:latin typeface="+mn-lt"/>
                <a:ea typeface="+mn-ea"/>
                <a:cs typeface="+mn-cs"/>
                <a:hlinkClick r:id="rId14"/>
              </a:rPr>
              <a:t>. Prospective evaluation of criteria for microbiological diagnosis of prosthetic-joint infection at revision arthroplasty. The OSIRIS Collaborative Study Group. </a:t>
            </a:r>
            <a:r>
              <a:rPr lang="en-US" sz="1200" b="0" i="0" u="none" strike="noStrike" kern="1200" dirty="0" err="1">
                <a:solidFill>
                  <a:schemeClr val="tx1"/>
                </a:solidFill>
                <a:effectLst/>
                <a:latin typeface="+mn-lt"/>
                <a:ea typeface="+mn-ea"/>
                <a:cs typeface="+mn-cs"/>
                <a:hlinkClick r:id="rId14"/>
              </a:rPr>
              <a:t>J.Clin.Microbiol</a:t>
            </a:r>
            <a:r>
              <a:rPr lang="en-US" sz="1200" b="0" i="0" u="none" strike="noStrike" kern="1200" dirty="0">
                <a:solidFill>
                  <a:schemeClr val="tx1"/>
                </a:solidFill>
                <a:effectLst/>
                <a:latin typeface="+mn-lt"/>
                <a:ea typeface="+mn-ea"/>
                <a:cs typeface="+mn-cs"/>
                <a:hlinkClick r:id="rId14"/>
              </a:rPr>
              <a:t>. 1998/10; 10: 2932-2939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Balato,G</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Franceschini,V</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Ascione,T</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Lamberti,A</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Balboni,F</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Baldini,A</a:t>
            </a:r>
            <a:r>
              <a:rPr lang="en-US" sz="1200" b="0" i="0" u="none" strike="noStrike" kern="1200" dirty="0">
                <a:solidFill>
                  <a:schemeClr val="tx1"/>
                </a:solidFill>
                <a:effectLst/>
                <a:latin typeface="+mn-lt"/>
                <a:ea typeface="+mn-ea"/>
                <a:cs typeface="+mn-cs"/>
                <a:hlinkClick r:id="rId15"/>
              </a:rPr>
              <a:t>. Diagnostic accuracy of synovial fluid, blood markers, and microbiological testing in chronic knee prosthetic infections. Arch </a:t>
            </a:r>
            <a:r>
              <a:rPr lang="en-US" sz="1200" b="0" i="0" u="none" strike="noStrike" kern="1200" dirty="0" err="1">
                <a:solidFill>
                  <a:schemeClr val="tx1"/>
                </a:solidFill>
                <a:effectLst/>
                <a:latin typeface="+mn-lt"/>
                <a:ea typeface="+mn-ea"/>
                <a:cs typeface="+mn-cs"/>
                <a:hlinkClick r:id="rId15"/>
              </a:rPr>
              <a:t>Orthop</a:t>
            </a:r>
            <a:r>
              <a:rPr lang="en-US" sz="1200" b="0" i="0" u="none" strike="noStrike" kern="1200" dirty="0">
                <a:solidFill>
                  <a:schemeClr val="tx1"/>
                </a:solidFill>
                <a:effectLst/>
                <a:latin typeface="+mn-lt"/>
                <a:ea typeface="+mn-ea"/>
                <a:cs typeface="+mn-cs"/>
                <a:hlinkClick r:id="rId15"/>
              </a:rPr>
              <a:t> Trauma Surg 2017/11/4; 0: -</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6"/>
              </a:rPr>
              <a:t>Barrack,R.L</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Harris,W.H</a:t>
            </a:r>
            <a:r>
              <a:rPr lang="en-US" sz="1200" b="0" i="0" u="none" strike="noStrike" kern="1200" dirty="0">
                <a:solidFill>
                  <a:schemeClr val="tx1"/>
                </a:solidFill>
                <a:effectLst/>
                <a:latin typeface="+mn-lt"/>
                <a:ea typeface="+mn-ea"/>
                <a:cs typeface="+mn-cs"/>
                <a:hlinkClick r:id="rId16"/>
              </a:rPr>
              <a:t>. The value of aspiration of the hip joint before revision total hip arthroplasty. </a:t>
            </a:r>
            <a:r>
              <a:rPr lang="en-US" sz="1200" b="0" i="0" u="none" strike="noStrike" kern="1200" dirty="0" err="1">
                <a:solidFill>
                  <a:schemeClr val="tx1"/>
                </a:solidFill>
                <a:effectLst/>
                <a:latin typeface="+mn-lt"/>
                <a:ea typeface="+mn-ea"/>
                <a:cs typeface="+mn-cs"/>
                <a:hlinkClick r:id="rId16"/>
              </a:rPr>
              <a:t>J.Bone</a:t>
            </a:r>
            <a:r>
              <a:rPr lang="en-US" sz="1200" b="0" i="0" u="none" strike="noStrike" kern="1200" dirty="0">
                <a:solidFill>
                  <a:schemeClr val="tx1"/>
                </a:solidFill>
                <a:effectLst/>
                <a:latin typeface="+mn-lt"/>
                <a:ea typeface="+mn-ea"/>
                <a:cs typeface="+mn-cs"/>
                <a:hlinkClick r:id="rId16"/>
              </a:rPr>
              <a:t> Joint </a:t>
            </a:r>
            <a:r>
              <a:rPr lang="en-US" sz="1200" b="0" i="0" u="none" strike="noStrike" kern="1200" dirty="0" err="1">
                <a:solidFill>
                  <a:schemeClr val="tx1"/>
                </a:solidFill>
                <a:effectLst/>
                <a:latin typeface="+mn-lt"/>
                <a:ea typeface="+mn-ea"/>
                <a:cs typeface="+mn-cs"/>
                <a:hlinkClick r:id="rId16"/>
              </a:rPr>
              <a:t>Surg.Am</a:t>
            </a:r>
            <a:r>
              <a:rPr lang="en-US" sz="1200" b="0" i="0" u="none" strike="noStrike" kern="1200" dirty="0">
                <a:solidFill>
                  <a:schemeClr val="tx1"/>
                </a:solidFill>
                <a:effectLst/>
                <a:latin typeface="+mn-lt"/>
                <a:ea typeface="+mn-ea"/>
                <a:cs typeface="+mn-cs"/>
                <a:hlinkClick r:id="rId16"/>
              </a:rPr>
              <a:t>. 1993/1; 1: 66-76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7"/>
              </a:rPr>
              <a:t>Berger,P</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Van,Cauter</a:t>
            </a:r>
            <a:r>
              <a:rPr lang="en-US" sz="1200" b="0" i="0" u="none" strike="noStrike" kern="1200" dirty="0">
                <a:solidFill>
                  <a:schemeClr val="tx1"/>
                </a:solidFill>
                <a:effectLst/>
                <a:latin typeface="+mn-lt"/>
                <a:ea typeface="+mn-ea"/>
                <a:cs typeface="+mn-cs"/>
                <a:hlinkClick r:id="rId17"/>
              </a:rPr>
              <a:t> M., </a:t>
            </a:r>
            <a:r>
              <a:rPr lang="en-US" sz="1200" b="0" i="0" u="none" strike="noStrike" kern="1200" dirty="0" err="1">
                <a:solidFill>
                  <a:schemeClr val="tx1"/>
                </a:solidFill>
                <a:effectLst/>
                <a:latin typeface="+mn-lt"/>
                <a:ea typeface="+mn-ea"/>
                <a:cs typeface="+mn-cs"/>
                <a:hlinkClick r:id="rId17"/>
              </a:rPr>
              <a:t>Driesen,R</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Neyt,J</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Cornu,O</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Bellemans,J</a:t>
            </a:r>
            <a:r>
              <a:rPr lang="en-US" sz="1200" b="0" i="0" u="none" strike="noStrike" kern="1200" dirty="0">
                <a:solidFill>
                  <a:schemeClr val="tx1"/>
                </a:solidFill>
                <a:effectLst/>
                <a:latin typeface="+mn-lt"/>
                <a:ea typeface="+mn-ea"/>
                <a:cs typeface="+mn-cs"/>
                <a:hlinkClick r:id="rId17"/>
              </a:rPr>
              <a:t>. Diagnosis of prosthetic joint infection with alpha-defensin using a lateral flow device: a </a:t>
            </a:r>
            <a:r>
              <a:rPr lang="en-US" sz="1200" b="0" i="0" u="none" strike="noStrike" kern="1200" dirty="0" err="1">
                <a:solidFill>
                  <a:schemeClr val="tx1"/>
                </a:solidFill>
                <a:effectLst/>
                <a:latin typeface="+mn-lt"/>
                <a:ea typeface="+mn-ea"/>
                <a:cs typeface="+mn-cs"/>
                <a:hlinkClick r:id="rId17"/>
              </a:rPr>
              <a:t>multicentre</a:t>
            </a:r>
            <a:r>
              <a:rPr lang="en-US" sz="1200" b="0" i="0" u="none" strike="noStrike" kern="1200" dirty="0">
                <a:solidFill>
                  <a:schemeClr val="tx1"/>
                </a:solidFill>
                <a:effectLst/>
                <a:latin typeface="+mn-lt"/>
                <a:ea typeface="+mn-ea"/>
                <a:cs typeface="+mn-cs"/>
                <a:hlinkClick r:id="rId17"/>
              </a:rPr>
              <a:t> study. Bone Joint J 2017/9; 9: 1176-1182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8"/>
              </a:rPr>
              <a:t>Bingham, J., Clarke, H., </a:t>
            </a:r>
            <a:r>
              <a:rPr lang="en-US" sz="1200" b="0" i="0" u="none" strike="noStrike" kern="1200" dirty="0" err="1">
                <a:solidFill>
                  <a:schemeClr val="tx1"/>
                </a:solidFill>
                <a:effectLst/>
                <a:latin typeface="+mn-lt"/>
                <a:ea typeface="+mn-ea"/>
                <a:cs typeface="+mn-cs"/>
                <a:hlinkClick r:id="rId18"/>
              </a:rPr>
              <a:t>Spangehl</a:t>
            </a:r>
            <a:r>
              <a:rPr lang="en-US" sz="1200" b="0" i="0" u="none" strike="noStrike" kern="1200" dirty="0">
                <a:solidFill>
                  <a:schemeClr val="tx1"/>
                </a:solidFill>
                <a:effectLst/>
                <a:latin typeface="+mn-lt"/>
                <a:ea typeface="+mn-ea"/>
                <a:cs typeface="+mn-cs"/>
                <a:hlinkClick r:id="rId18"/>
              </a:rPr>
              <a:t>, M., Schwartz, A., Beauchamp, C., Goldberg, B. The alpha defensin-1 biomarker assay can be used to evaluate the potentially infected total joint arthroplasty. </a:t>
            </a:r>
            <a:r>
              <a:rPr lang="en-US" sz="1200" b="0" i="0" u="none" strike="noStrike" kern="1200" dirty="0" err="1">
                <a:solidFill>
                  <a:schemeClr val="tx1"/>
                </a:solidFill>
                <a:effectLst/>
                <a:latin typeface="+mn-lt"/>
                <a:ea typeface="+mn-ea"/>
                <a:cs typeface="+mn-cs"/>
                <a:hlinkClick r:id="rId18"/>
              </a:rPr>
              <a:t>Clin.Orthop</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Relat.Res</a:t>
            </a:r>
            <a:r>
              <a:rPr lang="en-US" sz="1200" b="0" i="0" u="none" strike="noStrike" kern="1200" dirty="0">
                <a:solidFill>
                  <a:schemeClr val="tx1"/>
                </a:solidFill>
                <a:effectLst/>
                <a:latin typeface="+mn-lt"/>
                <a:ea typeface="+mn-ea"/>
                <a:cs typeface="+mn-cs"/>
                <a:hlinkClick r:id="rId18"/>
              </a:rPr>
              <a:t>. 2014/12; 12: 4006-4009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9"/>
              </a:rPr>
              <a:t>Boettner,F</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Koehler,G</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Wegner,A</a:t>
            </a:r>
            <a:r>
              <a:rPr lang="en-US" sz="1200" b="0" i="0" u="none" strike="noStrike" kern="1200" dirty="0">
                <a:solidFill>
                  <a:schemeClr val="tx1"/>
                </a:solidFill>
                <a:effectLst/>
                <a:latin typeface="+mn-lt"/>
                <a:ea typeface="+mn-ea"/>
                <a:cs typeface="+mn-cs"/>
                <a:hlinkClick r:id="rId19"/>
              </a:rPr>
              <a:t>., Schmidt-</a:t>
            </a:r>
            <a:r>
              <a:rPr lang="en-US" sz="1200" b="0" i="0" u="none" strike="noStrike" kern="1200" dirty="0" err="1">
                <a:solidFill>
                  <a:schemeClr val="tx1"/>
                </a:solidFill>
                <a:effectLst/>
                <a:latin typeface="+mn-lt"/>
                <a:ea typeface="+mn-ea"/>
                <a:cs typeface="+mn-cs"/>
                <a:hlinkClick r:id="rId19"/>
              </a:rPr>
              <a:t>Braekling,T</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Gosheger,G</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Goetze,C</a:t>
            </a:r>
            <a:r>
              <a:rPr lang="en-US" sz="1200" b="0" i="0" u="none" strike="noStrike" kern="1200" dirty="0">
                <a:solidFill>
                  <a:schemeClr val="tx1"/>
                </a:solidFill>
                <a:effectLst/>
                <a:latin typeface="+mn-lt"/>
                <a:ea typeface="+mn-ea"/>
                <a:cs typeface="+mn-cs"/>
                <a:hlinkClick r:id="rId19"/>
              </a:rPr>
              <a:t>. The Rule of Histology in the Diagnosis of Periprosthetic Infection: Specific Granulocyte Counting Methods and New </a:t>
            </a:r>
            <a:r>
              <a:rPr lang="en-US" sz="1200" b="0" i="0" u="none" strike="noStrike" kern="1200" dirty="0" err="1">
                <a:solidFill>
                  <a:schemeClr val="tx1"/>
                </a:solidFill>
                <a:effectLst/>
                <a:latin typeface="+mn-lt"/>
                <a:ea typeface="+mn-ea"/>
                <a:cs typeface="+mn-cs"/>
                <a:hlinkClick r:id="rId19"/>
              </a:rPr>
              <a:t>Immunohistologic</a:t>
            </a:r>
            <a:r>
              <a:rPr lang="en-US" sz="1200" b="0" i="0" u="none" strike="noStrike" kern="1200" dirty="0">
                <a:solidFill>
                  <a:schemeClr val="tx1"/>
                </a:solidFill>
                <a:effectLst/>
                <a:latin typeface="+mn-lt"/>
                <a:ea typeface="+mn-ea"/>
                <a:cs typeface="+mn-cs"/>
                <a:hlinkClick r:id="rId19"/>
              </a:rPr>
              <a:t> Staining Techniques may Increase the Diagnostic Value. Open </a:t>
            </a:r>
            <a:r>
              <a:rPr lang="en-US" sz="1200" b="0" i="0" u="none" strike="noStrike" kern="1200" dirty="0" err="1">
                <a:solidFill>
                  <a:schemeClr val="tx1"/>
                </a:solidFill>
                <a:effectLst/>
                <a:latin typeface="+mn-lt"/>
                <a:ea typeface="+mn-ea"/>
                <a:cs typeface="+mn-cs"/>
                <a:hlinkClick r:id="rId19"/>
              </a:rPr>
              <a:t>Orthop</a:t>
            </a:r>
            <a:r>
              <a:rPr lang="en-US" sz="1200" b="0" i="0" u="none" strike="noStrike" kern="1200" dirty="0">
                <a:solidFill>
                  <a:schemeClr val="tx1"/>
                </a:solidFill>
                <a:effectLst/>
                <a:latin typeface="+mn-lt"/>
                <a:ea typeface="+mn-ea"/>
                <a:cs typeface="+mn-cs"/>
                <a:hlinkClick r:id="rId19"/>
              </a:rPr>
              <a:t> J. 2016; 0: 457-465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0"/>
              </a:rPr>
              <a:t>Bonanzinga,T</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Zahar,A</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Dutsch,M</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Lausmann,C</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Kendoff,D</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Gehrke,T</a:t>
            </a:r>
            <a:r>
              <a:rPr lang="en-US" sz="1200" b="0" i="0" u="none" strike="noStrike" kern="1200" dirty="0">
                <a:solidFill>
                  <a:schemeClr val="tx1"/>
                </a:solidFill>
                <a:effectLst/>
                <a:latin typeface="+mn-lt"/>
                <a:ea typeface="+mn-ea"/>
                <a:cs typeface="+mn-cs"/>
                <a:hlinkClick r:id="rId20"/>
              </a:rPr>
              <a:t>. How Reliable Is the Alpha-defensin Immunoassay Test for Diagnosing Periprosthetic Joint Infection? A Prospective Study. </a:t>
            </a:r>
            <a:r>
              <a:rPr lang="en-US" sz="1200" b="0" i="0" u="none" strike="noStrike" kern="1200" dirty="0" err="1">
                <a:solidFill>
                  <a:schemeClr val="tx1"/>
                </a:solidFill>
                <a:effectLst/>
                <a:latin typeface="+mn-lt"/>
                <a:ea typeface="+mn-ea"/>
                <a:cs typeface="+mn-cs"/>
                <a:hlinkClick r:id="rId20"/>
              </a:rPr>
              <a:t>Clin.Orthop.Relat.Res</a:t>
            </a:r>
            <a:r>
              <a:rPr lang="en-US" sz="1200" b="0" i="0" u="none" strike="noStrike" kern="1200" dirty="0">
                <a:solidFill>
                  <a:schemeClr val="tx1"/>
                </a:solidFill>
                <a:effectLst/>
                <a:latin typeface="+mn-lt"/>
                <a:ea typeface="+mn-ea"/>
                <a:cs typeface="+mn-cs"/>
                <a:hlinkClick r:id="rId20"/>
              </a:rPr>
              <a:t>. 2017/2; 2: 408-415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1"/>
              </a:rPr>
              <a:t>Cazanave,C</a:t>
            </a:r>
            <a:r>
              <a:rPr lang="en-US" sz="1200" b="0" i="0" u="none" strike="noStrike" kern="1200" dirty="0">
                <a:solidFill>
                  <a:schemeClr val="tx1"/>
                </a:solidFill>
                <a:effectLst/>
                <a:latin typeface="+mn-lt"/>
                <a:ea typeface="+mn-ea"/>
                <a:cs typeface="+mn-cs"/>
                <a:hlinkClick r:id="rId21"/>
              </a:rPr>
              <a:t>., Greenwood-</a:t>
            </a:r>
            <a:r>
              <a:rPr lang="en-US" sz="1200" b="0" i="0" u="none" strike="noStrike" kern="1200" dirty="0" err="1">
                <a:solidFill>
                  <a:schemeClr val="tx1"/>
                </a:solidFill>
                <a:effectLst/>
                <a:latin typeface="+mn-lt"/>
                <a:ea typeface="+mn-ea"/>
                <a:cs typeface="+mn-cs"/>
                <a:hlinkClick r:id="rId21"/>
              </a:rPr>
              <a:t>Quaintance,K.E</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Hanssen,A.D</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Karau,M.J</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Schmidt,S.M</a:t>
            </a:r>
            <a:r>
              <a:rPr lang="en-US" sz="1200" b="0" i="0" u="none" strike="noStrike" kern="1200" dirty="0">
                <a:solidFill>
                  <a:schemeClr val="tx1"/>
                </a:solidFill>
                <a:effectLst/>
                <a:latin typeface="+mn-lt"/>
                <a:ea typeface="+mn-ea"/>
                <a:cs typeface="+mn-cs"/>
                <a:hlinkClick r:id="rId21"/>
              </a:rPr>
              <a:t>., Gomez </a:t>
            </a:r>
            <a:r>
              <a:rPr lang="en-US" sz="1200" b="0" i="0" u="none" strike="noStrike" kern="1200" dirty="0" err="1">
                <a:solidFill>
                  <a:schemeClr val="tx1"/>
                </a:solidFill>
                <a:effectLst/>
                <a:latin typeface="+mn-lt"/>
                <a:ea typeface="+mn-ea"/>
                <a:cs typeface="+mn-cs"/>
                <a:hlinkClick r:id="rId21"/>
              </a:rPr>
              <a:t>Urena,E.O</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Mandrekar,J.N</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Osmon,D.R</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Lough,L.E</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Pritt,B.S</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Steckelberg,J.M</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Patel,R</a:t>
            </a:r>
            <a:r>
              <a:rPr lang="en-US" sz="1200" b="0" i="0" u="none" strike="noStrike" kern="1200" dirty="0">
                <a:solidFill>
                  <a:schemeClr val="tx1"/>
                </a:solidFill>
                <a:effectLst/>
                <a:latin typeface="+mn-lt"/>
                <a:ea typeface="+mn-ea"/>
                <a:cs typeface="+mn-cs"/>
                <a:hlinkClick r:id="rId21"/>
              </a:rPr>
              <a:t>. Rapid molecular microbiologic diagnosis of prosthetic joint infection. </a:t>
            </a:r>
            <a:r>
              <a:rPr lang="en-US" sz="1200" b="0" i="0" u="none" strike="noStrike" kern="1200" dirty="0" err="1">
                <a:solidFill>
                  <a:schemeClr val="tx1"/>
                </a:solidFill>
                <a:effectLst/>
                <a:latin typeface="+mn-lt"/>
                <a:ea typeface="+mn-ea"/>
                <a:cs typeface="+mn-cs"/>
                <a:hlinkClick r:id="rId21"/>
              </a:rPr>
              <a:t>J.Clin.Microbiol</a:t>
            </a:r>
            <a:r>
              <a:rPr lang="en-US" sz="1200" b="0" i="0" u="none" strike="noStrike" kern="1200" dirty="0">
                <a:solidFill>
                  <a:schemeClr val="tx1"/>
                </a:solidFill>
                <a:effectLst/>
                <a:latin typeface="+mn-lt"/>
                <a:ea typeface="+mn-ea"/>
                <a:cs typeface="+mn-cs"/>
                <a:hlinkClick r:id="rId21"/>
              </a:rPr>
              <a:t>. 2013/7; 7: 2280-2287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2"/>
              </a:rPr>
              <a:t>Chalmers,P.N</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Walton,D</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Sporer,S.M</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Levine,B.R</a:t>
            </a:r>
            <a:r>
              <a:rPr lang="en-US" sz="1200" b="0" i="0" u="none" strike="noStrike" kern="1200" dirty="0">
                <a:solidFill>
                  <a:schemeClr val="tx1"/>
                </a:solidFill>
                <a:effectLst/>
                <a:latin typeface="+mn-lt"/>
                <a:ea typeface="+mn-ea"/>
                <a:cs typeface="+mn-cs"/>
                <a:hlinkClick r:id="rId22"/>
              </a:rPr>
              <a:t>. Evaluation of the Role for Synovial Aspiration in the Diagnosis of Aseptic Loosening After Total Knee Arthroplasty. </a:t>
            </a:r>
            <a:r>
              <a:rPr lang="en-US" sz="1200" b="0" i="0" u="none" strike="noStrike" kern="1200" dirty="0" err="1">
                <a:solidFill>
                  <a:schemeClr val="tx1"/>
                </a:solidFill>
                <a:effectLst/>
                <a:latin typeface="+mn-lt"/>
                <a:ea typeface="+mn-ea"/>
                <a:cs typeface="+mn-cs"/>
                <a:hlinkClick r:id="rId22"/>
              </a:rPr>
              <a:t>J.Bone</a:t>
            </a:r>
            <a:r>
              <a:rPr lang="en-US" sz="1200" b="0" i="0" u="none" strike="noStrike" kern="1200" dirty="0">
                <a:solidFill>
                  <a:schemeClr val="tx1"/>
                </a:solidFill>
                <a:effectLst/>
                <a:latin typeface="+mn-lt"/>
                <a:ea typeface="+mn-ea"/>
                <a:cs typeface="+mn-cs"/>
                <a:hlinkClick r:id="rId22"/>
              </a:rPr>
              <a:t> Joint </a:t>
            </a:r>
            <a:r>
              <a:rPr lang="en-US" sz="1200" b="0" i="0" u="none" strike="noStrike" kern="1200" dirty="0" err="1">
                <a:solidFill>
                  <a:schemeClr val="tx1"/>
                </a:solidFill>
                <a:effectLst/>
                <a:latin typeface="+mn-lt"/>
                <a:ea typeface="+mn-ea"/>
                <a:cs typeface="+mn-cs"/>
                <a:hlinkClick r:id="rId22"/>
              </a:rPr>
              <a:t>Surg.Am</a:t>
            </a:r>
            <a:r>
              <a:rPr lang="en-US" sz="1200" b="0" i="0" u="none" strike="noStrike" kern="1200" dirty="0">
                <a:solidFill>
                  <a:schemeClr val="tx1"/>
                </a:solidFill>
                <a:effectLst/>
                <a:latin typeface="+mn-lt"/>
                <a:ea typeface="+mn-ea"/>
                <a:cs typeface="+mn-cs"/>
                <a:hlinkClick r:id="rId22"/>
              </a:rPr>
              <a:t>. 2015/10/7; 19: 1597-1603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3"/>
              </a:rPr>
              <a:t>Choi,H.R</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Agrawal,K</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Bedair,H</a:t>
            </a:r>
            <a:r>
              <a:rPr lang="en-US" sz="1200" b="0" i="0" u="none" strike="noStrike" kern="1200" dirty="0">
                <a:solidFill>
                  <a:schemeClr val="tx1"/>
                </a:solidFill>
                <a:effectLst/>
                <a:latin typeface="+mn-lt"/>
                <a:ea typeface="+mn-ea"/>
                <a:cs typeface="+mn-cs"/>
                <a:hlinkClick r:id="rId23"/>
              </a:rPr>
              <a:t>. The diagnostic thresholds for synovial fluid analysis in late periprosthetic infection of the hip depend on the duration of symptoms. Bone Joint J. 2016/10; 10: 1355-1359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4"/>
              </a:rPr>
              <a:t>Cipriano,C.A</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Brown,N.M</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Michael,A.M</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Moric,M</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Sporer,S.M</a:t>
            </a:r>
            <a:r>
              <a:rPr lang="en-US" sz="1200" b="0" i="0" u="none" strike="noStrike" kern="1200" dirty="0">
                <a:solidFill>
                  <a:schemeClr val="tx1"/>
                </a:solidFill>
                <a:effectLst/>
                <a:latin typeface="+mn-lt"/>
                <a:ea typeface="+mn-ea"/>
                <a:cs typeface="+mn-cs"/>
                <a:hlinkClick r:id="rId24"/>
              </a:rPr>
              <a:t>., Della </a:t>
            </a:r>
            <a:r>
              <a:rPr lang="en-US" sz="1200" b="0" i="0" u="none" strike="noStrike" kern="1200" dirty="0" err="1">
                <a:solidFill>
                  <a:schemeClr val="tx1"/>
                </a:solidFill>
                <a:effectLst/>
                <a:latin typeface="+mn-lt"/>
                <a:ea typeface="+mn-ea"/>
                <a:cs typeface="+mn-cs"/>
                <a:hlinkClick r:id="rId24"/>
              </a:rPr>
              <a:t>Valle,C.J</a:t>
            </a:r>
            <a:r>
              <a:rPr lang="en-US" sz="1200" b="0" i="0" u="none" strike="noStrike" kern="1200" dirty="0">
                <a:solidFill>
                  <a:schemeClr val="tx1"/>
                </a:solidFill>
                <a:effectLst/>
                <a:latin typeface="+mn-lt"/>
                <a:ea typeface="+mn-ea"/>
                <a:cs typeface="+mn-cs"/>
                <a:hlinkClick r:id="rId24"/>
              </a:rPr>
              <a:t>. Serum and synovial fluid analysis for diagnosing chronic periprosthetic infection in patients with inflammatory arthritis. </a:t>
            </a:r>
            <a:r>
              <a:rPr lang="en-US" sz="1200" b="0" i="0" u="none" strike="noStrike" kern="1200" dirty="0" err="1">
                <a:solidFill>
                  <a:schemeClr val="tx1"/>
                </a:solidFill>
                <a:effectLst/>
                <a:latin typeface="+mn-lt"/>
                <a:ea typeface="+mn-ea"/>
                <a:cs typeface="+mn-cs"/>
                <a:hlinkClick r:id="rId24"/>
              </a:rPr>
              <a:t>J.Bone</a:t>
            </a:r>
            <a:r>
              <a:rPr lang="en-US" sz="1200" b="0" i="0" u="none" strike="noStrike" kern="1200" dirty="0">
                <a:solidFill>
                  <a:schemeClr val="tx1"/>
                </a:solidFill>
                <a:effectLst/>
                <a:latin typeface="+mn-lt"/>
                <a:ea typeface="+mn-ea"/>
                <a:cs typeface="+mn-cs"/>
                <a:hlinkClick r:id="rId24"/>
              </a:rPr>
              <a:t> Joint </a:t>
            </a:r>
            <a:r>
              <a:rPr lang="en-US" sz="1200" b="0" i="0" u="none" strike="noStrike" kern="1200" dirty="0" err="1">
                <a:solidFill>
                  <a:schemeClr val="tx1"/>
                </a:solidFill>
                <a:effectLst/>
                <a:latin typeface="+mn-lt"/>
                <a:ea typeface="+mn-ea"/>
                <a:cs typeface="+mn-cs"/>
                <a:hlinkClick r:id="rId24"/>
              </a:rPr>
              <a:t>Surg.Am</a:t>
            </a:r>
            <a:r>
              <a:rPr lang="en-US" sz="1200" b="0" i="0" u="none" strike="noStrike" kern="1200" dirty="0">
                <a:solidFill>
                  <a:schemeClr val="tx1"/>
                </a:solidFill>
                <a:effectLst/>
                <a:latin typeface="+mn-lt"/>
                <a:ea typeface="+mn-ea"/>
                <a:cs typeface="+mn-cs"/>
                <a:hlinkClick r:id="rId24"/>
              </a:rPr>
              <a:t>. 2012/4/4; 7: 594-600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5"/>
              </a:rPr>
              <a:t>Deirmengian,C</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Kardos,K</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Kilmartin,P</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Cameron,A</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Schiller,K</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Parvizi,J</a:t>
            </a:r>
            <a:r>
              <a:rPr lang="en-US" sz="1200" b="0" i="0" u="none" strike="noStrike" kern="1200" dirty="0">
                <a:solidFill>
                  <a:schemeClr val="tx1"/>
                </a:solidFill>
                <a:effectLst/>
                <a:latin typeface="+mn-lt"/>
                <a:ea typeface="+mn-ea"/>
                <a:cs typeface="+mn-cs"/>
                <a:hlinkClick r:id="rId25"/>
              </a:rPr>
              <a:t>. Combined measurement of synovial fluid alpha-Defensin and C-reactive protein levels: highly accurate for diagnosing periprosthetic joint infection. </a:t>
            </a:r>
            <a:r>
              <a:rPr lang="en-US" sz="1200" b="0" i="0" u="none" strike="noStrike" kern="1200" dirty="0" err="1">
                <a:solidFill>
                  <a:schemeClr val="tx1"/>
                </a:solidFill>
                <a:effectLst/>
                <a:latin typeface="+mn-lt"/>
                <a:ea typeface="+mn-ea"/>
                <a:cs typeface="+mn-cs"/>
                <a:hlinkClick r:id="rId25"/>
              </a:rPr>
              <a:t>J.Bone</a:t>
            </a:r>
            <a:r>
              <a:rPr lang="en-US" sz="1200" b="0" i="0" u="none" strike="noStrike" kern="1200" dirty="0">
                <a:solidFill>
                  <a:schemeClr val="tx1"/>
                </a:solidFill>
                <a:effectLst/>
                <a:latin typeface="+mn-lt"/>
                <a:ea typeface="+mn-ea"/>
                <a:cs typeface="+mn-cs"/>
                <a:hlinkClick r:id="rId25"/>
              </a:rPr>
              <a:t> Joint </a:t>
            </a:r>
            <a:r>
              <a:rPr lang="en-US" sz="1200" b="0" i="0" u="none" strike="noStrike" kern="1200" dirty="0" err="1">
                <a:solidFill>
                  <a:schemeClr val="tx1"/>
                </a:solidFill>
                <a:effectLst/>
                <a:latin typeface="+mn-lt"/>
                <a:ea typeface="+mn-ea"/>
                <a:cs typeface="+mn-cs"/>
                <a:hlinkClick r:id="rId25"/>
              </a:rPr>
              <a:t>Surg.Am</a:t>
            </a:r>
            <a:r>
              <a:rPr lang="en-US" sz="1200" b="0" i="0" u="none" strike="noStrike" kern="1200" dirty="0">
                <a:solidFill>
                  <a:schemeClr val="tx1"/>
                </a:solidFill>
                <a:effectLst/>
                <a:latin typeface="+mn-lt"/>
                <a:ea typeface="+mn-ea"/>
                <a:cs typeface="+mn-cs"/>
                <a:hlinkClick r:id="rId25"/>
              </a:rPr>
              <a:t>. 2014/9/3; 17: 1439-1445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6"/>
              </a:rPr>
              <a:t>Eisler,T</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Svensson,O</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Engstrom,C.F</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Reinholt,F.P</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Lundberg,C</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Wejkner,B</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Schmalholz,A</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Elmstedt,E</a:t>
            </a:r>
            <a:r>
              <a:rPr lang="en-US" sz="1200" b="0" i="0" u="none" strike="noStrike" kern="1200" dirty="0">
                <a:solidFill>
                  <a:schemeClr val="tx1"/>
                </a:solidFill>
                <a:effectLst/>
                <a:latin typeface="+mn-lt"/>
                <a:ea typeface="+mn-ea"/>
                <a:cs typeface="+mn-cs"/>
                <a:hlinkClick r:id="rId26"/>
              </a:rPr>
              <a:t>. Ultrasound for diagnosis of infection in revision total hip arthroplasty. </a:t>
            </a:r>
            <a:r>
              <a:rPr lang="en-US" sz="1200" b="0" i="0" u="none" strike="noStrike" kern="1200" dirty="0" err="1">
                <a:solidFill>
                  <a:schemeClr val="tx1"/>
                </a:solidFill>
                <a:effectLst/>
                <a:latin typeface="+mn-lt"/>
                <a:ea typeface="+mn-ea"/>
                <a:cs typeface="+mn-cs"/>
                <a:hlinkClick r:id="rId26"/>
              </a:rPr>
              <a:t>J.Arthroplasty</a:t>
            </a:r>
            <a:r>
              <a:rPr lang="en-US" sz="1200" b="0" i="0" u="none" strike="noStrike" kern="1200" dirty="0">
                <a:solidFill>
                  <a:schemeClr val="tx1"/>
                </a:solidFill>
                <a:effectLst/>
                <a:latin typeface="+mn-lt"/>
                <a:ea typeface="+mn-ea"/>
                <a:cs typeface="+mn-cs"/>
                <a:hlinkClick r:id="rId26"/>
              </a:rPr>
              <a:t> 2001/12; 8: 1010-1017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7"/>
              </a:rPr>
              <a:t>Fehring,T.K</a:t>
            </a:r>
            <a:r>
              <a:rPr lang="en-US" sz="1200" b="0" i="0" u="none" strike="noStrike" kern="1200" dirty="0">
                <a:solidFill>
                  <a:schemeClr val="tx1"/>
                </a:solidFill>
                <a:effectLst/>
                <a:latin typeface="+mn-lt"/>
                <a:ea typeface="+mn-ea"/>
                <a:cs typeface="+mn-cs"/>
                <a:hlinkClick r:id="rId27"/>
              </a:rPr>
              <a:t>., </a:t>
            </a:r>
            <a:r>
              <a:rPr lang="en-US" sz="1200" b="0" i="0" u="none" strike="noStrike" kern="1200" dirty="0" err="1">
                <a:solidFill>
                  <a:schemeClr val="tx1"/>
                </a:solidFill>
                <a:effectLst/>
                <a:latin typeface="+mn-lt"/>
                <a:ea typeface="+mn-ea"/>
                <a:cs typeface="+mn-cs"/>
                <a:hlinkClick r:id="rId27"/>
              </a:rPr>
              <a:t>McAlister,J.A.,Jr</a:t>
            </a:r>
            <a:r>
              <a:rPr lang="en-US" sz="1200" b="0" i="0" u="none" strike="noStrike" kern="1200" dirty="0">
                <a:solidFill>
                  <a:schemeClr val="tx1"/>
                </a:solidFill>
                <a:effectLst/>
                <a:latin typeface="+mn-lt"/>
                <a:ea typeface="+mn-ea"/>
                <a:cs typeface="+mn-cs"/>
                <a:hlinkClick r:id="rId27"/>
              </a:rPr>
              <a:t>. Frozen histologic section as a guide to sepsis in revision joint arthroplasty. Clin </a:t>
            </a:r>
            <a:r>
              <a:rPr lang="en-US" sz="1200" b="0" i="0" u="none" strike="noStrike" kern="1200" dirty="0" err="1">
                <a:solidFill>
                  <a:schemeClr val="tx1"/>
                </a:solidFill>
                <a:effectLst/>
                <a:latin typeface="+mn-lt"/>
                <a:ea typeface="+mn-ea"/>
                <a:cs typeface="+mn-cs"/>
                <a:hlinkClick r:id="rId27"/>
              </a:rPr>
              <a:t>Orthop</a:t>
            </a:r>
            <a:r>
              <a:rPr lang="en-US" sz="1200" b="0" i="0" u="none" strike="noStrike" kern="1200" dirty="0">
                <a:solidFill>
                  <a:schemeClr val="tx1"/>
                </a:solidFill>
                <a:effectLst/>
                <a:latin typeface="+mn-lt"/>
                <a:ea typeface="+mn-ea"/>
                <a:cs typeface="+mn-cs"/>
                <a:hlinkClick r:id="rId27"/>
              </a:rPr>
              <a:t> </a:t>
            </a:r>
            <a:r>
              <a:rPr lang="en-US" sz="1200" b="0" i="0" u="none" strike="noStrike" kern="1200" dirty="0" err="1">
                <a:solidFill>
                  <a:schemeClr val="tx1"/>
                </a:solidFill>
                <a:effectLst/>
                <a:latin typeface="+mn-lt"/>
                <a:ea typeface="+mn-ea"/>
                <a:cs typeface="+mn-cs"/>
                <a:hlinkClick r:id="rId27"/>
              </a:rPr>
              <a:t>Relat</a:t>
            </a:r>
            <a:r>
              <a:rPr lang="en-US" sz="1200" b="0" i="0" u="none" strike="noStrike" kern="1200" dirty="0">
                <a:solidFill>
                  <a:schemeClr val="tx1"/>
                </a:solidFill>
                <a:effectLst/>
                <a:latin typeface="+mn-lt"/>
                <a:ea typeface="+mn-ea"/>
                <a:cs typeface="+mn-cs"/>
                <a:hlinkClick r:id="rId27"/>
              </a:rPr>
              <a:t> Res 1994/7; 304: 229-237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8"/>
              </a:rPr>
              <a:t>Fink,B</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Gebhard,A</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Fuerst,M</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Berger,I</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Schafer,P</a:t>
            </a:r>
            <a:r>
              <a:rPr lang="en-US" sz="1200" b="0" i="0" u="none" strike="noStrike" kern="1200" dirty="0">
                <a:solidFill>
                  <a:schemeClr val="tx1"/>
                </a:solidFill>
                <a:effectLst/>
                <a:latin typeface="+mn-lt"/>
                <a:ea typeface="+mn-ea"/>
                <a:cs typeface="+mn-cs"/>
                <a:hlinkClick r:id="rId28"/>
              </a:rPr>
              <a:t>. High diagnostic value of synovial biopsy in periprosthetic joint infection of the hip. </a:t>
            </a:r>
            <a:r>
              <a:rPr lang="en-US" sz="1200" b="0" i="0" u="none" strike="noStrike" kern="1200" dirty="0" err="1">
                <a:solidFill>
                  <a:schemeClr val="tx1"/>
                </a:solidFill>
                <a:effectLst/>
                <a:latin typeface="+mn-lt"/>
                <a:ea typeface="+mn-ea"/>
                <a:cs typeface="+mn-cs"/>
                <a:hlinkClick r:id="rId28"/>
              </a:rPr>
              <a:t>Clin.Orthop.Relat.Res</a:t>
            </a:r>
            <a:r>
              <a:rPr lang="en-US" sz="1200" b="0" i="0" u="none" strike="noStrike" kern="1200" dirty="0">
                <a:solidFill>
                  <a:schemeClr val="tx1"/>
                </a:solidFill>
                <a:effectLst/>
                <a:latin typeface="+mn-lt"/>
                <a:ea typeface="+mn-ea"/>
                <a:cs typeface="+mn-cs"/>
                <a:hlinkClick r:id="rId28"/>
              </a:rPr>
              <a:t>. 2013/3; 3: 956-964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9"/>
              </a:rPr>
              <a:t>Fink,B</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Makowiak,C</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Fuerst,M</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Berger,I</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Schafer,P</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Frommelt,L</a:t>
            </a:r>
            <a:r>
              <a:rPr lang="en-US" sz="1200" b="0" i="0" u="none" strike="noStrike" kern="1200" dirty="0">
                <a:solidFill>
                  <a:schemeClr val="tx1"/>
                </a:solidFill>
                <a:effectLst/>
                <a:latin typeface="+mn-lt"/>
                <a:ea typeface="+mn-ea"/>
                <a:cs typeface="+mn-cs"/>
                <a:hlinkClick r:id="rId29"/>
              </a:rPr>
              <a:t>. The value of synovial biopsy, joint aspiration and C-reactive protein in the diagnosis of late peri-prosthetic infection of total knee replacements. </a:t>
            </a:r>
            <a:r>
              <a:rPr lang="en-US" sz="1200" b="0" i="0" u="none" strike="noStrike" kern="1200" dirty="0" err="1">
                <a:solidFill>
                  <a:schemeClr val="tx1"/>
                </a:solidFill>
                <a:effectLst/>
                <a:latin typeface="+mn-lt"/>
                <a:ea typeface="+mn-ea"/>
                <a:cs typeface="+mn-cs"/>
                <a:hlinkClick r:id="rId29"/>
              </a:rPr>
              <a:t>J.Bone</a:t>
            </a:r>
            <a:r>
              <a:rPr lang="en-US" sz="1200" b="0" i="0" u="none" strike="noStrike" kern="1200" dirty="0">
                <a:solidFill>
                  <a:schemeClr val="tx1"/>
                </a:solidFill>
                <a:effectLst/>
                <a:latin typeface="+mn-lt"/>
                <a:ea typeface="+mn-ea"/>
                <a:cs typeface="+mn-cs"/>
                <a:hlinkClick r:id="rId29"/>
              </a:rPr>
              <a:t> Joint </a:t>
            </a:r>
            <a:r>
              <a:rPr lang="en-US" sz="1200" b="0" i="0" u="none" strike="noStrike" kern="1200" dirty="0" err="1">
                <a:solidFill>
                  <a:schemeClr val="tx1"/>
                </a:solidFill>
                <a:effectLst/>
                <a:latin typeface="+mn-lt"/>
                <a:ea typeface="+mn-ea"/>
                <a:cs typeface="+mn-cs"/>
                <a:hlinkClick r:id="rId29"/>
              </a:rPr>
              <a:t>Surg.Br</a:t>
            </a:r>
            <a:r>
              <a:rPr lang="en-US" sz="1200" b="0" i="0" u="none" strike="noStrike" kern="1200" dirty="0">
                <a:solidFill>
                  <a:schemeClr val="tx1"/>
                </a:solidFill>
                <a:effectLst/>
                <a:latin typeface="+mn-lt"/>
                <a:ea typeface="+mn-ea"/>
                <a:cs typeface="+mn-cs"/>
                <a:hlinkClick r:id="rId29"/>
              </a:rPr>
              <a:t>. 2008/7; 7: 874-878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0"/>
              </a:rPr>
              <a:t>Glithero</a:t>
            </a:r>
            <a:r>
              <a:rPr lang="en-US" sz="1200" b="0" i="0" u="none" strike="noStrike" kern="1200" dirty="0">
                <a:solidFill>
                  <a:schemeClr val="tx1"/>
                </a:solidFill>
                <a:effectLst/>
                <a:latin typeface="+mn-lt"/>
                <a:ea typeface="+mn-ea"/>
                <a:cs typeface="+mn-cs"/>
                <a:hlinkClick r:id="rId30"/>
              </a:rPr>
              <a:t>, P.R., </a:t>
            </a:r>
            <a:r>
              <a:rPr lang="en-US" sz="1200" b="0" i="0" u="none" strike="noStrike" kern="1200" dirty="0" err="1">
                <a:solidFill>
                  <a:schemeClr val="tx1"/>
                </a:solidFill>
                <a:effectLst/>
                <a:latin typeface="+mn-lt"/>
                <a:ea typeface="+mn-ea"/>
                <a:cs typeface="+mn-cs"/>
                <a:hlinkClick r:id="rId30"/>
              </a:rPr>
              <a:t>Grigoris,P</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Harding,L.K</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Hesslewood,S.R</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McMinn,D.J</a:t>
            </a:r>
            <a:r>
              <a:rPr lang="en-US" sz="1200" b="0" i="0" u="none" strike="noStrike" kern="1200" dirty="0">
                <a:solidFill>
                  <a:schemeClr val="tx1"/>
                </a:solidFill>
                <a:effectLst/>
                <a:latin typeface="+mn-lt"/>
                <a:ea typeface="+mn-ea"/>
                <a:cs typeface="+mn-cs"/>
                <a:hlinkClick r:id="rId30"/>
              </a:rPr>
              <a:t>. White cell scans and infected joint replacements. Failure to detect chronic infection. </a:t>
            </a:r>
            <a:r>
              <a:rPr lang="en-US" sz="1200" b="0" i="0" u="none" strike="noStrike" kern="1200" dirty="0" err="1">
                <a:solidFill>
                  <a:schemeClr val="tx1"/>
                </a:solidFill>
                <a:effectLst/>
                <a:latin typeface="+mn-lt"/>
                <a:ea typeface="+mn-ea"/>
                <a:cs typeface="+mn-cs"/>
                <a:hlinkClick r:id="rId30"/>
              </a:rPr>
              <a:t>J.Bone</a:t>
            </a:r>
            <a:r>
              <a:rPr lang="en-US" sz="1200" b="0" i="0" u="none" strike="noStrike" kern="1200" dirty="0">
                <a:solidFill>
                  <a:schemeClr val="tx1"/>
                </a:solidFill>
                <a:effectLst/>
                <a:latin typeface="+mn-lt"/>
                <a:ea typeface="+mn-ea"/>
                <a:cs typeface="+mn-cs"/>
                <a:hlinkClick r:id="rId30"/>
              </a:rPr>
              <a:t> Joint </a:t>
            </a:r>
            <a:r>
              <a:rPr lang="en-US" sz="1200" b="0" i="0" u="none" strike="noStrike" kern="1200" dirty="0" err="1">
                <a:solidFill>
                  <a:schemeClr val="tx1"/>
                </a:solidFill>
                <a:effectLst/>
                <a:latin typeface="+mn-lt"/>
                <a:ea typeface="+mn-ea"/>
                <a:cs typeface="+mn-cs"/>
                <a:hlinkClick r:id="rId30"/>
              </a:rPr>
              <a:t>Surg.Br</a:t>
            </a:r>
            <a:r>
              <a:rPr lang="en-US" sz="1200" b="0" i="0" u="none" strike="noStrike" kern="1200" dirty="0">
                <a:solidFill>
                  <a:schemeClr val="tx1"/>
                </a:solidFill>
                <a:effectLst/>
                <a:latin typeface="+mn-lt"/>
                <a:ea typeface="+mn-ea"/>
                <a:cs typeface="+mn-cs"/>
                <a:hlinkClick r:id="rId30"/>
              </a:rPr>
              <a:t>. 1993/5; 3: 371-374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1"/>
              </a:rPr>
              <a:t>Gomez, E., </a:t>
            </a:r>
            <a:r>
              <a:rPr lang="en-US" sz="1200" b="0" i="0" u="none" strike="noStrike" kern="1200" dirty="0" err="1">
                <a:solidFill>
                  <a:schemeClr val="tx1"/>
                </a:solidFill>
                <a:effectLst/>
                <a:latin typeface="+mn-lt"/>
                <a:ea typeface="+mn-ea"/>
                <a:cs typeface="+mn-cs"/>
                <a:hlinkClick r:id="rId31"/>
              </a:rPr>
              <a:t>Cazanave,C</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Cunningham,S.A</a:t>
            </a:r>
            <a:r>
              <a:rPr lang="en-US" sz="1200" b="0" i="0" u="none" strike="noStrike" kern="1200" dirty="0">
                <a:solidFill>
                  <a:schemeClr val="tx1"/>
                </a:solidFill>
                <a:effectLst/>
                <a:latin typeface="+mn-lt"/>
                <a:ea typeface="+mn-ea"/>
                <a:cs typeface="+mn-cs"/>
                <a:hlinkClick r:id="rId31"/>
              </a:rPr>
              <a:t>., Greenwood-</a:t>
            </a:r>
            <a:r>
              <a:rPr lang="en-US" sz="1200" b="0" i="0" u="none" strike="noStrike" kern="1200" dirty="0" err="1">
                <a:solidFill>
                  <a:schemeClr val="tx1"/>
                </a:solidFill>
                <a:effectLst/>
                <a:latin typeface="+mn-lt"/>
                <a:ea typeface="+mn-ea"/>
                <a:cs typeface="+mn-cs"/>
                <a:hlinkClick r:id="rId31"/>
              </a:rPr>
              <a:t>Quaintance,K.E</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Steckelberg,J.M</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Uhl,J.R</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Hanssen,A.D</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Karau,M.J</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Schmidt,S.M</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Osmon,D.R</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Berbari,E.F</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Mandrekar,J</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Patel,R</a:t>
            </a:r>
            <a:r>
              <a:rPr lang="en-US" sz="1200" b="0" i="0" u="none" strike="noStrike" kern="1200" dirty="0">
                <a:solidFill>
                  <a:schemeClr val="tx1"/>
                </a:solidFill>
                <a:effectLst/>
                <a:latin typeface="+mn-lt"/>
                <a:ea typeface="+mn-ea"/>
                <a:cs typeface="+mn-cs"/>
                <a:hlinkClick r:id="rId31"/>
              </a:rPr>
              <a:t>. Prosthetic joint infection diagnosis using broad-range PCR of biofilms dislodged from knee and hip arthroplasty surfaces using sonication. </a:t>
            </a:r>
            <a:r>
              <a:rPr lang="en-US" sz="1200" b="0" i="0" u="none" strike="noStrike" kern="1200" dirty="0" err="1">
                <a:solidFill>
                  <a:schemeClr val="tx1"/>
                </a:solidFill>
                <a:effectLst/>
                <a:latin typeface="+mn-lt"/>
                <a:ea typeface="+mn-ea"/>
                <a:cs typeface="+mn-cs"/>
                <a:hlinkClick r:id="rId31"/>
              </a:rPr>
              <a:t>J.Clin.Microbiol</a:t>
            </a:r>
            <a:r>
              <a:rPr lang="en-US" sz="1200" b="0" i="0" u="none" strike="noStrike" kern="1200" dirty="0">
                <a:solidFill>
                  <a:schemeClr val="tx1"/>
                </a:solidFill>
                <a:effectLst/>
                <a:latin typeface="+mn-lt"/>
                <a:ea typeface="+mn-ea"/>
                <a:cs typeface="+mn-cs"/>
                <a:hlinkClick r:id="rId31"/>
              </a:rPr>
              <a:t>. 2012/11; 11: 3501-3508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2"/>
              </a:rPr>
              <a:t>Greenwood-</a:t>
            </a:r>
            <a:r>
              <a:rPr lang="en-US" sz="1200" b="0" i="0" u="none" strike="noStrike" kern="1200" dirty="0" err="1">
                <a:solidFill>
                  <a:schemeClr val="tx1"/>
                </a:solidFill>
                <a:effectLst/>
                <a:latin typeface="+mn-lt"/>
                <a:ea typeface="+mn-ea"/>
                <a:cs typeface="+mn-cs"/>
                <a:hlinkClick r:id="rId32"/>
              </a:rPr>
              <a:t>Quaintance</a:t>
            </a:r>
            <a:r>
              <a:rPr lang="en-US" sz="1200" b="0" i="0" u="none" strike="noStrike" kern="1200" dirty="0">
                <a:solidFill>
                  <a:schemeClr val="tx1"/>
                </a:solidFill>
                <a:effectLst/>
                <a:latin typeface="+mn-lt"/>
                <a:ea typeface="+mn-ea"/>
                <a:cs typeface="+mn-cs"/>
                <a:hlinkClick r:id="rId32"/>
              </a:rPr>
              <a:t>, K.E., </a:t>
            </a:r>
            <a:r>
              <a:rPr lang="en-US" sz="1200" b="0" i="0" u="none" strike="noStrike" kern="1200" dirty="0" err="1">
                <a:solidFill>
                  <a:schemeClr val="tx1"/>
                </a:solidFill>
                <a:effectLst/>
                <a:latin typeface="+mn-lt"/>
                <a:ea typeface="+mn-ea"/>
                <a:cs typeface="+mn-cs"/>
                <a:hlinkClick r:id="rId32"/>
              </a:rPr>
              <a:t>Uhl,J.R</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Hanssen,A.D</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Sampath,R</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Mandrekar,J.N</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Patel,R</a:t>
            </a:r>
            <a:r>
              <a:rPr lang="en-US" sz="1200" b="0" i="0" u="none" strike="noStrike" kern="1200" dirty="0">
                <a:solidFill>
                  <a:schemeClr val="tx1"/>
                </a:solidFill>
                <a:effectLst/>
                <a:latin typeface="+mn-lt"/>
                <a:ea typeface="+mn-ea"/>
                <a:cs typeface="+mn-cs"/>
                <a:hlinkClick r:id="rId32"/>
              </a:rPr>
              <a:t>. Diagnosis of prosthetic joint infection by use of PCR-electrospray ionization mass spectrometry. </a:t>
            </a:r>
            <a:r>
              <a:rPr lang="en-US" sz="1200" b="0" i="0" u="none" strike="noStrike" kern="1200" dirty="0" err="1">
                <a:solidFill>
                  <a:schemeClr val="tx1"/>
                </a:solidFill>
                <a:effectLst/>
                <a:latin typeface="+mn-lt"/>
                <a:ea typeface="+mn-ea"/>
                <a:cs typeface="+mn-cs"/>
                <a:hlinkClick r:id="rId32"/>
              </a:rPr>
              <a:t>J.Clin.Microbiol</a:t>
            </a:r>
            <a:r>
              <a:rPr lang="en-US" sz="1200" b="0" i="0" u="none" strike="noStrike" kern="1200" dirty="0">
                <a:solidFill>
                  <a:schemeClr val="tx1"/>
                </a:solidFill>
                <a:effectLst/>
                <a:latin typeface="+mn-lt"/>
                <a:ea typeface="+mn-ea"/>
                <a:cs typeface="+mn-cs"/>
                <a:hlinkClick r:id="rId32"/>
              </a:rPr>
              <a:t>. 2014/2; 2: 642-649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3"/>
              </a:rPr>
              <a:t>Higuera,C.A</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Zmistowski,B</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Malcom,T</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Barsoum,W.K</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Sporer,S.M</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Mommsen,P</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Kendoff,D</a:t>
            </a:r>
            <a:r>
              <a:rPr lang="en-US" sz="1200" b="0" i="0" u="none" strike="noStrike" kern="1200" dirty="0">
                <a:solidFill>
                  <a:schemeClr val="tx1"/>
                </a:solidFill>
                <a:effectLst/>
                <a:latin typeface="+mn-lt"/>
                <a:ea typeface="+mn-ea"/>
                <a:cs typeface="+mn-cs"/>
                <a:hlinkClick r:id="rId33"/>
              </a:rPr>
              <a:t>., Della </a:t>
            </a:r>
            <a:r>
              <a:rPr lang="en-US" sz="1200" b="0" i="0" u="none" strike="noStrike" kern="1200" dirty="0" err="1">
                <a:solidFill>
                  <a:schemeClr val="tx1"/>
                </a:solidFill>
                <a:effectLst/>
                <a:latin typeface="+mn-lt"/>
                <a:ea typeface="+mn-ea"/>
                <a:cs typeface="+mn-cs"/>
                <a:hlinkClick r:id="rId33"/>
              </a:rPr>
              <a:t>Valle,C.J</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Parvizi,J</a:t>
            </a:r>
            <a:r>
              <a:rPr lang="en-US" sz="1200" b="0" i="0" u="none" strike="noStrike" kern="1200" dirty="0">
                <a:solidFill>
                  <a:schemeClr val="tx1"/>
                </a:solidFill>
                <a:effectLst/>
                <a:latin typeface="+mn-lt"/>
                <a:ea typeface="+mn-ea"/>
                <a:cs typeface="+mn-cs"/>
                <a:hlinkClick r:id="rId33"/>
              </a:rPr>
              <a:t>. Synovial Fluid Cell Count for Diagnosis of Chronic Periprosthetic Hip Infection. J Bone Joint Surg Am 2017/5/3; 9: 753-759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4"/>
              </a:rPr>
              <a:t>Janz,V</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Wassilew,G.I</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Hasart,O</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Matziolis,G</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Tohtz,S</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Perka,C</a:t>
            </a:r>
            <a:r>
              <a:rPr lang="en-US" sz="1200" b="0" i="0" u="none" strike="noStrike" kern="1200" dirty="0">
                <a:solidFill>
                  <a:schemeClr val="tx1"/>
                </a:solidFill>
                <a:effectLst/>
                <a:latin typeface="+mn-lt"/>
                <a:ea typeface="+mn-ea"/>
                <a:cs typeface="+mn-cs"/>
                <a:hlinkClick r:id="rId34"/>
              </a:rPr>
              <a:t>. Evaluation of sonicate fluid cultures in comparison to histological analysis of the periprosthetic membrane for the detection of periprosthetic joint infection. </a:t>
            </a:r>
            <a:r>
              <a:rPr lang="en-US" sz="1200" b="0" i="0" u="none" strike="noStrike" kern="1200" dirty="0" err="1">
                <a:solidFill>
                  <a:schemeClr val="tx1"/>
                </a:solidFill>
                <a:effectLst/>
                <a:latin typeface="+mn-lt"/>
                <a:ea typeface="+mn-ea"/>
                <a:cs typeface="+mn-cs"/>
                <a:hlinkClick r:id="rId34"/>
              </a:rPr>
              <a:t>Int.Orthop</a:t>
            </a:r>
            <a:r>
              <a:rPr lang="en-US" sz="1200" b="0" i="0" u="none" strike="noStrike" kern="1200" dirty="0">
                <a:solidFill>
                  <a:schemeClr val="tx1"/>
                </a:solidFill>
                <a:effectLst/>
                <a:latin typeface="+mn-lt"/>
                <a:ea typeface="+mn-ea"/>
                <a:cs typeface="+mn-cs"/>
                <a:hlinkClick r:id="rId34"/>
              </a:rPr>
              <a:t>. 2013/5; 5: 931-936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5"/>
              </a:rPr>
              <a:t>Kasparek,M.F</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Kasparek,M</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Boettner,F</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Faschingbauer,M</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Hahne,J</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Dominkus,M</a:t>
            </a:r>
            <a:r>
              <a:rPr lang="en-US" sz="1200" b="0" i="0" u="none" strike="noStrike" kern="1200" dirty="0">
                <a:solidFill>
                  <a:schemeClr val="tx1"/>
                </a:solidFill>
                <a:effectLst/>
                <a:latin typeface="+mn-lt"/>
                <a:ea typeface="+mn-ea"/>
                <a:cs typeface="+mn-cs"/>
                <a:hlinkClick r:id="rId35"/>
              </a:rPr>
              <a:t>. Intraoperative Diagnosis of Periprosthetic Joint Infection Using a Novel Alpha-Defensin Lateral Flow Assay. </a:t>
            </a:r>
            <a:r>
              <a:rPr lang="en-US" sz="1200" b="0" i="0" u="none" strike="noStrike" kern="1200" dirty="0" err="1">
                <a:solidFill>
                  <a:schemeClr val="tx1"/>
                </a:solidFill>
                <a:effectLst/>
                <a:latin typeface="+mn-lt"/>
                <a:ea typeface="+mn-ea"/>
                <a:cs typeface="+mn-cs"/>
                <a:hlinkClick r:id="rId35"/>
              </a:rPr>
              <a:t>J.Arthroplasty</a:t>
            </a:r>
            <a:r>
              <a:rPr lang="en-US" sz="1200" b="0" i="0" u="none" strike="noStrike" kern="1200" dirty="0">
                <a:solidFill>
                  <a:schemeClr val="tx1"/>
                </a:solidFill>
                <a:effectLst/>
                <a:latin typeface="+mn-lt"/>
                <a:ea typeface="+mn-ea"/>
                <a:cs typeface="+mn-cs"/>
                <a:hlinkClick r:id="rId35"/>
              </a:rPr>
              <a:t> 2016/12; 12: 2871-2874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6"/>
              </a:rPr>
              <a:t>Ko, P.S., Ip, D., Chow, K.P., Cheung, F., Lee, O.B., Lam, J.J. The role of intraoperative frozen section in decision making in revision hip and knee arthroplasties in a local community hospital. J. Arthroplasty. 2005/2; 2: 189-195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7"/>
              </a:rPr>
              <a:t>Koh, I.J., </a:t>
            </a:r>
            <a:r>
              <a:rPr lang="en-US" sz="1200" b="0" i="0" u="none" strike="noStrike" kern="1200" dirty="0" err="1">
                <a:solidFill>
                  <a:schemeClr val="tx1"/>
                </a:solidFill>
                <a:effectLst/>
                <a:latin typeface="+mn-lt"/>
                <a:ea typeface="+mn-ea"/>
                <a:cs typeface="+mn-cs"/>
                <a:hlinkClick r:id="rId37"/>
              </a:rPr>
              <a:t>Han,S.B</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In,Y</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Oh,K.J</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Lee,D.H</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Kim,T.K</a:t>
            </a:r>
            <a:r>
              <a:rPr lang="en-US" sz="1200" b="0" i="0" u="none" strike="noStrike" kern="1200" dirty="0">
                <a:solidFill>
                  <a:schemeClr val="tx1"/>
                </a:solidFill>
                <a:effectLst/>
                <a:latin typeface="+mn-lt"/>
                <a:ea typeface="+mn-ea"/>
                <a:cs typeface="+mn-cs"/>
                <a:hlinkClick r:id="rId37"/>
              </a:rPr>
              <a:t>. The Leukocyte Esterase Strip Test has Practical Value for Diagnosing Periprosthetic Joint Infection After Total Knee Arthroplasty: A Multicenter Study. J Arthroplasty 2017/11; 11: 3519-3523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8"/>
              </a:rPr>
              <a:t>Kwon, Y.M., </a:t>
            </a:r>
            <a:r>
              <a:rPr lang="en-US" sz="1200" b="0" i="0" u="none" strike="noStrike" kern="1200" dirty="0" err="1">
                <a:solidFill>
                  <a:schemeClr val="tx1"/>
                </a:solidFill>
                <a:effectLst/>
                <a:latin typeface="+mn-lt"/>
                <a:ea typeface="+mn-ea"/>
                <a:cs typeface="+mn-cs"/>
                <a:hlinkClick r:id="rId38"/>
              </a:rPr>
              <a:t>Antoci,V.,Jr</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Leone,W.A</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Tsai,T.Y</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Dimitriou,D</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Liow,M.H</a:t>
            </a:r>
            <a:r>
              <a:rPr lang="en-US" sz="1200" b="0" i="0" u="none" strike="noStrike" kern="1200" dirty="0">
                <a:solidFill>
                  <a:schemeClr val="tx1"/>
                </a:solidFill>
                <a:effectLst/>
                <a:latin typeface="+mn-lt"/>
                <a:ea typeface="+mn-ea"/>
                <a:cs typeface="+mn-cs"/>
                <a:hlinkClick r:id="rId38"/>
              </a:rPr>
              <a:t>. Utility of Serum Inflammatory and Synovial Fluid Counts in the Diagnosis of Infection in Taper Corrosion of Dual Taper Modular Stems. </a:t>
            </a:r>
            <a:r>
              <a:rPr lang="en-US" sz="1200" b="0" i="0" u="none" strike="noStrike" kern="1200" dirty="0" err="1">
                <a:solidFill>
                  <a:schemeClr val="tx1"/>
                </a:solidFill>
                <a:effectLst/>
                <a:latin typeface="+mn-lt"/>
                <a:ea typeface="+mn-ea"/>
                <a:cs typeface="+mn-cs"/>
                <a:hlinkClick r:id="rId38"/>
              </a:rPr>
              <a:t>J.Arthroplasty</a:t>
            </a:r>
            <a:r>
              <a:rPr lang="en-US" sz="1200" b="0" i="0" u="none" strike="noStrike" kern="1200" dirty="0">
                <a:solidFill>
                  <a:schemeClr val="tx1"/>
                </a:solidFill>
                <a:effectLst/>
                <a:latin typeface="+mn-lt"/>
                <a:ea typeface="+mn-ea"/>
                <a:cs typeface="+mn-cs"/>
                <a:hlinkClick r:id="rId38"/>
              </a:rPr>
              <a:t> 2016/9; 9: 1997-2003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9"/>
              </a:rPr>
              <a:t>Lonner,J.H</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Desai,P</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DiCesare,P.E</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Steiner,G</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Zuckerman,J.D</a:t>
            </a:r>
            <a:r>
              <a:rPr lang="en-US" sz="1200" b="0" i="0" u="none" strike="noStrike" kern="1200" dirty="0">
                <a:solidFill>
                  <a:schemeClr val="tx1"/>
                </a:solidFill>
                <a:effectLst/>
                <a:latin typeface="+mn-lt"/>
                <a:ea typeface="+mn-ea"/>
                <a:cs typeface="+mn-cs"/>
                <a:hlinkClick r:id="rId39"/>
              </a:rPr>
              <a:t>. The reliability of analysis of intraoperative frozen sections for identifying active infection during revision hip or knee arthroplasty. J Bone Joint Surg Am 1996/10; 10: 1553-1558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0"/>
              </a:rPr>
              <a:t>Malhotra, R., </a:t>
            </a:r>
            <a:r>
              <a:rPr lang="en-US" sz="1200" b="0" i="0" u="none" strike="noStrike" kern="1200" dirty="0" err="1">
                <a:solidFill>
                  <a:schemeClr val="tx1"/>
                </a:solidFill>
                <a:effectLst/>
                <a:latin typeface="+mn-lt"/>
                <a:ea typeface="+mn-ea"/>
                <a:cs typeface="+mn-cs"/>
                <a:hlinkClick r:id="rId40"/>
              </a:rPr>
              <a:t>Morgan,D.A</a:t>
            </a:r>
            <a:r>
              <a:rPr lang="en-US" sz="1200" b="0" i="0" u="none" strike="noStrike" kern="1200" dirty="0">
                <a:solidFill>
                  <a:schemeClr val="tx1"/>
                </a:solidFill>
                <a:effectLst/>
                <a:latin typeface="+mn-lt"/>
                <a:ea typeface="+mn-ea"/>
                <a:cs typeface="+mn-cs"/>
                <a:hlinkClick r:id="rId40"/>
              </a:rPr>
              <a:t>. Role of core biopsy in diagnosing infection before revision hip arthroplasty. </a:t>
            </a:r>
            <a:r>
              <a:rPr lang="en-US" sz="1200" b="0" i="0" u="none" strike="noStrike" kern="1200" dirty="0" err="1">
                <a:solidFill>
                  <a:schemeClr val="tx1"/>
                </a:solidFill>
                <a:effectLst/>
                <a:latin typeface="+mn-lt"/>
                <a:ea typeface="+mn-ea"/>
                <a:cs typeface="+mn-cs"/>
                <a:hlinkClick r:id="rId40"/>
              </a:rPr>
              <a:t>J.Arthroplasty</a:t>
            </a:r>
            <a:r>
              <a:rPr lang="en-US" sz="1200" b="0" i="0" u="none" strike="noStrike" kern="1200" dirty="0">
                <a:solidFill>
                  <a:schemeClr val="tx1"/>
                </a:solidFill>
                <a:effectLst/>
                <a:latin typeface="+mn-lt"/>
                <a:ea typeface="+mn-ea"/>
                <a:cs typeface="+mn-cs"/>
                <a:hlinkClick r:id="rId40"/>
              </a:rPr>
              <a:t> 2004/1; 1: 78-87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1"/>
              </a:rPr>
              <a:t>Melendez, D. P., Greenwood-</a:t>
            </a:r>
            <a:r>
              <a:rPr lang="en-US" sz="1200" b="0" i="0" u="none" strike="noStrike" kern="1200" dirty="0" err="1">
                <a:solidFill>
                  <a:schemeClr val="tx1"/>
                </a:solidFill>
                <a:effectLst/>
                <a:latin typeface="+mn-lt"/>
                <a:ea typeface="+mn-ea"/>
                <a:cs typeface="+mn-cs"/>
                <a:hlinkClick r:id="rId41"/>
              </a:rPr>
              <a:t>Quaintance,K.E</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Berbari,E.F</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Osmon,D.R</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Mandrekar,J.N</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Hanssen,A.D</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Patel,R</a:t>
            </a:r>
            <a:r>
              <a:rPr lang="en-US" sz="1200" b="0" i="0" u="none" strike="noStrike" kern="1200" dirty="0">
                <a:solidFill>
                  <a:schemeClr val="tx1"/>
                </a:solidFill>
                <a:effectLst/>
                <a:latin typeface="+mn-lt"/>
                <a:ea typeface="+mn-ea"/>
                <a:cs typeface="+mn-cs"/>
                <a:hlinkClick r:id="rId41"/>
              </a:rPr>
              <a:t>. Evaluation of a Genus- and Group-Specific Rapid PCR Assay Panel on Synovial Fluid for Diagnosis of Prosthetic Knee Infection. </a:t>
            </a:r>
            <a:r>
              <a:rPr lang="en-US" sz="1200" b="0" i="0" u="none" strike="noStrike" kern="1200" dirty="0" err="1">
                <a:solidFill>
                  <a:schemeClr val="tx1"/>
                </a:solidFill>
                <a:effectLst/>
                <a:latin typeface="+mn-lt"/>
                <a:ea typeface="+mn-ea"/>
                <a:cs typeface="+mn-cs"/>
                <a:hlinkClick r:id="rId41"/>
              </a:rPr>
              <a:t>J.Clin.Microbiol</a:t>
            </a:r>
            <a:r>
              <a:rPr lang="en-US" sz="1200" b="0" i="0" u="none" strike="noStrike" kern="1200" dirty="0">
                <a:solidFill>
                  <a:schemeClr val="tx1"/>
                </a:solidFill>
                <a:effectLst/>
                <a:latin typeface="+mn-lt"/>
                <a:ea typeface="+mn-ea"/>
                <a:cs typeface="+mn-cs"/>
                <a:hlinkClick r:id="rId41"/>
              </a:rPr>
              <a:t>. 2016/1; 1: 120-126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2"/>
              </a:rPr>
              <a:t>Morgenstern,C</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Cabric,S</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Perka,C</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Trampuz,A</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Renz,N</a:t>
            </a:r>
            <a:r>
              <a:rPr lang="en-US" sz="1200" b="0" i="0" u="none" strike="noStrike" kern="1200" dirty="0">
                <a:solidFill>
                  <a:schemeClr val="tx1"/>
                </a:solidFill>
                <a:effectLst/>
                <a:latin typeface="+mn-lt"/>
                <a:ea typeface="+mn-ea"/>
                <a:cs typeface="+mn-cs"/>
                <a:hlinkClick r:id="rId42"/>
              </a:rPr>
              <a:t>. Synovial fluid multiplex PCR is superior to culture for detection of low-virulent pathogens causing periprosthetic joint infection. </a:t>
            </a:r>
            <a:r>
              <a:rPr lang="en-US" sz="1200" b="0" i="0" u="none" strike="noStrike" kern="1200" dirty="0" err="1">
                <a:solidFill>
                  <a:schemeClr val="tx1"/>
                </a:solidFill>
                <a:effectLst/>
                <a:latin typeface="+mn-lt"/>
                <a:ea typeface="+mn-ea"/>
                <a:cs typeface="+mn-cs"/>
                <a:hlinkClick r:id="rId42"/>
              </a:rPr>
              <a:t>Diagn.Microbiol.Infect.Dis</a:t>
            </a:r>
            <a:r>
              <a:rPr lang="en-US" sz="1200" b="0" i="0" u="none" strike="noStrike" kern="1200" dirty="0">
                <a:solidFill>
                  <a:schemeClr val="tx1"/>
                </a:solidFill>
                <a:effectLst/>
                <a:latin typeface="+mn-lt"/>
                <a:ea typeface="+mn-ea"/>
                <a:cs typeface="+mn-cs"/>
                <a:hlinkClick r:id="rId42"/>
              </a:rPr>
              <a:t> 2017/11/2;</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3"/>
              </a:rPr>
              <a:t>Mulcahy,D.M</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Fenelon,G.C</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McInerney,D.P</a:t>
            </a:r>
            <a:r>
              <a:rPr lang="en-US" sz="1200" b="0" i="0" u="none" strike="noStrike" kern="1200" dirty="0">
                <a:solidFill>
                  <a:schemeClr val="tx1"/>
                </a:solidFill>
                <a:effectLst/>
                <a:latin typeface="+mn-lt"/>
                <a:ea typeface="+mn-ea"/>
                <a:cs typeface="+mn-cs"/>
                <a:hlinkClick r:id="rId43"/>
              </a:rPr>
              <a:t>. Aspiration arthrography of the hip joint. Its uses and limitations in revision hip surgery. </a:t>
            </a:r>
            <a:r>
              <a:rPr lang="en-US" sz="1200" b="0" i="0" u="none" strike="noStrike" kern="1200" dirty="0" err="1">
                <a:solidFill>
                  <a:schemeClr val="tx1"/>
                </a:solidFill>
                <a:effectLst/>
                <a:latin typeface="+mn-lt"/>
                <a:ea typeface="+mn-ea"/>
                <a:cs typeface="+mn-cs"/>
                <a:hlinkClick r:id="rId43"/>
              </a:rPr>
              <a:t>J.Arthroplasty</a:t>
            </a:r>
            <a:r>
              <a:rPr lang="en-US" sz="1200" b="0" i="0" u="none" strike="noStrike" kern="1200" dirty="0">
                <a:solidFill>
                  <a:schemeClr val="tx1"/>
                </a:solidFill>
                <a:effectLst/>
                <a:latin typeface="+mn-lt"/>
                <a:ea typeface="+mn-ea"/>
                <a:cs typeface="+mn-cs"/>
                <a:hlinkClick r:id="rId43"/>
              </a:rPr>
              <a:t> 1996/1; 1: 64-68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4"/>
              </a:rPr>
              <a:t>Nunez,L.V</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Buttaro,M.A</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Morandi,A</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Pusso,R</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Piccaluga,F</a:t>
            </a:r>
            <a:r>
              <a:rPr lang="en-US" sz="1200" b="0" i="0" u="none" strike="noStrike" kern="1200" dirty="0">
                <a:solidFill>
                  <a:schemeClr val="tx1"/>
                </a:solidFill>
                <a:effectLst/>
                <a:latin typeface="+mn-lt"/>
                <a:ea typeface="+mn-ea"/>
                <a:cs typeface="+mn-cs"/>
                <a:hlinkClick r:id="rId44"/>
              </a:rPr>
              <a:t>. Frozen sections of samples taken intraoperatively for diagnosis of infection in revision hip surgery. 2007/4; 2: 226-230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5"/>
              </a:rPr>
              <a:t>Omar,M</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Ettinger,M</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Reichling,M</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Petri,M</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Guenther,D</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Gehrke,T</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Krettek,C</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Mommsen,P</a:t>
            </a:r>
            <a:r>
              <a:rPr lang="en-US" sz="1200" b="0" i="0" u="none" strike="noStrike" kern="1200" dirty="0">
                <a:solidFill>
                  <a:schemeClr val="tx1"/>
                </a:solidFill>
                <a:effectLst/>
                <a:latin typeface="+mn-lt"/>
                <a:ea typeface="+mn-ea"/>
                <a:cs typeface="+mn-cs"/>
                <a:hlinkClick r:id="rId45"/>
              </a:rPr>
              <a:t>. Synovial C- reactive protein as a marker for chronic periprosthetic infection in total hip arthroplasty. Bone Joint J. 2015/2; 2: 173-176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6"/>
              </a:rPr>
              <a:t>Ryu,S.Y</a:t>
            </a:r>
            <a:r>
              <a:rPr lang="en-US" sz="1200" b="0" i="0" u="none" strike="noStrike" kern="1200" dirty="0">
                <a:solidFill>
                  <a:schemeClr val="tx1"/>
                </a:solidFill>
                <a:effectLst/>
                <a:latin typeface="+mn-lt"/>
                <a:ea typeface="+mn-ea"/>
                <a:cs typeface="+mn-cs"/>
                <a:hlinkClick r:id="rId46"/>
              </a:rPr>
              <a:t>., Greenwood-</a:t>
            </a:r>
            <a:r>
              <a:rPr lang="en-US" sz="1200" b="0" i="0" u="none" strike="noStrike" kern="1200" dirty="0" err="1">
                <a:solidFill>
                  <a:schemeClr val="tx1"/>
                </a:solidFill>
                <a:effectLst/>
                <a:latin typeface="+mn-lt"/>
                <a:ea typeface="+mn-ea"/>
                <a:cs typeface="+mn-cs"/>
                <a:hlinkClick r:id="rId46"/>
              </a:rPr>
              <a:t>Quaintance,K.E</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Hanssen,A.D</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Mandrekar,J.N</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Patel,R</a:t>
            </a:r>
            <a:r>
              <a:rPr lang="en-US" sz="1200" b="0" i="0" u="none" strike="noStrike" kern="1200" dirty="0">
                <a:solidFill>
                  <a:schemeClr val="tx1"/>
                </a:solidFill>
                <a:effectLst/>
                <a:latin typeface="+mn-lt"/>
                <a:ea typeface="+mn-ea"/>
                <a:cs typeface="+mn-cs"/>
                <a:hlinkClick r:id="rId46"/>
              </a:rPr>
              <a:t>. Low sensitivity of periprosthetic tissue PCR for prosthetic knee infection diagnosis. </a:t>
            </a:r>
            <a:r>
              <a:rPr lang="en-US" sz="1200" b="0" i="0" u="none" strike="noStrike" kern="1200" dirty="0" err="1">
                <a:solidFill>
                  <a:schemeClr val="tx1"/>
                </a:solidFill>
                <a:effectLst/>
                <a:latin typeface="+mn-lt"/>
                <a:ea typeface="+mn-ea"/>
                <a:cs typeface="+mn-cs"/>
                <a:hlinkClick r:id="rId46"/>
              </a:rPr>
              <a:t>Diagn.Microbiol.Infect.Dis</a:t>
            </a:r>
            <a:r>
              <a:rPr lang="en-US" sz="1200" b="0" i="0" u="none" strike="noStrike" kern="1200" dirty="0">
                <a:solidFill>
                  <a:schemeClr val="tx1"/>
                </a:solidFill>
                <a:effectLst/>
                <a:latin typeface="+mn-lt"/>
                <a:ea typeface="+mn-ea"/>
                <a:cs typeface="+mn-cs"/>
                <a:hlinkClick r:id="rId46"/>
              </a:rPr>
              <a:t>. 2014/8; 4: 448-453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7"/>
              </a:rPr>
              <a:t>Shafafy,R</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McClatchie,W</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Chettiar,K</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Gill,K</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Hargrove,R</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Sturridge,S</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Guyot,A</a:t>
            </a:r>
            <a:r>
              <a:rPr lang="en-US" sz="1200" b="0" i="0" u="none" strike="noStrike" kern="1200" dirty="0">
                <a:solidFill>
                  <a:schemeClr val="tx1"/>
                </a:solidFill>
                <a:effectLst/>
                <a:latin typeface="+mn-lt"/>
                <a:ea typeface="+mn-ea"/>
                <a:cs typeface="+mn-cs"/>
                <a:hlinkClick r:id="rId47"/>
              </a:rPr>
              <a:t>. Use of leucocyte esterase reagent strips in the diagnosis or exclusion of prosthetic joint infection. Bone Joint J. 2015/9; 9: 1232-1236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8"/>
              </a:rPr>
              <a:t>Sousa,R</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Serrano,P</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Gomes,Dias</a:t>
            </a:r>
            <a:r>
              <a:rPr lang="en-US" sz="1200" b="0" i="0" u="none" strike="noStrike" kern="1200" dirty="0">
                <a:solidFill>
                  <a:schemeClr val="tx1"/>
                </a:solidFill>
                <a:effectLst/>
                <a:latin typeface="+mn-lt"/>
                <a:ea typeface="+mn-ea"/>
                <a:cs typeface="+mn-cs"/>
                <a:hlinkClick r:id="rId48"/>
              </a:rPr>
              <a:t> J., </a:t>
            </a:r>
            <a:r>
              <a:rPr lang="en-US" sz="1200" b="0" i="0" u="none" strike="noStrike" kern="1200" dirty="0" err="1">
                <a:solidFill>
                  <a:schemeClr val="tx1"/>
                </a:solidFill>
                <a:effectLst/>
                <a:latin typeface="+mn-lt"/>
                <a:ea typeface="+mn-ea"/>
                <a:cs typeface="+mn-cs"/>
                <a:hlinkClick r:id="rId48"/>
              </a:rPr>
              <a:t>Oliveira,J.C</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Oliveira,A</a:t>
            </a:r>
            <a:r>
              <a:rPr lang="en-US" sz="1200" b="0" i="0" u="none" strike="noStrike" kern="1200" dirty="0">
                <a:solidFill>
                  <a:schemeClr val="tx1"/>
                </a:solidFill>
                <a:effectLst/>
                <a:latin typeface="+mn-lt"/>
                <a:ea typeface="+mn-ea"/>
                <a:cs typeface="+mn-cs"/>
                <a:hlinkClick r:id="rId48"/>
              </a:rPr>
              <a:t>. Improving the accuracy of synovial fluid analysis in the diagnosis of prosthetic joint infection with simple and inexpensive biomarkers: C-reactive protein and adenosine deaminase. Bone Joint J 2017/3; 3: 351-357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9"/>
              </a:rPr>
              <a:t>Spangehl,M.J</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Masri,B.A</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O'Connell,J.X</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Duncan,C.P</a:t>
            </a:r>
            <a:r>
              <a:rPr lang="en-US" sz="1200" b="0" i="0" u="none" strike="noStrike" kern="1200" dirty="0">
                <a:solidFill>
                  <a:schemeClr val="tx1"/>
                </a:solidFill>
                <a:effectLst/>
                <a:latin typeface="+mn-lt"/>
                <a:ea typeface="+mn-ea"/>
                <a:cs typeface="+mn-cs"/>
                <a:hlinkClick r:id="rId49"/>
              </a:rPr>
              <a:t>. Prospective analysis of preoperative and intraoperative investigations for the diagnosis of infection at the sites of two hundred and two revision total hip arthroplasties. </a:t>
            </a:r>
            <a:r>
              <a:rPr lang="en-US" sz="1200" b="0" i="0" u="none" strike="noStrike" kern="1200" dirty="0" err="1">
                <a:solidFill>
                  <a:schemeClr val="tx1"/>
                </a:solidFill>
                <a:effectLst/>
                <a:latin typeface="+mn-lt"/>
                <a:ea typeface="+mn-ea"/>
                <a:cs typeface="+mn-cs"/>
                <a:hlinkClick r:id="rId49"/>
              </a:rPr>
              <a:t>J.Bone</a:t>
            </a:r>
            <a:r>
              <a:rPr lang="en-US" sz="1200" b="0" i="0" u="none" strike="noStrike" kern="1200" dirty="0">
                <a:solidFill>
                  <a:schemeClr val="tx1"/>
                </a:solidFill>
                <a:effectLst/>
                <a:latin typeface="+mn-lt"/>
                <a:ea typeface="+mn-ea"/>
                <a:cs typeface="+mn-cs"/>
                <a:hlinkClick r:id="rId49"/>
              </a:rPr>
              <a:t> Joint </a:t>
            </a:r>
            <a:r>
              <a:rPr lang="en-US" sz="1200" b="0" i="0" u="none" strike="noStrike" kern="1200" dirty="0" err="1">
                <a:solidFill>
                  <a:schemeClr val="tx1"/>
                </a:solidFill>
                <a:effectLst/>
                <a:latin typeface="+mn-lt"/>
                <a:ea typeface="+mn-ea"/>
                <a:cs typeface="+mn-cs"/>
                <a:hlinkClick r:id="rId49"/>
              </a:rPr>
              <a:t>Surg.Am</a:t>
            </a:r>
            <a:r>
              <a:rPr lang="en-US" sz="1200" b="0" i="0" u="none" strike="noStrike" kern="1200" dirty="0">
                <a:solidFill>
                  <a:schemeClr val="tx1"/>
                </a:solidFill>
                <a:effectLst/>
                <a:latin typeface="+mn-lt"/>
                <a:ea typeface="+mn-ea"/>
                <a:cs typeface="+mn-cs"/>
                <a:hlinkClick r:id="rId49"/>
              </a:rPr>
              <a:t>. 1999/5; 5: 672-683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0"/>
              </a:rPr>
              <a:t>Suda,A.J</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Tinelli,M</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Beisemann,N.D</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Weil,Y</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Khoury,A</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Bischel,O.E</a:t>
            </a:r>
            <a:r>
              <a:rPr lang="en-US" sz="1200" b="0" i="0" u="none" strike="noStrike" kern="1200" dirty="0">
                <a:solidFill>
                  <a:schemeClr val="tx1"/>
                </a:solidFill>
                <a:effectLst/>
                <a:latin typeface="+mn-lt"/>
                <a:ea typeface="+mn-ea"/>
                <a:cs typeface="+mn-cs"/>
                <a:hlinkClick r:id="rId50"/>
              </a:rPr>
              <a:t>. Diagnosis of periprosthetic joint infection using alpha-defensin test or multiplex-PCR: ideal diagnostic test still not found. </a:t>
            </a:r>
            <a:r>
              <a:rPr lang="en-US" sz="1200" b="0" i="0" u="none" strike="noStrike" kern="1200" dirty="0" err="1">
                <a:solidFill>
                  <a:schemeClr val="tx1"/>
                </a:solidFill>
                <a:effectLst/>
                <a:latin typeface="+mn-lt"/>
                <a:ea typeface="+mn-ea"/>
                <a:cs typeface="+mn-cs"/>
                <a:hlinkClick r:id="rId50"/>
              </a:rPr>
              <a:t>Int.Orthop</a:t>
            </a:r>
            <a:r>
              <a:rPr lang="en-US" sz="1200" b="0" i="0" u="none" strike="noStrike" kern="1200" dirty="0">
                <a:solidFill>
                  <a:schemeClr val="tx1"/>
                </a:solidFill>
                <a:effectLst/>
                <a:latin typeface="+mn-lt"/>
                <a:ea typeface="+mn-ea"/>
                <a:cs typeface="+mn-cs"/>
                <a:hlinkClick r:id="rId50"/>
              </a:rPr>
              <a:t> 2017/2/4;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1"/>
              </a:rPr>
              <a:t>Tetreault,M.W</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Wetters,N.G</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Aggarwal,V</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Mont,M</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Parvizi,J</a:t>
            </a:r>
            <a:r>
              <a:rPr lang="en-US" sz="1200" b="0" i="0" u="none" strike="noStrike" kern="1200" dirty="0">
                <a:solidFill>
                  <a:schemeClr val="tx1"/>
                </a:solidFill>
                <a:effectLst/>
                <a:latin typeface="+mn-lt"/>
                <a:ea typeface="+mn-ea"/>
                <a:cs typeface="+mn-cs"/>
                <a:hlinkClick r:id="rId51"/>
              </a:rPr>
              <a:t>., Della </a:t>
            </a:r>
            <a:r>
              <a:rPr lang="en-US" sz="1200" b="0" i="0" u="none" strike="noStrike" kern="1200" dirty="0" err="1">
                <a:solidFill>
                  <a:schemeClr val="tx1"/>
                </a:solidFill>
                <a:effectLst/>
                <a:latin typeface="+mn-lt"/>
                <a:ea typeface="+mn-ea"/>
                <a:cs typeface="+mn-cs"/>
                <a:hlinkClick r:id="rId51"/>
              </a:rPr>
              <a:t>Valle,C.J</a:t>
            </a:r>
            <a:r>
              <a:rPr lang="en-US" sz="1200" b="0" i="0" u="none" strike="noStrike" kern="1200" dirty="0">
                <a:solidFill>
                  <a:schemeClr val="tx1"/>
                </a:solidFill>
                <a:effectLst/>
                <a:latin typeface="+mn-lt"/>
                <a:ea typeface="+mn-ea"/>
                <a:cs typeface="+mn-cs"/>
                <a:hlinkClick r:id="rId51"/>
              </a:rPr>
              <a:t>. The </a:t>
            </a:r>
            <a:r>
              <a:rPr lang="en-US" sz="1200" b="0" i="0" u="none" strike="noStrike" kern="1200" dirty="0" err="1">
                <a:solidFill>
                  <a:schemeClr val="tx1"/>
                </a:solidFill>
                <a:effectLst/>
                <a:latin typeface="+mn-lt"/>
                <a:ea typeface="+mn-ea"/>
                <a:cs typeface="+mn-cs"/>
                <a:hlinkClick r:id="rId51"/>
              </a:rPr>
              <a:t>Chitranjan</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Ranawat</a:t>
            </a:r>
            <a:r>
              <a:rPr lang="en-US" sz="1200" b="0" i="0" u="none" strike="noStrike" kern="1200" dirty="0">
                <a:solidFill>
                  <a:schemeClr val="tx1"/>
                </a:solidFill>
                <a:effectLst/>
                <a:latin typeface="+mn-lt"/>
                <a:ea typeface="+mn-ea"/>
                <a:cs typeface="+mn-cs"/>
                <a:hlinkClick r:id="rId51"/>
              </a:rPr>
              <a:t> Award: Should prophylactic antibiotics be withheld before revision surgery to obtain appropriate cultures?. </a:t>
            </a:r>
            <a:r>
              <a:rPr lang="en-US" sz="1200" b="0" i="0" u="none" strike="noStrike" kern="1200" dirty="0" err="1">
                <a:solidFill>
                  <a:schemeClr val="tx1"/>
                </a:solidFill>
                <a:effectLst/>
                <a:latin typeface="+mn-lt"/>
                <a:ea typeface="+mn-ea"/>
                <a:cs typeface="+mn-cs"/>
                <a:hlinkClick r:id="rId51"/>
              </a:rPr>
              <a:t>Clin.Orthop.Relat.Res</a:t>
            </a:r>
            <a:r>
              <a:rPr lang="en-US" sz="1200" b="0" i="0" u="none" strike="noStrike" kern="1200" dirty="0">
                <a:solidFill>
                  <a:schemeClr val="tx1"/>
                </a:solidFill>
                <a:effectLst/>
                <a:latin typeface="+mn-lt"/>
                <a:ea typeface="+mn-ea"/>
                <a:cs typeface="+mn-cs"/>
                <a:hlinkClick r:id="rId51"/>
              </a:rPr>
              <a:t>. 2014/1; 1: 52-56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2"/>
              </a:rPr>
              <a:t>Trampuz,A</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Hanssen,A.D</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Osmon,D.R</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Mandrekar,J</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Steckelberg,J.M</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Patel,R</a:t>
            </a:r>
            <a:r>
              <a:rPr lang="en-US" sz="1200" b="0" i="0" u="none" strike="noStrike" kern="1200" dirty="0">
                <a:solidFill>
                  <a:schemeClr val="tx1"/>
                </a:solidFill>
                <a:effectLst/>
                <a:latin typeface="+mn-lt"/>
                <a:ea typeface="+mn-ea"/>
                <a:cs typeface="+mn-cs"/>
                <a:hlinkClick r:id="rId52"/>
              </a:rPr>
              <a:t>. Synovial fluid leukocyte count and differential for the diagnosis of prosthetic knee infection. </a:t>
            </a:r>
            <a:r>
              <a:rPr lang="en-US" sz="1200" b="0" i="0" u="none" strike="noStrike" kern="1200" dirty="0" err="1">
                <a:solidFill>
                  <a:schemeClr val="tx1"/>
                </a:solidFill>
                <a:effectLst/>
                <a:latin typeface="+mn-lt"/>
                <a:ea typeface="+mn-ea"/>
                <a:cs typeface="+mn-cs"/>
                <a:hlinkClick r:id="rId52"/>
              </a:rPr>
              <a:t>Am.J.Med</a:t>
            </a:r>
            <a:r>
              <a:rPr lang="en-US" sz="1200" b="0" i="0" u="none" strike="noStrike" kern="1200" dirty="0">
                <a:solidFill>
                  <a:schemeClr val="tx1"/>
                </a:solidFill>
                <a:effectLst/>
                <a:latin typeface="+mn-lt"/>
                <a:ea typeface="+mn-ea"/>
                <a:cs typeface="+mn-cs"/>
                <a:hlinkClick r:id="rId52"/>
              </a:rPr>
              <a:t>. 2004/10/15; 8: 556-562</a:t>
            </a:r>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3"/>
              </a:rPr>
              <a:t>Vanderstappen,C</a:t>
            </a:r>
            <a:r>
              <a:rPr lang="en-US" sz="1200" b="0" i="0" u="none" strike="noStrike" kern="1200" dirty="0">
                <a:solidFill>
                  <a:schemeClr val="tx1"/>
                </a:solidFill>
                <a:effectLst/>
                <a:latin typeface="+mn-lt"/>
                <a:ea typeface="+mn-ea"/>
                <a:cs typeface="+mn-cs"/>
                <a:hlinkClick r:id="rId53"/>
              </a:rPr>
              <a:t>., </a:t>
            </a:r>
            <a:r>
              <a:rPr lang="en-US" sz="1200" b="0" i="0" u="none" strike="noStrike" kern="1200" dirty="0" err="1">
                <a:solidFill>
                  <a:schemeClr val="tx1"/>
                </a:solidFill>
                <a:effectLst/>
                <a:latin typeface="+mn-lt"/>
                <a:ea typeface="+mn-ea"/>
                <a:cs typeface="+mn-cs"/>
                <a:hlinkClick r:id="rId53"/>
              </a:rPr>
              <a:t>Verhoeven,N</a:t>
            </a:r>
            <a:r>
              <a:rPr lang="en-US" sz="1200" b="0" i="0" u="none" strike="noStrike" kern="1200" dirty="0">
                <a:solidFill>
                  <a:schemeClr val="tx1"/>
                </a:solidFill>
                <a:effectLst/>
                <a:latin typeface="+mn-lt"/>
                <a:ea typeface="+mn-ea"/>
                <a:cs typeface="+mn-cs"/>
                <a:hlinkClick r:id="rId53"/>
              </a:rPr>
              <a:t>., </a:t>
            </a:r>
            <a:r>
              <a:rPr lang="en-US" sz="1200" b="0" i="0" u="none" strike="noStrike" kern="1200" dirty="0" err="1">
                <a:solidFill>
                  <a:schemeClr val="tx1"/>
                </a:solidFill>
                <a:effectLst/>
                <a:latin typeface="+mn-lt"/>
                <a:ea typeface="+mn-ea"/>
                <a:cs typeface="+mn-cs"/>
                <a:hlinkClick r:id="rId53"/>
              </a:rPr>
              <a:t>Stuyck,J</a:t>
            </a:r>
            <a:r>
              <a:rPr lang="en-US" sz="1200" b="0" i="0" u="none" strike="noStrike" kern="1200" dirty="0">
                <a:solidFill>
                  <a:schemeClr val="tx1"/>
                </a:solidFill>
                <a:effectLst/>
                <a:latin typeface="+mn-lt"/>
                <a:ea typeface="+mn-ea"/>
                <a:cs typeface="+mn-cs"/>
                <a:hlinkClick r:id="rId53"/>
              </a:rPr>
              <a:t>., </a:t>
            </a:r>
            <a:r>
              <a:rPr lang="en-US" sz="1200" b="0" i="0" u="none" strike="noStrike" kern="1200" dirty="0" err="1">
                <a:solidFill>
                  <a:schemeClr val="tx1"/>
                </a:solidFill>
                <a:effectLst/>
                <a:latin typeface="+mn-lt"/>
                <a:ea typeface="+mn-ea"/>
                <a:cs typeface="+mn-cs"/>
                <a:hlinkClick r:id="rId53"/>
              </a:rPr>
              <a:t>Bellemans,J</a:t>
            </a:r>
            <a:r>
              <a:rPr lang="en-US" sz="1200" b="0" i="0" u="none" strike="noStrike" kern="1200" dirty="0">
                <a:solidFill>
                  <a:schemeClr val="tx1"/>
                </a:solidFill>
                <a:effectLst/>
                <a:latin typeface="+mn-lt"/>
                <a:ea typeface="+mn-ea"/>
                <a:cs typeface="+mn-cs"/>
                <a:hlinkClick r:id="rId53"/>
              </a:rPr>
              <a:t>. Intra-articular versus serum C-reactive protein analysis in suspected periprosthetic knee joint infection. Acta </a:t>
            </a:r>
            <a:r>
              <a:rPr lang="en-US" sz="1200" b="0" i="0" u="none" strike="noStrike" kern="1200" dirty="0" err="1">
                <a:solidFill>
                  <a:schemeClr val="tx1"/>
                </a:solidFill>
                <a:effectLst/>
                <a:latin typeface="+mn-lt"/>
                <a:ea typeface="+mn-ea"/>
                <a:cs typeface="+mn-cs"/>
                <a:hlinkClick r:id="rId53"/>
              </a:rPr>
              <a:t>Orthop</a:t>
            </a:r>
            <a:r>
              <a:rPr lang="en-US" sz="1200" b="0" i="0" u="none" strike="noStrike" kern="1200" dirty="0">
                <a:solidFill>
                  <a:schemeClr val="tx1"/>
                </a:solidFill>
                <a:effectLst/>
                <a:latin typeface="+mn-lt"/>
                <a:ea typeface="+mn-ea"/>
                <a:cs typeface="+mn-cs"/>
                <a:hlinkClick r:id="rId53"/>
              </a:rPr>
              <a:t> Belg. 2013/6; 3: 326-330</a:t>
            </a:r>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p>
          <a:p>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32</a:t>
            </a:fld>
            <a:endParaRPr lang="en-US"/>
          </a:p>
        </p:txBody>
      </p:sp>
    </p:spTree>
    <p:extLst>
      <p:ext uri="{BB962C8B-B14F-4D97-AF65-F5344CB8AC3E}">
        <p14:creationId xmlns:p14="http://schemas.microsoft.com/office/powerpoint/2010/main" val="2503020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RATIONALE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p>
          <a:p>
            <a:r>
              <a:rPr lang="en-US" sz="1200" b="1" i="0" u="sng" strike="noStrike" kern="1200" baseline="0" dirty="0">
                <a:solidFill>
                  <a:schemeClr val="tx1"/>
                </a:solidFill>
                <a:latin typeface="+mn-lt"/>
                <a:ea typeface="+mn-ea"/>
                <a:cs typeface="+mn-cs"/>
              </a:rPr>
              <a:t>Description of Evidence:</a:t>
            </a:r>
          </a:p>
          <a:p>
            <a:r>
              <a:rPr lang="en-US" sz="1200" b="0" i="0" u="none" strike="noStrike" kern="1200" baseline="0" dirty="0">
                <a:solidFill>
                  <a:schemeClr val="tx1"/>
                </a:solidFill>
                <a:latin typeface="+mn-lt"/>
                <a:ea typeface="+mn-ea"/>
                <a:cs typeface="+mn-cs"/>
              </a:rPr>
              <a:t>There was one high, five moderate and four low quality studies evaluating synovial fluid leukocyte count (Della Valle 2007; Cipriano 2012; Ghanem 2008;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2004; </a:t>
            </a:r>
            <a:r>
              <a:rPr lang="en-US" sz="1200" b="0" i="0" u="none" strike="noStrike" kern="1200" baseline="0" dirty="0" err="1">
                <a:solidFill>
                  <a:schemeClr val="tx1"/>
                </a:solidFill>
                <a:latin typeface="+mn-lt"/>
                <a:ea typeface="+mn-ea"/>
                <a:cs typeface="+mn-cs"/>
              </a:rPr>
              <a:t>Schinsky</a:t>
            </a:r>
            <a:r>
              <a:rPr lang="en-US" sz="1200" b="0" i="0" u="none" strike="noStrike" kern="1200" baseline="0" dirty="0">
                <a:solidFill>
                  <a:schemeClr val="tx1"/>
                </a:solidFill>
                <a:latin typeface="+mn-lt"/>
                <a:ea typeface="+mn-ea"/>
                <a:cs typeface="+mn-cs"/>
              </a:rPr>
              <a:t> 2008; </a:t>
            </a:r>
            <a:r>
              <a:rPr lang="en-US" sz="1200" b="0" i="0" u="none" strike="noStrike" kern="1200" baseline="0" dirty="0" err="1">
                <a:solidFill>
                  <a:schemeClr val="tx1"/>
                </a:solidFill>
                <a:latin typeface="+mn-lt"/>
                <a:ea typeface="+mn-ea"/>
                <a:cs typeface="+mn-cs"/>
              </a:rPr>
              <a:t>Spangehl</a:t>
            </a:r>
            <a:r>
              <a:rPr lang="en-US" sz="1200" b="0" i="0" u="none" strike="noStrike" kern="1200" baseline="0" dirty="0">
                <a:solidFill>
                  <a:schemeClr val="tx1"/>
                </a:solidFill>
                <a:latin typeface="+mn-lt"/>
                <a:ea typeface="+mn-ea"/>
                <a:cs typeface="+mn-cs"/>
              </a:rPr>
              <a:t> 1999; Choi 2016; Higuera 2017; Chalmers 2015; Kwon 2016). Seven studies obtained synovial fluid preoperatively, and three intraoperatively. There was one high, five moderate and three low quality studies evaluating synovial fluid </a:t>
            </a:r>
            <a:r>
              <a:rPr lang="it-IT" sz="1200" b="0" i="0" u="none" strike="noStrike" kern="1200" baseline="0" dirty="0">
                <a:solidFill>
                  <a:schemeClr val="tx1"/>
                </a:solidFill>
                <a:latin typeface="+mn-lt"/>
                <a:ea typeface="+mn-ea"/>
                <a:cs typeface="+mn-cs"/>
              </a:rPr>
              <a:t>neutrophil percentage (Della Valle 2007; Cipriano 2012; Ghanem 2008; Schinsky 2008; Spangehl 1999;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2004; </a:t>
            </a:r>
            <a:r>
              <a:rPr lang="en-US" sz="1200" b="0" i="0" u="none" strike="noStrike" kern="1200" baseline="0" dirty="0" err="1">
                <a:solidFill>
                  <a:schemeClr val="tx1"/>
                </a:solidFill>
                <a:latin typeface="+mn-lt"/>
                <a:ea typeface="+mn-ea"/>
                <a:cs typeface="+mn-cs"/>
              </a:rPr>
              <a:t>Balato</a:t>
            </a:r>
            <a:r>
              <a:rPr lang="en-US" sz="1200" b="0" i="0" u="none" strike="noStrike" kern="1200" baseline="0" dirty="0">
                <a:solidFill>
                  <a:schemeClr val="tx1"/>
                </a:solidFill>
                <a:latin typeface="+mn-lt"/>
                <a:ea typeface="+mn-ea"/>
                <a:cs typeface="+mn-cs"/>
              </a:rPr>
              <a:t> 2017; Higuera 2017; Kwon 2016). Seven studies used fluid obtained preoperatively, and two used intraoperatively-collected fluid. Most of the studies found both tests to be moderate to strong at ruling in and ruling out PJI.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were two high, seven moderate and one low quality studies evaluating the diagnostic accuracy of preoperative aspiration culture for bacteria (Della Valle 2007; Eisler 2001; Barrack 1993; Fink 2008; Fink 2013; </a:t>
            </a:r>
            <a:r>
              <a:rPr lang="en-US" sz="1200" b="0" i="0" u="none" strike="noStrike" kern="1200" baseline="0" dirty="0" err="1">
                <a:solidFill>
                  <a:schemeClr val="tx1"/>
                </a:solidFill>
                <a:latin typeface="+mn-lt"/>
                <a:ea typeface="+mn-ea"/>
                <a:cs typeface="+mn-cs"/>
              </a:rPr>
              <a:t>Glithero</a:t>
            </a:r>
            <a:r>
              <a:rPr lang="en-US" sz="1200" b="0" i="0" u="none" strike="noStrike" kern="1200" baseline="0" dirty="0">
                <a:solidFill>
                  <a:schemeClr val="tx1"/>
                </a:solidFill>
                <a:latin typeface="+mn-lt"/>
                <a:ea typeface="+mn-ea"/>
                <a:cs typeface="+mn-cs"/>
              </a:rPr>
              <a:t> 1993; Malhotra 2004; </a:t>
            </a:r>
            <a:r>
              <a:rPr lang="en-US" sz="1200" b="0" i="0" u="none" strike="noStrike" kern="1200" baseline="0" dirty="0" err="1">
                <a:solidFill>
                  <a:schemeClr val="tx1"/>
                </a:solidFill>
                <a:latin typeface="+mn-lt"/>
                <a:ea typeface="+mn-ea"/>
                <a:cs typeface="+mn-cs"/>
              </a:rPr>
              <a:t>Mulcahy</a:t>
            </a:r>
            <a:r>
              <a:rPr lang="en-US" sz="1200" b="0" i="0" u="none" strike="noStrike" kern="1200" baseline="0" dirty="0">
                <a:solidFill>
                  <a:schemeClr val="tx1"/>
                </a:solidFill>
                <a:latin typeface="+mn-lt"/>
                <a:ea typeface="+mn-ea"/>
                <a:cs typeface="+mn-cs"/>
              </a:rPr>
              <a:t> 1996; Williams 2004;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Every study evaluated preoperatively-collected synovial fluid, except the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study which used synovial fluid obtained operatively. A meta-analysis of the preoperative aspiration studies found it to be a good rule-in test [pooled positive LR=10.09 (6.74,15.09)]. Although slightly weaker as a rule-out, the test was still useful [negative LR=.29 (.22,.40)]. The intraoperatively-collected synovial fluid culture study found the test to be strong at ruling in, and moderately strong at ruling out PJI.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Three moderate quality studies evaluated the synovial fluid leukocyte esterase test (Koh 2017; </a:t>
            </a:r>
            <a:r>
              <a:rPr lang="en-US" sz="1200" b="0" i="0" u="none" strike="noStrike" kern="1200" baseline="0" dirty="0" err="1">
                <a:solidFill>
                  <a:schemeClr val="tx1"/>
                </a:solidFill>
                <a:latin typeface="+mn-lt"/>
                <a:ea typeface="+mn-ea"/>
                <a:cs typeface="+mn-cs"/>
              </a:rPr>
              <a:t>Shafafy</a:t>
            </a:r>
            <a:r>
              <a:rPr lang="en-US" sz="1200" b="0" i="0" u="none" strike="noStrike" kern="1200" baseline="0" dirty="0">
                <a:solidFill>
                  <a:schemeClr val="tx1"/>
                </a:solidFill>
                <a:latin typeface="+mn-lt"/>
                <a:ea typeface="+mn-ea"/>
                <a:cs typeface="+mn-cs"/>
              </a:rPr>
              <a:t> 2015;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2011). Two studies used preoperatively-collected and one used intraoperatively-collected synovial fluid. The test was useful for ruling in (positive LR range=4.25 to 80) and ruling out PJI (negative LR range= 0 to .2). Three moderate and three low quality studies evaluated synovial fluid α-defensin testing (</a:t>
            </a:r>
            <a:r>
              <a:rPr lang="en-US" sz="1200" b="0" i="0" u="none" strike="noStrike" kern="1200" baseline="0" dirty="0" err="1">
                <a:solidFill>
                  <a:schemeClr val="tx1"/>
                </a:solidFill>
                <a:latin typeface="+mn-lt"/>
                <a:ea typeface="+mn-ea"/>
                <a:cs typeface="+mn-cs"/>
              </a:rPr>
              <a:t>Kasparek</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Suda</a:t>
            </a:r>
            <a:r>
              <a:rPr lang="en-US" sz="1200" b="0" i="0" u="none" strike="noStrike" kern="1200" baseline="0" dirty="0">
                <a:solidFill>
                  <a:schemeClr val="tx1"/>
                </a:solidFill>
                <a:latin typeface="+mn-lt"/>
                <a:ea typeface="+mn-ea"/>
                <a:cs typeface="+mn-cs"/>
              </a:rPr>
              <a:t> 2017; </a:t>
            </a:r>
            <a:r>
              <a:rPr lang="en-US" sz="1200" b="0" i="0" u="none" strike="noStrike" kern="1200" baseline="0" dirty="0" err="1">
                <a:solidFill>
                  <a:schemeClr val="tx1"/>
                </a:solidFill>
                <a:latin typeface="+mn-lt"/>
                <a:ea typeface="+mn-ea"/>
                <a:cs typeface="+mn-cs"/>
              </a:rPr>
              <a:t>Bonanzinga</a:t>
            </a:r>
            <a:r>
              <a:rPr lang="en-US" sz="1200" b="0" i="0" u="none" strike="noStrike" kern="1200" baseline="0" dirty="0">
                <a:solidFill>
                  <a:schemeClr val="tx1"/>
                </a:solidFill>
                <a:latin typeface="+mn-lt"/>
                <a:ea typeface="+mn-ea"/>
                <a:cs typeface="+mn-cs"/>
              </a:rPr>
              <a:t> 2017; Berger 2017; </a:t>
            </a:r>
            <a:r>
              <a:rPr lang="en-US" sz="1200" b="0" i="0" u="none" strike="noStrike" kern="1200" baseline="0" dirty="0" err="1">
                <a:solidFill>
                  <a:schemeClr val="tx1"/>
                </a:solidFill>
                <a:latin typeface="+mn-lt"/>
                <a:ea typeface="+mn-ea"/>
                <a:cs typeface="+mn-cs"/>
              </a:rPr>
              <a:t>Deirmengian</a:t>
            </a:r>
            <a:r>
              <a:rPr lang="en-US" sz="1200" b="0" i="0" u="none" strike="noStrike" kern="1200" baseline="0" dirty="0">
                <a:solidFill>
                  <a:schemeClr val="tx1"/>
                </a:solidFill>
                <a:latin typeface="+mn-lt"/>
                <a:ea typeface="+mn-ea"/>
                <a:cs typeface="+mn-cs"/>
              </a:rPr>
              <a:t> 2014; Bingham 2014). The strength of evidence is rated as moderate, although it is important to note that relevant conflicts of interest were present in five out of the six α-defensin studies. Three of the studies used synovial fluid obtained intraoperatively, and the other three used synovial fluid obtained preoperatively. The test was useful for ruling in (positive LR range=4.36 to 32.33) and ruling out PJI (.03 to .36).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moderate and two low quality studies evaluated synovial fluid CRP using synovial fluid obtained preoperatively (Tetreault 2014; Omar 2015; </a:t>
            </a:r>
            <a:r>
              <a:rPr lang="en-US" sz="1200" b="0" i="0" u="none" strike="noStrike" kern="1200" baseline="0" dirty="0" err="1">
                <a:solidFill>
                  <a:schemeClr val="tx1"/>
                </a:solidFill>
                <a:latin typeface="+mn-lt"/>
                <a:ea typeface="+mn-ea"/>
                <a:cs typeface="+mn-cs"/>
              </a:rPr>
              <a:t>Vanderstappen</a:t>
            </a:r>
            <a:r>
              <a:rPr lang="en-US" sz="1200" b="0" i="0" u="none" strike="noStrike" kern="1200" baseline="0" dirty="0">
                <a:solidFill>
                  <a:schemeClr val="tx1"/>
                </a:solidFill>
                <a:latin typeface="+mn-lt"/>
                <a:ea typeface="+mn-ea"/>
                <a:cs typeface="+mn-cs"/>
              </a:rPr>
              <a:t> 2013). The positivity thresholds in these studies ranged from 1.8 to 14.1 mg/L. One additional moderate quality study used intraoperatively-collected synovial fluid for CRP in combination with leukocyte count and neutrophil percentage analysis (Sousa 2017). Synovial fluid CRP alone was a moderate to strong rule-in test and a moderate to strong rule-out test (positive LR range=5.86-15; negative LR range=0 to.19). When used in combination with synovial fluid leukocyte count or neutrophil percentage, it was very a strong rule-in test (positive LR range=39.88 to77.42), but a weaker rule-out test (negative LR=.23 to.4).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moderate knee (Melendez 2016) and one moderate hip/knee study (Morgenstern 2017) evaluated synovial fluid PCR using synovial fluid obtained preoperatively. Morgenstern evaluated multiplex PCR and Melendez used a genus and group specific rapid PCR assay panel designed to target </a:t>
            </a:r>
            <a:r>
              <a:rPr lang="en-US" sz="1200" b="0" i="1" u="none" strike="noStrike" kern="1200" baseline="0" dirty="0">
                <a:solidFill>
                  <a:schemeClr val="tx1"/>
                </a:solidFill>
                <a:latin typeface="+mn-lt"/>
                <a:ea typeface="+mn-ea"/>
                <a:cs typeface="+mn-cs"/>
              </a:rPr>
              <a:t>Staphylococcus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Enterococcus</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Granulicatella</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Abiotrophia</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Proteus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Enterobacteriaceae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Bacteroides fragilis </a:t>
            </a:r>
            <a:r>
              <a:rPr lang="en-US" sz="1200" b="0" i="0" u="none" strike="noStrike" kern="1200" baseline="0" dirty="0">
                <a:solidFill>
                  <a:schemeClr val="tx1"/>
                </a:solidFill>
                <a:latin typeface="+mn-lt"/>
                <a:ea typeface="+mn-ea"/>
                <a:cs typeface="+mn-cs"/>
              </a:rPr>
              <a:t>group, </a:t>
            </a:r>
            <a:r>
              <a:rPr lang="en-US" sz="1200" b="0" i="1" u="none" strike="noStrike" kern="1200" baseline="0" dirty="0">
                <a:solidFill>
                  <a:schemeClr val="tx1"/>
                </a:solidFill>
                <a:latin typeface="+mn-lt"/>
                <a:ea typeface="+mn-ea"/>
                <a:cs typeface="+mn-cs"/>
              </a:rPr>
              <a:t>Pseudomonas aeruginosa</a:t>
            </a:r>
            <a:r>
              <a:rPr lang="en-US" sz="1200" b="0" i="0" u="none" strike="noStrike" kern="1200" baseline="0" dirty="0">
                <a:solidFill>
                  <a:schemeClr val="tx1"/>
                </a:solidFill>
                <a:latin typeface="+mn-lt"/>
                <a:ea typeface="+mn-ea"/>
                <a:cs typeface="+mn-cs"/>
              </a:rPr>
              <a:t>, streptococci, </a:t>
            </a:r>
            <a:r>
              <a:rPr lang="en-US" sz="1200" b="0" i="1" u="none" strike="noStrike" kern="1200" baseline="0" dirty="0">
                <a:solidFill>
                  <a:schemeClr val="tx1"/>
                </a:solidFill>
                <a:latin typeface="+mn-lt"/>
                <a:ea typeface="+mn-ea"/>
                <a:cs typeface="+mn-cs"/>
              </a:rPr>
              <a:t>Corynebacterium </a:t>
            </a:r>
            <a:r>
              <a:rPr lang="en-US" sz="1200" b="0" i="0" u="none" strike="noStrike" kern="1200" baseline="0" dirty="0">
                <a:solidFill>
                  <a:schemeClr val="tx1"/>
                </a:solidFill>
                <a:latin typeface="+mn-lt"/>
                <a:ea typeface="+mn-ea"/>
                <a:cs typeface="+mn-cs"/>
              </a:rPr>
              <a:t>species, </a:t>
            </a:r>
            <a:r>
              <a:rPr lang="en-US" sz="1200" b="0" i="1" u="none" strike="noStrike" kern="1200" baseline="0" dirty="0">
                <a:solidFill>
                  <a:schemeClr val="tx1"/>
                </a:solidFill>
                <a:latin typeface="+mn-lt"/>
                <a:ea typeface="+mn-ea"/>
                <a:cs typeface="+mn-cs"/>
              </a:rPr>
              <a:t>Propionibacterium</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Cutibacterium</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Actinomyces </a:t>
            </a:r>
            <a:r>
              <a:rPr lang="en-US" sz="1200" b="0" i="0" u="none" strike="noStrike" kern="1200" baseline="0" dirty="0">
                <a:solidFill>
                  <a:schemeClr val="tx1"/>
                </a:solidFill>
                <a:latin typeface="+mn-lt"/>
                <a:ea typeface="+mn-ea"/>
                <a:cs typeface="+mn-cs"/>
              </a:rPr>
              <a:t>species, and anaerobic Gram-positive cocci. PCR was moderately strong as a rule-in test (positive LR range=5.55-6.82), and was of use for ruling out PJI (negative LR range=0.45-0.48).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were three high quality studies, six moderate and one low quality study evaluating histopathology (Della Valle 2007; Frances 2007; Ko 2005; </a:t>
            </a:r>
            <a:r>
              <a:rPr lang="en-US" sz="1200" b="0" i="0" u="none" strike="noStrike" kern="1200" baseline="0" dirty="0" err="1">
                <a:solidFill>
                  <a:schemeClr val="tx1"/>
                </a:solidFill>
                <a:latin typeface="+mn-lt"/>
                <a:ea typeface="+mn-ea"/>
                <a:cs typeface="+mn-cs"/>
              </a:rPr>
              <a:t>Banit</a:t>
            </a:r>
            <a:r>
              <a:rPr lang="en-US" sz="1200" b="0" i="0" u="none" strike="noStrike" kern="1200" baseline="0" dirty="0">
                <a:solidFill>
                  <a:schemeClr val="tx1"/>
                </a:solidFill>
                <a:latin typeface="+mn-lt"/>
                <a:ea typeface="+mn-ea"/>
                <a:cs typeface="+mn-cs"/>
              </a:rPr>
              <a:t> 2002; </a:t>
            </a:r>
            <a:r>
              <a:rPr lang="en-US" sz="1200" b="0" i="0" u="none" strike="noStrike" kern="1200" baseline="0" dirty="0" err="1">
                <a:solidFill>
                  <a:schemeClr val="tx1"/>
                </a:solidFill>
                <a:latin typeface="+mn-lt"/>
                <a:ea typeface="+mn-ea"/>
                <a:cs typeface="+mn-cs"/>
              </a:rPr>
              <a:t>Boettner</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Fehring</a:t>
            </a:r>
            <a:r>
              <a:rPr lang="en-US" sz="1200" b="0" i="0" u="none" strike="noStrike" kern="1200" baseline="0" dirty="0">
                <a:solidFill>
                  <a:schemeClr val="tx1"/>
                </a:solidFill>
                <a:latin typeface="+mn-lt"/>
                <a:ea typeface="+mn-ea"/>
                <a:cs typeface="+mn-cs"/>
              </a:rPr>
              <a:t> 1994; </a:t>
            </a:r>
            <a:r>
              <a:rPr lang="en-US" sz="1200" b="0" i="0" u="none" strike="noStrike" kern="1200" baseline="0" dirty="0" err="1">
                <a:solidFill>
                  <a:schemeClr val="tx1"/>
                </a:solidFill>
                <a:latin typeface="+mn-lt"/>
                <a:ea typeface="+mn-ea"/>
                <a:cs typeface="+mn-cs"/>
              </a:rPr>
              <a:t>Kasparek</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Lonner</a:t>
            </a:r>
            <a:r>
              <a:rPr lang="en-US" sz="1200" b="0" i="0" u="none" strike="noStrike" kern="1200" baseline="0" dirty="0">
                <a:solidFill>
                  <a:schemeClr val="tx1"/>
                </a:solidFill>
                <a:latin typeface="+mn-lt"/>
                <a:ea typeface="+mn-ea"/>
                <a:cs typeface="+mn-cs"/>
              </a:rPr>
              <a:t> 1996; Nunez 2007; </a:t>
            </a:r>
            <a:r>
              <a:rPr lang="en-US" sz="1200" b="0" i="0" u="none" strike="noStrike" kern="1200" baseline="0" dirty="0" err="1">
                <a:solidFill>
                  <a:schemeClr val="tx1"/>
                </a:solidFill>
                <a:latin typeface="+mn-lt"/>
                <a:ea typeface="+mn-ea"/>
                <a:cs typeface="+mn-cs"/>
              </a:rPr>
              <a:t>Suda</a:t>
            </a:r>
            <a:r>
              <a:rPr lang="en-US" sz="1200" b="0" i="0" u="none" strike="noStrike" kern="1200" baseline="0" dirty="0">
                <a:solidFill>
                  <a:schemeClr val="tx1"/>
                </a:solidFill>
                <a:latin typeface="+mn-lt"/>
                <a:ea typeface="+mn-ea"/>
                <a:cs typeface="+mn-cs"/>
              </a:rPr>
              <a:t> 2017). The studies used various thresholds, but most had positive likelihood ratios in the moderate to strong rule-in test range. There were enough studies to meta-analyze thresholds of at least 5 and 10 neutrophils/high powered field (HPF). Both meta-analyses revealed both thresholds were strong at ruling in PJI [(5 neutrophils/HPF LR+=13.82(7.29, 26.19); 10 neutrophils/HPF in 5 fields= 56.5(20.3,157.2)]. As rule-out tests, results were more inconsistent and were unable to be pooled, but indicated the test may be of some use for ruling out PJI (negative LR range=.05 to .91).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was 1 high, 5 moderate and 1 low quality study that evaluated periprosthetic tissue cultures (Aggarwal 2013; Atkins 1998; Schafer 2008; </a:t>
            </a:r>
            <a:r>
              <a:rPr lang="en-US" sz="1200" b="0" i="0" u="none" strike="noStrike" kern="1200" baseline="0" dirty="0" err="1">
                <a:solidFill>
                  <a:schemeClr val="tx1"/>
                </a:solidFill>
                <a:latin typeface="+mn-lt"/>
                <a:ea typeface="+mn-ea"/>
                <a:cs typeface="+mn-cs"/>
              </a:rPr>
              <a:t>Spangehl</a:t>
            </a:r>
            <a:r>
              <a:rPr lang="en-US" sz="1200" b="0" i="0" u="none" strike="noStrike" kern="1200" baseline="0" dirty="0">
                <a:solidFill>
                  <a:schemeClr val="tx1"/>
                </a:solidFill>
                <a:latin typeface="+mn-lt"/>
                <a:ea typeface="+mn-ea"/>
                <a:cs typeface="+mn-cs"/>
              </a:rPr>
              <a:t> 1999;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2006;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2007; </a:t>
            </a:r>
            <a:r>
              <a:rPr lang="en-US" sz="1200" b="0" i="0" u="none" strike="noStrike" kern="1200" baseline="0" dirty="0" err="1">
                <a:solidFill>
                  <a:schemeClr val="tx1"/>
                </a:solidFill>
                <a:latin typeface="+mn-lt"/>
                <a:ea typeface="+mn-ea"/>
                <a:cs typeface="+mn-cs"/>
              </a:rPr>
              <a:t>Parvizi</a:t>
            </a:r>
            <a:r>
              <a:rPr lang="en-US" sz="1200" b="0" i="0" u="none" strike="noStrike" kern="1200" baseline="0" dirty="0">
                <a:solidFill>
                  <a:schemeClr val="tx1"/>
                </a:solidFill>
                <a:latin typeface="+mn-lt"/>
                <a:ea typeface="+mn-ea"/>
                <a:cs typeface="+mn-cs"/>
              </a:rPr>
              <a:t> 2006). A meta-analysis was conducted using a threshold of 2 or more positive samples, which was revealed to be a very good rule-in test [positive LR=28.9(14.3, 58.6)] and was somewhat useful as a rule-out test [negative LR=0.34(0.27, 0.43)].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high and three moderate quality studies evaluated sonication fluid cultures (Greenwood-</a:t>
            </a:r>
            <a:r>
              <a:rPr lang="en-US" sz="1200" b="0" i="0" u="none" strike="noStrike" kern="1200" baseline="0" dirty="0" err="1">
                <a:solidFill>
                  <a:schemeClr val="tx1"/>
                </a:solidFill>
                <a:latin typeface="+mn-lt"/>
                <a:ea typeface="+mn-ea"/>
                <a:cs typeface="+mn-cs"/>
              </a:rPr>
              <a:t>Quaintance</a:t>
            </a:r>
            <a:r>
              <a:rPr lang="en-US" sz="1200" b="0" i="0" u="none" strike="noStrike" kern="1200" baseline="0" dirty="0">
                <a:solidFill>
                  <a:schemeClr val="tx1"/>
                </a:solidFill>
                <a:latin typeface="+mn-lt"/>
                <a:ea typeface="+mn-ea"/>
                <a:cs typeface="+mn-cs"/>
              </a:rPr>
              <a:t> 2014; </a:t>
            </a:r>
            <a:r>
              <a:rPr lang="en-US" sz="1200" b="0" i="0" u="none" strike="noStrike" kern="1200" baseline="0" dirty="0" err="1">
                <a:solidFill>
                  <a:schemeClr val="tx1"/>
                </a:solidFill>
                <a:latin typeface="+mn-lt"/>
                <a:ea typeface="+mn-ea"/>
                <a:cs typeface="+mn-cs"/>
              </a:rPr>
              <a:t>Janz</a:t>
            </a:r>
            <a:r>
              <a:rPr lang="en-US" sz="1200" b="0" i="0" u="none" strike="noStrike" kern="1200" baseline="0" dirty="0">
                <a:solidFill>
                  <a:schemeClr val="tx1"/>
                </a:solidFill>
                <a:latin typeface="+mn-lt"/>
                <a:ea typeface="+mn-ea"/>
                <a:cs typeface="+mn-cs"/>
              </a:rPr>
              <a:t> 2013;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2006;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2007) using various </a:t>
            </a:r>
            <a:r>
              <a:rPr lang="en-US" sz="1200" b="0" i="0" u="none" strike="noStrike" kern="1200" baseline="0" dirty="0" err="1">
                <a:solidFill>
                  <a:schemeClr val="tx1"/>
                </a:solidFill>
                <a:latin typeface="+mn-lt"/>
                <a:ea typeface="+mn-ea"/>
                <a:cs typeface="+mn-cs"/>
              </a:rPr>
              <a:t>cutpoints</a:t>
            </a:r>
            <a:r>
              <a:rPr lang="en-US" sz="1200" b="0" i="0" u="none" strike="noStrike" kern="1200" baseline="0" dirty="0">
                <a:solidFill>
                  <a:schemeClr val="tx1"/>
                </a:solidFill>
                <a:latin typeface="+mn-lt"/>
                <a:ea typeface="+mn-ea"/>
                <a:cs typeface="+mn-cs"/>
              </a:rPr>
              <a:t> for positivity. The studies, in general, found the test to be moderate to strong at ruling in PJI (positive LR=4.25 to 172.25, and to be useful as a rule-out test (Negative LR=.11 to .32). A meta-analysis was conducted which revealed an area under the curve of .90 (.87-.92).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One high and three low quality studies evaluated sonication fluid PCR (Greenwood-</a:t>
            </a:r>
            <a:r>
              <a:rPr lang="en-US" sz="1200" b="0" i="0" u="none" strike="noStrike" kern="1200" baseline="0" dirty="0" err="1">
                <a:solidFill>
                  <a:schemeClr val="tx1"/>
                </a:solidFill>
                <a:latin typeface="+mn-lt"/>
                <a:ea typeface="+mn-ea"/>
                <a:cs typeface="+mn-cs"/>
              </a:rPr>
              <a:t>Quaintance,K.E</a:t>
            </a:r>
            <a:r>
              <a:rPr lang="en-US" sz="1200" b="0" i="0" u="none" strike="noStrike" kern="1200" baseline="0" dirty="0">
                <a:solidFill>
                  <a:schemeClr val="tx1"/>
                </a:solidFill>
                <a:latin typeface="+mn-lt"/>
                <a:ea typeface="+mn-ea"/>
                <a:cs typeface="+mn-cs"/>
              </a:rPr>
              <a:t>., 2014; </a:t>
            </a:r>
            <a:r>
              <a:rPr lang="en-US" sz="1200" b="0" i="0" u="none" strike="noStrike" kern="1200" baseline="0" dirty="0" err="1">
                <a:solidFill>
                  <a:schemeClr val="tx1"/>
                </a:solidFill>
                <a:latin typeface="+mn-lt"/>
                <a:ea typeface="+mn-ea"/>
                <a:cs typeface="+mn-cs"/>
              </a:rPr>
              <a:t>Cazanave</a:t>
            </a:r>
            <a:r>
              <a:rPr lang="en-US" sz="1200" b="0" i="0" u="none" strike="noStrike" kern="1200" baseline="0" dirty="0">
                <a:solidFill>
                  <a:schemeClr val="tx1"/>
                </a:solidFill>
                <a:latin typeface="+mn-lt"/>
                <a:ea typeface="+mn-ea"/>
                <a:cs typeface="+mn-cs"/>
              </a:rPr>
              <a:t> 2013; Gomez 2012; </a:t>
            </a:r>
            <a:r>
              <a:rPr lang="en-US" sz="1200" b="0" i="0" u="none" strike="noStrike" kern="1200" baseline="0" dirty="0" err="1">
                <a:solidFill>
                  <a:schemeClr val="tx1"/>
                </a:solidFill>
                <a:latin typeface="+mn-lt"/>
                <a:ea typeface="+mn-ea"/>
                <a:cs typeface="+mn-cs"/>
              </a:rPr>
              <a:t>Ryu,S.Y</a:t>
            </a:r>
            <a:r>
              <a:rPr lang="en-US" sz="1200" b="0" i="0" u="none" strike="noStrike" kern="1200" baseline="0" dirty="0">
                <a:solidFill>
                  <a:schemeClr val="tx1"/>
                </a:solidFill>
                <a:latin typeface="+mn-lt"/>
                <a:ea typeface="+mn-ea"/>
                <a:cs typeface="+mn-cs"/>
              </a:rPr>
              <a:t>., 2014). The test was good at ruling in PJI (positive LR range=8.71-78.26) and was also useful for ruling it out (negative LR range=0.19-0.30). There was 1 moderate and one low quality study (</a:t>
            </a:r>
            <a:r>
              <a:rPr lang="en-US" sz="1200" b="0" i="0" u="none" strike="noStrike" kern="1200" baseline="0" dirty="0" err="1">
                <a:solidFill>
                  <a:schemeClr val="tx1"/>
                </a:solidFill>
                <a:latin typeface="+mn-lt"/>
                <a:ea typeface="+mn-ea"/>
                <a:cs typeface="+mn-cs"/>
              </a:rPr>
              <a:t>Suda,A.J</a:t>
            </a:r>
            <a:r>
              <a:rPr lang="en-US" sz="1200" b="0" i="0" u="none" strike="noStrike" kern="1200" baseline="0" dirty="0">
                <a:solidFill>
                  <a:schemeClr val="tx1"/>
                </a:solidFill>
                <a:latin typeface="+mn-lt"/>
                <a:ea typeface="+mn-ea"/>
                <a:cs typeface="+mn-cs"/>
              </a:rPr>
              <a:t>., 2017; </a:t>
            </a:r>
            <a:r>
              <a:rPr lang="en-US" sz="1200" b="0" i="0" u="none" strike="noStrike" kern="1200" baseline="0" dirty="0" err="1">
                <a:solidFill>
                  <a:schemeClr val="tx1"/>
                </a:solidFill>
                <a:latin typeface="+mn-lt"/>
                <a:ea typeface="+mn-ea"/>
                <a:cs typeface="+mn-cs"/>
              </a:rPr>
              <a:t>Ryu,S.Y</a:t>
            </a:r>
            <a:r>
              <a:rPr lang="en-US" sz="1200" b="0" i="0" u="none" strike="noStrike" kern="1200" baseline="0" dirty="0">
                <a:solidFill>
                  <a:schemeClr val="tx1"/>
                </a:solidFill>
                <a:latin typeface="+mn-lt"/>
                <a:ea typeface="+mn-ea"/>
                <a:cs typeface="+mn-cs"/>
              </a:rPr>
              <a:t>., 2014) evaluating periprosthetic tissue PCR. The test was weak at ruling in (positive LR range=2.92-4.84), but very poor at ruling out PJI (negative LR range=0.77-0.87). </a:t>
            </a:r>
          </a:p>
          <a:p>
            <a:r>
              <a:rPr lang="en-US" sz="1200" b="0" i="0" u="none" strike="noStrike" kern="1200" baseline="0" dirty="0">
                <a:solidFill>
                  <a:schemeClr val="tx1"/>
                </a:solidFill>
                <a:latin typeface="+mn-lt"/>
                <a:ea typeface="+mn-ea"/>
                <a:cs typeface="+mn-cs"/>
              </a:rPr>
              <a:t>	</a:t>
            </a:r>
          </a:p>
          <a:p>
            <a:r>
              <a:rPr lang="en-US" sz="1200" b="1" i="0" u="sng" strike="noStrike" kern="1200" baseline="0" dirty="0">
                <a:solidFill>
                  <a:schemeClr val="tx1"/>
                </a:solidFill>
                <a:latin typeface="+mn-lt"/>
                <a:ea typeface="+mn-ea"/>
                <a:cs typeface="+mn-cs"/>
              </a:rPr>
              <a:t>Clinical Considerations: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It is important to distinguish PJI from non-infectious causes of arthroplasty failure because of divergent surgical and medical management. In addition, in cases of PJI, the infecting microorganism(s) should ideally be defined to direct antimicrobial therapy; only cultures and microbe-directed molecular diagnostics are able to define the infecting microorganism(s). Preferably, a diagnosis should be established pre-operatively to allow for pre-surgical planning. If feasible, preoperative arthrocentesis is recommended, with fluid submitted for leukocyte count and differential, as well as aerobic and anaerobic cultures. There are varying methods for performance of synovial fluid cultures; culture in blood cultures bottles may be helpful, although there is no United States Food and Drug Administration (FDA) approved/cleared system for this approach. No evidence supports routine fungal and mycobacterial cultures of synovial fluid.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should be noted that interpretive criteria for synovial fluid leukocyte counts and differential vary from those applied to native joint septic arthritis, that some studies suggest that different cutoffs be applied for hip </a:t>
            </a:r>
            <a:r>
              <a:rPr lang="en-US" sz="1200" b="0" i="1" u="none" strike="noStrike" kern="1200" baseline="0" dirty="0">
                <a:solidFill>
                  <a:schemeClr val="tx1"/>
                </a:solidFill>
                <a:latin typeface="+mn-lt"/>
                <a:ea typeface="+mn-ea"/>
                <a:cs typeface="+mn-cs"/>
              </a:rPr>
              <a:t>versus </a:t>
            </a:r>
            <a:r>
              <a:rPr lang="en-US" sz="1200" b="0" i="0" u="none" strike="noStrike" kern="1200" baseline="0" dirty="0">
                <a:solidFill>
                  <a:schemeClr val="tx1"/>
                </a:solidFill>
                <a:latin typeface="+mn-lt"/>
                <a:ea typeface="+mn-ea"/>
                <a:cs typeface="+mn-cs"/>
              </a:rPr>
              <a:t>knee arthroplasties, and that cutoffs may vary with the time post-arthroplasty. Definition of appropriate cutoffs for synovial leukocyte count and differential are beyond the scope of this guideline.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Synovial fluid leukocyte esterase strip tests may be applied to synovial fluid as a rapid diagnostic for PJI, but no assay is United States FDA approved/cleared for this indication and this testing may be redundant with leukocyte count and neutrophil percentage determination. Likewise, synovial fluid α-defensin and CRP may be used but are also not FDA approved/cleared at this time and may be redundant with leukocyte count and neutrophil percentage determination, and serum CRP, respectively. Several studies have examined microbial nucleic acid amplification tests (e.g., PCR) applied to synovial fluid; none of these tests are FDA-approved/cleared and this type of testing may be redundant with cultures and does not provide phenotypic 	susceptibility test results. In addition, not all nucleic acid amplification tests are equivalent. Some may target specific microorganisms (and not “all” PJI-causing organisms), whereas others may be more broad-range in nature, targeting, for example, a conserved bacterial gene (e.g., 16S ribosomal RNA gene).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preoperative diagnosis of PJI has been established and the microbiology defined, intraoperative testing for PJI may not be needed. Alternatively, if this is not the case, efforts should focus on determining whether or not the arthroplasty is infected and on defining the infecting microorganism(s). Histopathology is recommended, and when performed as frozen section histopathology, can provide a result during the operative procedure.  Multiple periprosthetic tissues should be submitted for aerobic and anaerobic bacterial culture. Definition of the ideal number of periprosthetic tissues to be submitted to bacterial cultures is beyond the scope of this guideline. If implant components are being resected, they may be submitted for sonication, with aerobic and anaerobic bacterial cultures performed on the resultant sonication (or sonicate) fluid. No evidence supports routine fungal and mycobacterial cultures of periprosthetic tissues or sonication fluid. Several studies have examined microbial nucleic acid amplification tests (e.g., PCR) applied to periprosthetic tissues as well as sonication fluid; none of these tests is FDA-approved/cleared and this type of testing may be redundant with cultures and may be best reserved for culture-negative cases. One possibility to achieve this is to collect and reserve a sample for future molecular testing, if needed. The same caveats vis-à-vis lack of equivalency between such tests as detailed for synovial fluid apply to nucleic acid amplification tests applied to periprosthetic tissues and sonication fluid.  Overall, sensitivity of nucleic acid amplification testing is better for sonication fluid than periprosthetic tissues.  While nucleic acid amplification tests performed on periprosthetic tissue may be useful in ruling in PJI, they are not useful for ruling out PJI, and therefore not routinely recommended on this specimen-type. Swab cultures are not recommended because swabs sample a small amount of material, and alternative specimens, as detailed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POSSIBLE HARMS OF IMPLEMENTATION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is no perfect test for diagnosis of PJI. Lack of sensitivity of the above-listed tests can lead to missed diagnoses and conversely, lack of specificity (either a false-positive diagnosis of PJI or detection of a microorganism which is not causing PJI) can lead to inappropriate surgery and/or use of unneeded antibiotics, increased cost of care, selection for antibacterial resistance, toxicity and/or dysbiosis. Additionally, not all test options are available at each center which may have resource, access to care, and cost implications not fully delineated in these recommendations.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While multiple tests are listed, the goal, as stated above, should be to rule in or rule out PJI and if ruled in, define its microbiology. In most cases, this can be achieved without using all of the testing covered. Ideally, testing should be deployed in an algorithmic fashion; defining such an algorithm is beyond the scope of this guideline but is needed. The field of molecular microbiology diagnostics, including organism-specific, multiplex panels, 16S ribosomal RNA gene or other broad-range bacterial PCR followed by Sanger sequencing of amplification products, targeted metagenomic sequencing and shotgun metagenomic sequencing, is rapidly developing, which will likely impact future recommendations. Future research should address the most appropriate type of advanced diagnostic(s), which specimen-types are ideal or such testing, the ideal number of specimens to be tested, and when, in the course of testing and under which scenarios this type of testing is most appropriate (i.e., develop algorithms for appropriate test utilization).	</a:t>
            </a:r>
          </a:p>
          <a:p>
            <a:r>
              <a:rPr lang="en-US" sz="1200" b="0" i="0" u="none" strike="noStrike" kern="1200" baseline="0" dirty="0">
                <a:solidFill>
                  <a:schemeClr val="tx1"/>
                </a:solidFill>
                <a:latin typeface="+mn-lt"/>
                <a:ea typeface="+mn-ea"/>
                <a:cs typeface="+mn-cs"/>
              </a:rPr>
              <a:t> 	</a:t>
            </a:r>
          </a:p>
          <a:p>
            <a:r>
              <a:rPr lang="en-US" sz="1200" b="0" i="0" u="none" strike="noStrike" kern="1200" dirty="0">
                <a:solidFill>
                  <a:schemeClr val="tx1"/>
                </a:solidFill>
                <a:effectLst/>
                <a:latin typeface="+mn-lt"/>
                <a:ea typeface="+mn-ea"/>
                <a:cs typeface="+mn-cs"/>
                <a:hlinkClick r:id="rId3"/>
              </a:rPr>
              <a:t>(100) </a:t>
            </a:r>
            <a:r>
              <a:rPr lang="en-US" sz="1200" b="0" i="0" u="none" strike="noStrike" kern="1200" dirty="0" err="1">
                <a:solidFill>
                  <a:schemeClr val="tx1"/>
                </a:solidFill>
                <a:effectLst/>
                <a:latin typeface="+mn-lt"/>
                <a:ea typeface="+mn-ea"/>
                <a:cs typeface="+mn-cs"/>
                <a:hlinkClick r:id="rId3"/>
              </a:rPr>
              <a:t>Spangehl</a:t>
            </a:r>
            <a:r>
              <a:rPr lang="en-US" sz="1200" b="0" i="0" u="none" strike="noStrike" kern="1200" dirty="0">
                <a:solidFill>
                  <a:schemeClr val="tx1"/>
                </a:solidFill>
                <a:effectLst/>
                <a:latin typeface="+mn-lt"/>
                <a:ea typeface="+mn-ea"/>
                <a:cs typeface="+mn-cs"/>
                <a:hlinkClick r:id="rId3"/>
              </a:rPr>
              <a:t> MJ, Masterson E, </a:t>
            </a:r>
            <a:r>
              <a:rPr lang="en-US" sz="1200" b="0" i="0" u="none" strike="noStrike" kern="1200" dirty="0" err="1">
                <a:solidFill>
                  <a:schemeClr val="tx1"/>
                </a:solidFill>
                <a:effectLst/>
                <a:latin typeface="+mn-lt"/>
                <a:ea typeface="+mn-ea"/>
                <a:cs typeface="+mn-cs"/>
                <a:hlinkClick r:id="rId3"/>
              </a:rPr>
              <a:t>Masri</a:t>
            </a:r>
            <a:r>
              <a:rPr lang="en-US" sz="1200" b="0" i="0" u="none" strike="noStrike" kern="1200" dirty="0">
                <a:solidFill>
                  <a:schemeClr val="tx1"/>
                </a:solidFill>
                <a:effectLst/>
                <a:latin typeface="+mn-lt"/>
                <a:ea typeface="+mn-ea"/>
                <a:cs typeface="+mn-cs"/>
                <a:hlinkClick r:id="rId3"/>
              </a:rPr>
              <a:t> BA, O'Connell JX, Duncan CP. The role of intraoperative gram stain in the diagnosis of infection during revision total hip arthroplasty. J Arthroplasty 1999;14(8):952-956.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(104) </a:t>
            </a:r>
            <a:r>
              <a:rPr lang="en-US" sz="1200" b="0" i="0" u="none" strike="noStrike" kern="1200" dirty="0" err="1">
                <a:solidFill>
                  <a:schemeClr val="tx1"/>
                </a:solidFill>
                <a:effectLst/>
                <a:latin typeface="+mn-lt"/>
                <a:ea typeface="+mn-ea"/>
                <a:cs typeface="+mn-cs"/>
                <a:hlinkClick r:id="rId4"/>
              </a:rPr>
              <a:t>Trampuz</a:t>
            </a:r>
            <a:r>
              <a:rPr lang="en-US" sz="1200" b="0" i="0" u="none" strike="noStrike" kern="1200" dirty="0">
                <a:solidFill>
                  <a:schemeClr val="tx1"/>
                </a:solidFill>
                <a:effectLst/>
                <a:latin typeface="+mn-lt"/>
                <a:ea typeface="+mn-ea"/>
                <a:cs typeface="+mn-cs"/>
                <a:hlinkClick r:id="rId4"/>
              </a:rPr>
              <a:t> A, Piper KE, Hanssen AD et al. Sonication of explanted prosthetic components in bags for diagnosis of prosthetic joint infection is associated with risk of contamination. J Clin Microbiol 2006;44(2):628-631.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(105) </a:t>
            </a:r>
            <a:r>
              <a:rPr lang="en-US" sz="1200" b="0" i="0" u="none" strike="noStrike" kern="1200" dirty="0" err="1">
                <a:solidFill>
                  <a:schemeClr val="tx1"/>
                </a:solidFill>
                <a:effectLst/>
                <a:latin typeface="+mn-lt"/>
                <a:ea typeface="+mn-ea"/>
                <a:cs typeface="+mn-cs"/>
                <a:hlinkClick r:id="rId5"/>
              </a:rPr>
              <a:t>Trampuz</a:t>
            </a:r>
            <a:r>
              <a:rPr lang="en-US" sz="1200" b="0" i="0" u="none" strike="noStrike" kern="1200" dirty="0">
                <a:solidFill>
                  <a:schemeClr val="tx1"/>
                </a:solidFill>
                <a:effectLst/>
                <a:latin typeface="+mn-lt"/>
                <a:ea typeface="+mn-ea"/>
                <a:cs typeface="+mn-cs"/>
                <a:hlinkClick r:id="rId5"/>
              </a:rPr>
              <a:t> A, Piper KE, Jacobson MJ et al. Sonication of removed hip and knee prostheses for diagnosis of infection. N </a:t>
            </a:r>
            <a:r>
              <a:rPr lang="en-US" sz="1200" b="0" i="0" u="none" strike="noStrike" kern="1200" dirty="0" err="1">
                <a:solidFill>
                  <a:schemeClr val="tx1"/>
                </a:solidFill>
                <a:effectLst/>
                <a:latin typeface="+mn-lt"/>
                <a:ea typeface="+mn-ea"/>
                <a:cs typeface="+mn-cs"/>
                <a:hlinkClick r:id="rId5"/>
              </a:rPr>
              <a:t>Engl</a:t>
            </a:r>
            <a:r>
              <a:rPr lang="en-US" sz="1200" b="0" i="0" u="none" strike="noStrike" kern="1200" dirty="0">
                <a:solidFill>
                  <a:schemeClr val="tx1"/>
                </a:solidFill>
                <a:effectLst/>
                <a:latin typeface="+mn-lt"/>
                <a:ea typeface="+mn-ea"/>
                <a:cs typeface="+mn-cs"/>
                <a:hlinkClick r:id="rId5"/>
              </a:rPr>
              <a:t> J Med 2007;357(7):654-663.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(111) Williams JL, Norman P, Stockley I. The value of hip aspiration versus tissue biopsy in diagnosing infection before exchange hip arthroplasty surgery. J Arthroplasty 2004;19(5):582-586.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a:rPr>
              <a:t>(21) Della Valle CJ, </a:t>
            </a:r>
            <a:r>
              <a:rPr lang="en-US" sz="1200" b="0" i="0" u="none" strike="noStrike" kern="1200" dirty="0" err="1">
                <a:solidFill>
                  <a:schemeClr val="tx1"/>
                </a:solidFill>
                <a:effectLst/>
                <a:latin typeface="+mn-lt"/>
                <a:ea typeface="+mn-ea"/>
                <a:cs typeface="+mn-cs"/>
                <a:hlinkClick r:id="rId7"/>
              </a:rPr>
              <a:t>Sporer</a:t>
            </a:r>
            <a:r>
              <a:rPr lang="en-US" sz="1200" b="0" i="0" u="none" strike="noStrike" kern="1200" dirty="0">
                <a:solidFill>
                  <a:schemeClr val="tx1"/>
                </a:solidFill>
                <a:effectLst/>
                <a:latin typeface="+mn-lt"/>
                <a:ea typeface="+mn-ea"/>
                <a:cs typeface="+mn-cs"/>
                <a:hlinkClick r:id="rId7"/>
              </a:rPr>
              <a:t> SM, Jacobs JJ, Berger RA, Rosenberg AG, </a:t>
            </a:r>
            <a:r>
              <a:rPr lang="en-US" sz="1200" b="0" i="0" u="none" strike="noStrike" kern="1200" dirty="0" err="1">
                <a:solidFill>
                  <a:schemeClr val="tx1"/>
                </a:solidFill>
                <a:effectLst/>
                <a:latin typeface="+mn-lt"/>
                <a:ea typeface="+mn-ea"/>
                <a:cs typeface="+mn-cs"/>
                <a:hlinkClick r:id="rId7"/>
              </a:rPr>
              <a:t>Paprosky</a:t>
            </a:r>
            <a:r>
              <a:rPr lang="en-US" sz="1200" b="0" i="0" u="none" strike="noStrike" kern="1200" dirty="0">
                <a:solidFill>
                  <a:schemeClr val="tx1"/>
                </a:solidFill>
                <a:effectLst/>
                <a:latin typeface="+mn-lt"/>
                <a:ea typeface="+mn-ea"/>
                <a:cs typeface="+mn-cs"/>
                <a:hlinkClick r:id="rId7"/>
              </a:rPr>
              <a:t> WG. Preoperative testing for sepsis before revision total knee arthroplasty. J Arthroplasty 2007;22(6 Suppl 2):90-93.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a:rPr>
              <a:t>(3) </a:t>
            </a:r>
            <a:r>
              <a:rPr lang="en-US" sz="1200" b="0" i="0" u="none" strike="noStrike" kern="1200" dirty="0" err="1">
                <a:solidFill>
                  <a:schemeClr val="tx1"/>
                </a:solidFill>
                <a:effectLst/>
                <a:latin typeface="+mn-lt"/>
                <a:ea typeface="+mn-ea"/>
                <a:cs typeface="+mn-cs"/>
                <a:hlinkClick r:id="rId8"/>
              </a:rPr>
              <a:t>Banit</a:t>
            </a:r>
            <a:r>
              <a:rPr lang="en-US" sz="1200" b="0" i="0" u="none" strike="noStrike" kern="1200" dirty="0">
                <a:solidFill>
                  <a:schemeClr val="tx1"/>
                </a:solidFill>
                <a:effectLst/>
                <a:latin typeface="+mn-lt"/>
                <a:ea typeface="+mn-ea"/>
                <a:cs typeface="+mn-cs"/>
                <a:hlinkClick r:id="rId8"/>
              </a:rPr>
              <a:t> DM, </a:t>
            </a:r>
            <a:r>
              <a:rPr lang="en-US" sz="1200" b="0" i="0" u="none" strike="noStrike" kern="1200" dirty="0" err="1">
                <a:solidFill>
                  <a:schemeClr val="tx1"/>
                </a:solidFill>
                <a:effectLst/>
                <a:latin typeface="+mn-lt"/>
                <a:ea typeface="+mn-ea"/>
                <a:cs typeface="+mn-cs"/>
                <a:hlinkClick r:id="rId8"/>
              </a:rPr>
              <a:t>Kaufer</a:t>
            </a:r>
            <a:r>
              <a:rPr lang="en-US" sz="1200" b="0" i="0" u="none" strike="noStrike" kern="1200" dirty="0">
                <a:solidFill>
                  <a:schemeClr val="tx1"/>
                </a:solidFill>
                <a:effectLst/>
                <a:latin typeface="+mn-lt"/>
                <a:ea typeface="+mn-ea"/>
                <a:cs typeface="+mn-cs"/>
                <a:hlinkClick r:id="rId8"/>
              </a:rPr>
              <a:t> H, Hartford JM. Intraoperative frozen section analysis in revision total joint arthroplasty. Clin </a:t>
            </a:r>
            <a:r>
              <a:rPr lang="en-US" sz="1200" b="0" i="0" u="none" strike="noStrike" kern="1200" dirty="0" err="1">
                <a:solidFill>
                  <a:schemeClr val="tx1"/>
                </a:solidFill>
                <a:effectLst/>
                <a:latin typeface="+mn-lt"/>
                <a:ea typeface="+mn-ea"/>
                <a:cs typeface="+mn-cs"/>
                <a:hlinkClick r:id="rId8"/>
              </a:rPr>
              <a:t>Orthop</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Relat</a:t>
            </a:r>
            <a:r>
              <a:rPr lang="en-US" sz="1200" b="0" i="0" u="none" strike="noStrike" kern="1200" dirty="0">
                <a:solidFill>
                  <a:schemeClr val="tx1"/>
                </a:solidFill>
                <a:effectLst/>
                <a:latin typeface="+mn-lt"/>
                <a:ea typeface="+mn-ea"/>
                <a:cs typeface="+mn-cs"/>
                <a:hlinkClick r:id="rId8"/>
              </a:rPr>
              <a:t> Res 2002;(401):230-238.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9"/>
              </a:rPr>
              <a:t>(32) Frances BA, Martinez FM, </a:t>
            </a:r>
            <a:r>
              <a:rPr lang="en-US" sz="1200" b="0" i="0" u="none" strike="noStrike" kern="1200" dirty="0" err="1">
                <a:solidFill>
                  <a:schemeClr val="tx1"/>
                </a:solidFill>
                <a:effectLst/>
                <a:latin typeface="+mn-lt"/>
                <a:ea typeface="+mn-ea"/>
                <a:cs typeface="+mn-cs"/>
                <a:hlinkClick r:id="rId9"/>
              </a:rPr>
              <a:t>Cebrian</a:t>
            </a:r>
            <a:r>
              <a:rPr lang="en-US" sz="1200" b="0" i="0" u="none" strike="noStrike" kern="1200" dirty="0">
                <a:solidFill>
                  <a:schemeClr val="tx1"/>
                </a:solidFill>
                <a:effectLst/>
                <a:latin typeface="+mn-lt"/>
                <a:ea typeface="+mn-ea"/>
                <a:cs typeface="+mn-cs"/>
                <a:hlinkClick r:id="rId9"/>
              </a:rPr>
              <a:t> Parra JL, </a:t>
            </a:r>
            <a:r>
              <a:rPr lang="en-US" sz="1200" b="0" i="0" u="none" strike="noStrike" kern="1200" dirty="0" err="1">
                <a:solidFill>
                  <a:schemeClr val="tx1"/>
                </a:solidFill>
                <a:effectLst/>
                <a:latin typeface="+mn-lt"/>
                <a:ea typeface="+mn-ea"/>
                <a:cs typeface="+mn-cs"/>
                <a:hlinkClick r:id="rId9"/>
              </a:rPr>
              <a:t>Graneda</a:t>
            </a:r>
            <a:r>
              <a:rPr lang="en-US" sz="1200" b="0" i="0" u="none" strike="noStrike" kern="1200" dirty="0">
                <a:solidFill>
                  <a:schemeClr val="tx1"/>
                </a:solidFill>
                <a:effectLst/>
                <a:latin typeface="+mn-lt"/>
                <a:ea typeface="+mn-ea"/>
                <a:cs typeface="+mn-cs"/>
                <a:hlinkClick r:id="rId9"/>
              </a:rPr>
              <a:t> DS, Crespo RG, Lopez-Duran SL. Diagnosis of infection in hip and knee revision surgery: intraoperative frozen section analysis. Int </a:t>
            </a:r>
            <a:r>
              <a:rPr lang="en-US" sz="1200" b="0" i="0" u="none" strike="noStrike" kern="1200" dirty="0" err="1">
                <a:solidFill>
                  <a:schemeClr val="tx1"/>
                </a:solidFill>
                <a:effectLst/>
                <a:latin typeface="+mn-lt"/>
                <a:ea typeface="+mn-ea"/>
                <a:cs typeface="+mn-cs"/>
                <a:hlinkClick r:id="rId9"/>
              </a:rPr>
              <a:t>Orthop</a:t>
            </a:r>
            <a:r>
              <a:rPr lang="en-US" sz="1200" b="0" i="0" u="none" strike="noStrike" kern="1200" dirty="0">
                <a:solidFill>
                  <a:schemeClr val="tx1"/>
                </a:solidFill>
                <a:effectLst/>
                <a:latin typeface="+mn-lt"/>
                <a:ea typeface="+mn-ea"/>
                <a:cs typeface="+mn-cs"/>
                <a:hlinkClick r:id="rId9"/>
              </a:rPr>
              <a:t> 2007;31(1):33-37.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0"/>
              </a:rPr>
              <a:t>(33) Ghanem E, </a:t>
            </a:r>
            <a:r>
              <a:rPr lang="en-US" sz="1200" b="0" i="0" u="none" strike="noStrike" kern="1200" dirty="0" err="1">
                <a:solidFill>
                  <a:schemeClr val="tx1"/>
                </a:solidFill>
                <a:effectLst/>
                <a:latin typeface="+mn-lt"/>
                <a:ea typeface="+mn-ea"/>
                <a:cs typeface="+mn-cs"/>
                <a:hlinkClick r:id="rId10"/>
              </a:rPr>
              <a:t>Parvizi</a:t>
            </a:r>
            <a:r>
              <a:rPr lang="en-US" sz="1200" b="0" i="0" u="none" strike="noStrike" kern="1200" dirty="0">
                <a:solidFill>
                  <a:schemeClr val="tx1"/>
                </a:solidFill>
                <a:effectLst/>
                <a:latin typeface="+mn-lt"/>
                <a:ea typeface="+mn-ea"/>
                <a:cs typeface="+mn-cs"/>
                <a:hlinkClick r:id="rId10"/>
              </a:rPr>
              <a:t> J, Burnett RS et al. Cell count and differential of aspirated fluid in the diagnosis of infection at the site of total knee arthroplasty. J Bone Joint Surg Am 2008;90(8):1637-1643.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1"/>
              </a:rPr>
              <a:t>(78) </a:t>
            </a:r>
            <a:r>
              <a:rPr lang="en-US" sz="1200" b="0" i="0" u="none" strike="noStrike" kern="1200" dirty="0" err="1">
                <a:solidFill>
                  <a:schemeClr val="tx1"/>
                </a:solidFill>
                <a:effectLst/>
                <a:latin typeface="+mn-lt"/>
                <a:ea typeface="+mn-ea"/>
                <a:cs typeface="+mn-cs"/>
                <a:hlinkClick r:id="rId11"/>
              </a:rPr>
              <a:t>Parvizi</a:t>
            </a:r>
            <a:r>
              <a:rPr lang="en-US" sz="1200" b="0" i="0" u="none" strike="noStrike" kern="1200" dirty="0">
                <a:solidFill>
                  <a:schemeClr val="tx1"/>
                </a:solidFill>
                <a:effectLst/>
                <a:latin typeface="+mn-lt"/>
                <a:ea typeface="+mn-ea"/>
                <a:cs typeface="+mn-cs"/>
                <a:hlinkClick r:id="rId11"/>
              </a:rPr>
              <a:t> J, Ghanem E, Menashe S, Barrack RL, Bauer TW. Periprosthetic infection: what are the diagnostic challenges? J Bone Joint Surg Am 2006;88 Suppl 4:138-147.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2"/>
              </a:rPr>
              <a:t>(94) Schafer P, Fink B, Sandow D, </a:t>
            </a:r>
            <a:r>
              <a:rPr lang="en-US" sz="1200" b="0" i="0" u="none" strike="noStrike" kern="1200" dirty="0" err="1">
                <a:solidFill>
                  <a:schemeClr val="tx1"/>
                </a:solidFill>
                <a:effectLst/>
                <a:latin typeface="+mn-lt"/>
                <a:ea typeface="+mn-ea"/>
                <a:cs typeface="+mn-cs"/>
                <a:hlinkClick r:id="rId12"/>
              </a:rPr>
              <a:t>Margull</a:t>
            </a:r>
            <a:r>
              <a:rPr lang="en-US" sz="1200" b="0" i="0" u="none" strike="noStrike" kern="1200" dirty="0">
                <a:solidFill>
                  <a:schemeClr val="tx1"/>
                </a:solidFill>
                <a:effectLst/>
                <a:latin typeface="+mn-lt"/>
                <a:ea typeface="+mn-ea"/>
                <a:cs typeface="+mn-cs"/>
                <a:hlinkClick r:id="rId12"/>
              </a:rPr>
              <a:t> A, Berger I, </a:t>
            </a:r>
            <a:r>
              <a:rPr lang="en-US" sz="1200" b="0" i="0" u="none" strike="noStrike" kern="1200" dirty="0" err="1">
                <a:solidFill>
                  <a:schemeClr val="tx1"/>
                </a:solidFill>
                <a:effectLst/>
                <a:latin typeface="+mn-lt"/>
                <a:ea typeface="+mn-ea"/>
                <a:cs typeface="+mn-cs"/>
                <a:hlinkClick r:id="rId12"/>
              </a:rPr>
              <a:t>Frommelt</a:t>
            </a:r>
            <a:r>
              <a:rPr lang="en-US" sz="1200" b="0" i="0" u="none" strike="noStrike" kern="1200" dirty="0">
                <a:solidFill>
                  <a:schemeClr val="tx1"/>
                </a:solidFill>
                <a:effectLst/>
                <a:latin typeface="+mn-lt"/>
                <a:ea typeface="+mn-ea"/>
                <a:cs typeface="+mn-cs"/>
                <a:hlinkClick r:id="rId12"/>
              </a:rPr>
              <a:t> L. Prolonged Bacterial Culture to Identify Late Periprosthetic Joint Infection: A Promising Strategy. Clin Infect Dis 2008.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3"/>
              </a:rPr>
              <a:t>(96) </a:t>
            </a:r>
            <a:r>
              <a:rPr lang="en-US" sz="1200" b="0" i="0" u="none" strike="noStrike" kern="1200" dirty="0" err="1">
                <a:solidFill>
                  <a:schemeClr val="tx1"/>
                </a:solidFill>
                <a:effectLst/>
                <a:latin typeface="+mn-lt"/>
                <a:ea typeface="+mn-ea"/>
                <a:cs typeface="+mn-cs"/>
                <a:hlinkClick r:id="rId13"/>
              </a:rPr>
              <a:t>Schinsky</a:t>
            </a:r>
            <a:r>
              <a:rPr lang="en-US" sz="1200" b="0" i="0" u="none" strike="noStrike" kern="1200" dirty="0">
                <a:solidFill>
                  <a:schemeClr val="tx1"/>
                </a:solidFill>
                <a:effectLst/>
                <a:latin typeface="+mn-lt"/>
                <a:ea typeface="+mn-ea"/>
                <a:cs typeface="+mn-cs"/>
                <a:hlinkClick r:id="rId13"/>
              </a:rPr>
              <a:t> MF, la Valle CJ, </a:t>
            </a:r>
            <a:r>
              <a:rPr lang="en-US" sz="1200" b="0" i="0" u="none" strike="noStrike" kern="1200" dirty="0" err="1">
                <a:solidFill>
                  <a:schemeClr val="tx1"/>
                </a:solidFill>
                <a:effectLst/>
                <a:latin typeface="+mn-lt"/>
                <a:ea typeface="+mn-ea"/>
                <a:cs typeface="+mn-cs"/>
                <a:hlinkClick r:id="rId13"/>
              </a:rPr>
              <a:t>Sporer</a:t>
            </a:r>
            <a:r>
              <a:rPr lang="en-US" sz="1200" b="0" i="0" u="none" strike="noStrike" kern="1200" dirty="0">
                <a:solidFill>
                  <a:schemeClr val="tx1"/>
                </a:solidFill>
                <a:effectLst/>
                <a:latin typeface="+mn-lt"/>
                <a:ea typeface="+mn-ea"/>
                <a:cs typeface="+mn-cs"/>
                <a:hlinkClick r:id="rId13"/>
              </a:rPr>
              <a:t> SM, </a:t>
            </a:r>
            <a:r>
              <a:rPr lang="en-US" sz="1200" b="0" i="0" u="none" strike="noStrike" kern="1200" dirty="0" err="1">
                <a:solidFill>
                  <a:schemeClr val="tx1"/>
                </a:solidFill>
                <a:effectLst/>
                <a:latin typeface="+mn-lt"/>
                <a:ea typeface="+mn-ea"/>
                <a:cs typeface="+mn-cs"/>
                <a:hlinkClick r:id="rId13"/>
              </a:rPr>
              <a:t>Paprosky</a:t>
            </a:r>
            <a:r>
              <a:rPr lang="en-US" sz="1200" b="0" i="0" u="none" strike="noStrike" kern="1200" dirty="0">
                <a:solidFill>
                  <a:schemeClr val="tx1"/>
                </a:solidFill>
                <a:effectLst/>
                <a:latin typeface="+mn-lt"/>
                <a:ea typeface="+mn-ea"/>
                <a:cs typeface="+mn-cs"/>
                <a:hlinkClick r:id="rId13"/>
              </a:rPr>
              <a:t> WG. Perioperative testing for joint infection in patients undergoing revision total hip arthroplasty. J Bone Joint Surg Am 2008;90(9):1869-1875.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4"/>
              </a:rPr>
              <a:t>Atkins,B.L</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Athanasou,N</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Deeks,J.J</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Crook,D.W</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Simpson,H</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Peto,T.E</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McLardy-Smith,P</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Berendt,A.R</a:t>
            </a:r>
            <a:r>
              <a:rPr lang="en-US" sz="1200" b="0" i="0" u="none" strike="noStrike" kern="1200" dirty="0">
                <a:solidFill>
                  <a:schemeClr val="tx1"/>
                </a:solidFill>
                <a:effectLst/>
                <a:latin typeface="+mn-lt"/>
                <a:ea typeface="+mn-ea"/>
                <a:cs typeface="+mn-cs"/>
                <a:hlinkClick r:id="rId14"/>
              </a:rPr>
              <a:t>. Prospective evaluation of criteria for microbiological diagnosis of prosthetic-joint infection at revision arthroplasty. The OSIRIS Collaborative Study Group. </a:t>
            </a:r>
            <a:r>
              <a:rPr lang="en-US" sz="1200" b="0" i="0" u="none" strike="noStrike" kern="1200" dirty="0" err="1">
                <a:solidFill>
                  <a:schemeClr val="tx1"/>
                </a:solidFill>
                <a:effectLst/>
                <a:latin typeface="+mn-lt"/>
                <a:ea typeface="+mn-ea"/>
                <a:cs typeface="+mn-cs"/>
                <a:hlinkClick r:id="rId14"/>
              </a:rPr>
              <a:t>J.Clin.Microbiol</a:t>
            </a:r>
            <a:r>
              <a:rPr lang="en-US" sz="1200" b="0" i="0" u="none" strike="noStrike" kern="1200" dirty="0">
                <a:solidFill>
                  <a:schemeClr val="tx1"/>
                </a:solidFill>
                <a:effectLst/>
                <a:latin typeface="+mn-lt"/>
                <a:ea typeface="+mn-ea"/>
                <a:cs typeface="+mn-cs"/>
                <a:hlinkClick r:id="rId14"/>
              </a:rPr>
              <a:t>. 1998/10; 10: 2932-2939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Balato,G</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Franceschini,V</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Ascione,T</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Lamberti,A</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Balboni,F</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Baldini,A</a:t>
            </a:r>
            <a:r>
              <a:rPr lang="en-US" sz="1200" b="0" i="0" u="none" strike="noStrike" kern="1200" dirty="0">
                <a:solidFill>
                  <a:schemeClr val="tx1"/>
                </a:solidFill>
                <a:effectLst/>
                <a:latin typeface="+mn-lt"/>
                <a:ea typeface="+mn-ea"/>
                <a:cs typeface="+mn-cs"/>
                <a:hlinkClick r:id="rId15"/>
              </a:rPr>
              <a:t>. Diagnostic accuracy of synovial fluid, blood markers, and microbiological testing in chronic knee prosthetic infections. Arch </a:t>
            </a:r>
            <a:r>
              <a:rPr lang="en-US" sz="1200" b="0" i="0" u="none" strike="noStrike" kern="1200" dirty="0" err="1">
                <a:solidFill>
                  <a:schemeClr val="tx1"/>
                </a:solidFill>
                <a:effectLst/>
                <a:latin typeface="+mn-lt"/>
                <a:ea typeface="+mn-ea"/>
                <a:cs typeface="+mn-cs"/>
                <a:hlinkClick r:id="rId15"/>
              </a:rPr>
              <a:t>Orthop</a:t>
            </a:r>
            <a:r>
              <a:rPr lang="en-US" sz="1200" b="0" i="0" u="none" strike="noStrike" kern="1200" dirty="0">
                <a:solidFill>
                  <a:schemeClr val="tx1"/>
                </a:solidFill>
                <a:effectLst/>
                <a:latin typeface="+mn-lt"/>
                <a:ea typeface="+mn-ea"/>
                <a:cs typeface="+mn-cs"/>
                <a:hlinkClick r:id="rId15"/>
              </a:rPr>
              <a:t> Trauma Surg 2017/11/4; 0: -</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6"/>
              </a:rPr>
              <a:t>Barrack,R.L</a:t>
            </a:r>
            <a:r>
              <a:rPr lang="en-US" sz="1200" b="0" i="0" u="none" strike="noStrike" kern="1200" dirty="0">
                <a:solidFill>
                  <a:schemeClr val="tx1"/>
                </a:solidFill>
                <a:effectLst/>
                <a:latin typeface="+mn-lt"/>
                <a:ea typeface="+mn-ea"/>
                <a:cs typeface="+mn-cs"/>
                <a:hlinkClick r:id="rId16"/>
              </a:rPr>
              <a:t>., </a:t>
            </a:r>
            <a:r>
              <a:rPr lang="en-US" sz="1200" b="0" i="0" u="none" strike="noStrike" kern="1200" dirty="0" err="1">
                <a:solidFill>
                  <a:schemeClr val="tx1"/>
                </a:solidFill>
                <a:effectLst/>
                <a:latin typeface="+mn-lt"/>
                <a:ea typeface="+mn-ea"/>
                <a:cs typeface="+mn-cs"/>
                <a:hlinkClick r:id="rId16"/>
              </a:rPr>
              <a:t>Harris,W.H</a:t>
            </a:r>
            <a:r>
              <a:rPr lang="en-US" sz="1200" b="0" i="0" u="none" strike="noStrike" kern="1200" dirty="0">
                <a:solidFill>
                  <a:schemeClr val="tx1"/>
                </a:solidFill>
                <a:effectLst/>
                <a:latin typeface="+mn-lt"/>
                <a:ea typeface="+mn-ea"/>
                <a:cs typeface="+mn-cs"/>
                <a:hlinkClick r:id="rId16"/>
              </a:rPr>
              <a:t>. The value of aspiration of the hip joint before revision total hip arthroplasty. </a:t>
            </a:r>
            <a:r>
              <a:rPr lang="en-US" sz="1200" b="0" i="0" u="none" strike="noStrike" kern="1200" dirty="0" err="1">
                <a:solidFill>
                  <a:schemeClr val="tx1"/>
                </a:solidFill>
                <a:effectLst/>
                <a:latin typeface="+mn-lt"/>
                <a:ea typeface="+mn-ea"/>
                <a:cs typeface="+mn-cs"/>
                <a:hlinkClick r:id="rId16"/>
              </a:rPr>
              <a:t>J.Bone</a:t>
            </a:r>
            <a:r>
              <a:rPr lang="en-US" sz="1200" b="0" i="0" u="none" strike="noStrike" kern="1200" dirty="0">
                <a:solidFill>
                  <a:schemeClr val="tx1"/>
                </a:solidFill>
                <a:effectLst/>
                <a:latin typeface="+mn-lt"/>
                <a:ea typeface="+mn-ea"/>
                <a:cs typeface="+mn-cs"/>
                <a:hlinkClick r:id="rId16"/>
              </a:rPr>
              <a:t> Joint </a:t>
            </a:r>
            <a:r>
              <a:rPr lang="en-US" sz="1200" b="0" i="0" u="none" strike="noStrike" kern="1200" dirty="0" err="1">
                <a:solidFill>
                  <a:schemeClr val="tx1"/>
                </a:solidFill>
                <a:effectLst/>
                <a:latin typeface="+mn-lt"/>
                <a:ea typeface="+mn-ea"/>
                <a:cs typeface="+mn-cs"/>
                <a:hlinkClick r:id="rId16"/>
              </a:rPr>
              <a:t>Surg.Am</a:t>
            </a:r>
            <a:r>
              <a:rPr lang="en-US" sz="1200" b="0" i="0" u="none" strike="noStrike" kern="1200" dirty="0">
                <a:solidFill>
                  <a:schemeClr val="tx1"/>
                </a:solidFill>
                <a:effectLst/>
                <a:latin typeface="+mn-lt"/>
                <a:ea typeface="+mn-ea"/>
                <a:cs typeface="+mn-cs"/>
                <a:hlinkClick r:id="rId16"/>
              </a:rPr>
              <a:t>. 1993/1; 1: 66-76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7"/>
              </a:rPr>
              <a:t>Berger,P</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Van,Cauter</a:t>
            </a:r>
            <a:r>
              <a:rPr lang="en-US" sz="1200" b="0" i="0" u="none" strike="noStrike" kern="1200" dirty="0">
                <a:solidFill>
                  <a:schemeClr val="tx1"/>
                </a:solidFill>
                <a:effectLst/>
                <a:latin typeface="+mn-lt"/>
                <a:ea typeface="+mn-ea"/>
                <a:cs typeface="+mn-cs"/>
                <a:hlinkClick r:id="rId17"/>
              </a:rPr>
              <a:t> M., </a:t>
            </a:r>
            <a:r>
              <a:rPr lang="en-US" sz="1200" b="0" i="0" u="none" strike="noStrike" kern="1200" dirty="0" err="1">
                <a:solidFill>
                  <a:schemeClr val="tx1"/>
                </a:solidFill>
                <a:effectLst/>
                <a:latin typeface="+mn-lt"/>
                <a:ea typeface="+mn-ea"/>
                <a:cs typeface="+mn-cs"/>
                <a:hlinkClick r:id="rId17"/>
              </a:rPr>
              <a:t>Driesen,R</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Neyt,J</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Cornu,O</a:t>
            </a:r>
            <a:r>
              <a:rPr lang="en-US" sz="1200" b="0" i="0" u="none" strike="noStrike" kern="1200" dirty="0">
                <a:solidFill>
                  <a:schemeClr val="tx1"/>
                </a:solidFill>
                <a:effectLst/>
                <a:latin typeface="+mn-lt"/>
                <a:ea typeface="+mn-ea"/>
                <a:cs typeface="+mn-cs"/>
                <a:hlinkClick r:id="rId17"/>
              </a:rPr>
              <a:t>., </a:t>
            </a:r>
            <a:r>
              <a:rPr lang="en-US" sz="1200" b="0" i="0" u="none" strike="noStrike" kern="1200" dirty="0" err="1">
                <a:solidFill>
                  <a:schemeClr val="tx1"/>
                </a:solidFill>
                <a:effectLst/>
                <a:latin typeface="+mn-lt"/>
                <a:ea typeface="+mn-ea"/>
                <a:cs typeface="+mn-cs"/>
                <a:hlinkClick r:id="rId17"/>
              </a:rPr>
              <a:t>Bellemans,J</a:t>
            </a:r>
            <a:r>
              <a:rPr lang="en-US" sz="1200" b="0" i="0" u="none" strike="noStrike" kern="1200" dirty="0">
                <a:solidFill>
                  <a:schemeClr val="tx1"/>
                </a:solidFill>
                <a:effectLst/>
                <a:latin typeface="+mn-lt"/>
                <a:ea typeface="+mn-ea"/>
                <a:cs typeface="+mn-cs"/>
                <a:hlinkClick r:id="rId17"/>
              </a:rPr>
              <a:t>. Diagnosis of prosthetic joint infection with alpha-defensin using a lateral flow device: a </a:t>
            </a:r>
            <a:r>
              <a:rPr lang="en-US" sz="1200" b="0" i="0" u="none" strike="noStrike" kern="1200" dirty="0" err="1">
                <a:solidFill>
                  <a:schemeClr val="tx1"/>
                </a:solidFill>
                <a:effectLst/>
                <a:latin typeface="+mn-lt"/>
                <a:ea typeface="+mn-ea"/>
                <a:cs typeface="+mn-cs"/>
                <a:hlinkClick r:id="rId17"/>
              </a:rPr>
              <a:t>multicentre</a:t>
            </a:r>
            <a:r>
              <a:rPr lang="en-US" sz="1200" b="0" i="0" u="none" strike="noStrike" kern="1200" dirty="0">
                <a:solidFill>
                  <a:schemeClr val="tx1"/>
                </a:solidFill>
                <a:effectLst/>
                <a:latin typeface="+mn-lt"/>
                <a:ea typeface="+mn-ea"/>
                <a:cs typeface="+mn-cs"/>
                <a:hlinkClick r:id="rId17"/>
              </a:rPr>
              <a:t> study. Bone Joint J 2017/9; 9: 1176-1182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8"/>
              </a:rPr>
              <a:t>Bingham, J., Clarke, H., </a:t>
            </a:r>
            <a:r>
              <a:rPr lang="en-US" sz="1200" b="0" i="0" u="none" strike="noStrike" kern="1200" dirty="0" err="1">
                <a:solidFill>
                  <a:schemeClr val="tx1"/>
                </a:solidFill>
                <a:effectLst/>
                <a:latin typeface="+mn-lt"/>
                <a:ea typeface="+mn-ea"/>
                <a:cs typeface="+mn-cs"/>
                <a:hlinkClick r:id="rId18"/>
              </a:rPr>
              <a:t>Spangehl</a:t>
            </a:r>
            <a:r>
              <a:rPr lang="en-US" sz="1200" b="0" i="0" u="none" strike="noStrike" kern="1200" dirty="0">
                <a:solidFill>
                  <a:schemeClr val="tx1"/>
                </a:solidFill>
                <a:effectLst/>
                <a:latin typeface="+mn-lt"/>
                <a:ea typeface="+mn-ea"/>
                <a:cs typeface="+mn-cs"/>
                <a:hlinkClick r:id="rId18"/>
              </a:rPr>
              <a:t>, M., Schwartz, A., Beauchamp, C., Goldberg, B. The alpha defensin-1 biomarker assay can be used to evaluate the potentially infected total joint arthroplasty. </a:t>
            </a:r>
            <a:r>
              <a:rPr lang="en-US" sz="1200" b="0" i="0" u="none" strike="noStrike" kern="1200" dirty="0" err="1">
                <a:solidFill>
                  <a:schemeClr val="tx1"/>
                </a:solidFill>
                <a:effectLst/>
                <a:latin typeface="+mn-lt"/>
                <a:ea typeface="+mn-ea"/>
                <a:cs typeface="+mn-cs"/>
                <a:hlinkClick r:id="rId18"/>
              </a:rPr>
              <a:t>Clin.Orthop</a:t>
            </a:r>
            <a:r>
              <a:rPr lang="en-US" sz="1200" b="0" i="0" u="none" strike="noStrike" kern="1200" dirty="0">
                <a:solidFill>
                  <a:schemeClr val="tx1"/>
                </a:solidFill>
                <a:effectLst/>
                <a:latin typeface="+mn-lt"/>
                <a:ea typeface="+mn-ea"/>
                <a:cs typeface="+mn-cs"/>
                <a:hlinkClick r:id="rId18"/>
              </a:rPr>
              <a:t> </a:t>
            </a:r>
            <a:r>
              <a:rPr lang="en-US" sz="1200" b="0" i="0" u="none" strike="noStrike" kern="1200" dirty="0" err="1">
                <a:solidFill>
                  <a:schemeClr val="tx1"/>
                </a:solidFill>
                <a:effectLst/>
                <a:latin typeface="+mn-lt"/>
                <a:ea typeface="+mn-ea"/>
                <a:cs typeface="+mn-cs"/>
                <a:hlinkClick r:id="rId18"/>
              </a:rPr>
              <a:t>Relat.Res</a:t>
            </a:r>
            <a:r>
              <a:rPr lang="en-US" sz="1200" b="0" i="0" u="none" strike="noStrike" kern="1200" dirty="0">
                <a:solidFill>
                  <a:schemeClr val="tx1"/>
                </a:solidFill>
                <a:effectLst/>
                <a:latin typeface="+mn-lt"/>
                <a:ea typeface="+mn-ea"/>
                <a:cs typeface="+mn-cs"/>
                <a:hlinkClick r:id="rId18"/>
              </a:rPr>
              <a:t>. 2014/12; 12: 4006-4009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9"/>
              </a:rPr>
              <a:t>Boettner,F</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Koehler,G</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Wegner,A</a:t>
            </a:r>
            <a:r>
              <a:rPr lang="en-US" sz="1200" b="0" i="0" u="none" strike="noStrike" kern="1200" dirty="0">
                <a:solidFill>
                  <a:schemeClr val="tx1"/>
                </a:solidFill>
                <a:effectLst/>
                <a:latin typeface="+mn-lt"/>
                <a:ea typeface="+mn-ea"/>
                <a:cs typeface="+mn-cs"/>
                <a:hlinkClick r:id="rId19"/>
              </a:rPr>
              <a:t>., Schmidt-</a:t>
            </a:r>
            <a:r>
              <a:rPr lang="en-US" sz="1200" b="0" i="0" u="none" strike="noStrike" kern="1200" dirty="0" err="1">
                <a:solidFill>
                  <a:schemeClr val="tx1"/>
                </a:solidFill>
                <a:effectLst/>
                <a:latin typeface="+mn-lt"/>
                <a:ea typeface="+mn-ea"/>
                <a:cs typeface="+mn-cs"/>
                <a:hlinkClick r:id="rId19"/>
              </a:rPr>
              <a:t>Braekling,T</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Gosheger,G</a:t>
            </a:r>
            <a:r>
              <a:rPr lang="en-US" sz="1200" b="0" i="0" u="none" strike="noStrike" kern="1200" dirty="0">
                <a:solidFill>
                  <a:schemeClr val="tx1"/>
                </a:solidFill>
                <a:effectLst/>
                <a:latin typeface="+mn-lt"/>
                <a:ea typeface="+mn-ea"/>
                <a:cs typeface="+mn-cs"/>
                <a:hlinkClick r:id="rId19"/>
              </a:rPr>
              <a:t>., </a:t>
            </a:r>
            <a:r>
              <a:rPr lang="en-US" sz="1200" b="0" i="0" u="none" strike="noStrike" kern="1200" dirty="0" err="1">
                <a:solidFill>
                  <a:schemeClr val="tx1"/>
                </a:solidFill>
                <a:effectLst/>
                <a:latin typeface="+mn-lt"/>
                <a:ea typeface="+mn-ea"/>
                <a:cs typeface="+mn-cs"/>
                <a:hlinkClick r:id="rId19"/>
              </a:rPr>
              <a:t>Goetze,C</a:t>
            </a:r>
            <a:r>
              <a:rPr lang="en-US" sz="1200" b="0" i="0" u="none" strike="noStrike" kern="1200" dirty="0">
                <a:solidFill>
                  <a:schemeClr val="tx1"/>
                </a:solidFill>
                <a:effectLst/>
                <a:latin typeface="+mn-lt"/>
                <a:ea typeface="+mn-ea"/>
                <a:cs typeface="+mn-cs"/>
                <a:hlinkClick r:id="rId19"/>
              </a:rPr>
              <a:t>. The Rule of Histology in the Diagnosis of Periprosthetic Infection: Specific Granulocyte Counting Methods and New </a:t>
            </a:r>
            <a:r>
              <a:rPr lang="en-US" sz="1200" b="0" i="0" u="none" strike="noStrike" kern="1200" dirty="0" err="1">
                <a:solidFill>
                  <a:schemeClr val="tx1"/>
                </a:solidFill>
                <a:effectLst/>
                <a:latin typeface="+mn-lt"/>
                <a:ea typeface="+mn-ea"/>
                <a:cs typeface="+mn-cs"/>
                <a:hlinkClick r:id="rId19"/>
              </a:rPr>
              <a:t>Immunohistologic</a:t>
            </a:r>
            <a:r>
              <a:rPr lang="en-US" sz="1200" b="0" i="0" u="none" strike="noStrike" kern="1200" dirty="0">
                <a:solidFill>
                  <a:schemeClr val="tx1"/>
                </a:solidFill>
                <a:effectLst/>
                <a:latin typeface="+mn-lt"/>
                <a:ea typeface="+mn-ea"/>
                <a:cs typeface="+mn-cs"/>
                <a:hlinkClick r:id="rId19"/>
              </a:rPr>
              <a:t> Staining Techniques may Increase the Diagnostic Value. Open </a:t>
            </a:r>
            <a:r>
              <a:rPr lang="en-US" sz="1200" b="0" i="0" u="none" strike="noStrike" kern="1200" dirty="0" err="1">
                <a:solidFill>
                  <a:schemeClr val="tx1"/>
                </a:solidFill>
                <a:effectLst/>
                <a:latin typeface="+mn-lt"/>
                <a:ea typeface="+mn-ea"/>
                <a:cs typeface="+mn-cs"/>
                <a:hlinkClick r:id="rId19"/>
              </a:rPr>
              <a:t>Orthop</a:t>
            </a:r>
            <a:r>
              <a:rPr lang="en-US" sz="1200" b="0" i="0" u="none" strike="noStrike" kern="1200" dirty="0">
                <a:solidFill>
                  <a:schemeClr val="tx1"/>
                </a:solidFill>
                <a:effectLst/>
                <a:latin typeface="+mn-lt"/>
                <a:ea typeface="+mn-ea"/>
                <a:cs typeface="+mn-cs"/>
                <a:hlinkClick r:id="rId19"/>
              </a:rPr>
              <a:t> J. 2016; 0: 457-465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0"/>
              </a:rPr>
              <a:t>Bonanzinga,T</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Zahar,A</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Dutsch,M</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Lausmann,C</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Kendoff,D</a:t>
            </a:r>
            <a:r>
              <a:rPr lang="en-US" sz="1200" b="0" i="0" u="none" strike="noStrike" kern="1200" dirty="0">
                <a:solidFill>
                  <a:schemeClr val="tx1"/>
                </a:solidFill>
                <a:effectLst/>
                <a:latin typeface="+mn-lt"/>
                <a:ea typeface="+mn-ea"/>
                <a:cs typeface="+mn-cs"/>
                <a:hlinkClick r:id="rId20"/>
              </a:rPr>
              <a:t>., </a:t>
            </a:r>
            <a:r>
              <a:rPr lang="en-US" sz="1200" b="0" i="0" u="none" strike="noStrike" kern="1200" dirty="0" err="1">
                <a:solidFill>
                  <a:schemeClr val="tx1"/>
                </a:solidFill>
                <a:effectLst/>
                <a:latin typeface="+mn-lt"/>
                <a:ea typeface="+mn-ea"/>
                <a:cs typeface="+mn-cs"/>
                <a:hlinkClick r:id="rId20"/>
              </a:rPr>
              <a:t>Gehrke,T</a:t>
            </a:r>
            <a:r>
              <a:rPr lang="en-US" sz="1200" b="0" i="0" u="none" strike="noStrike" kern="1200" dirty="0">
                <a:solidFill>
                  <a:schemeClr val="tx1"/>
                </a:solidFill>
                <a:effectLst/>
                <a:latin typeface="+mn-lt"/>
                <a:ea typeface="+mn-ea"/>
                <a:cs typeface="+mn-cs"/>
                <a:hlinkClick r:id="rId20"/>
              </a:rPr>
              <a:t>. How Reliable Is the Alpha-defensin Immunoassay Test for Diagnosing Periprosthetic Joint Infection? A Prospective Study. </a:t>
            </a:r>
            <a:r>
              <a:rPr lang="en-US" sz="1200" b="0" i="0" u="none" strike="noStrike" kern="1200" dirty="0" err="1">
                <a:solidFill>
                  <a:schemeClr val="tx1"/>
                </a:solidFill>
                <a:effectLst/>
                <a:latin typeface="+mn-lt"/>
                <a:ea typeface="+mn-ea"/>
                <a:cs typeface="+mn-cs"/>
                <a:hlinkClick r:id="rId20"/>
              </a:rPr>
              <a:t>Clin.Orthop.Relat.Res</a:t>
            </a:r>
            <a:r>
              <a:rPr lang="en-US" sz="1200" b="0" i="0" u="none" strike="noStrike" kern="1200" dirty="0">
                <a:solidFill>
                  <a:schemeClr val="tx1"/>
                </a:solidFill>
                <a:effectLst/>
                <a:latin typeface="+mn-lt"/>
                <a:ea typeface="+mn-ea"/>
                <a:cs typeface="+mn-cs"/>
                <a:hlinkClick r:id="rId20"/>
              </a:rPr>
              <a:t>. 2017/2; 2: 408-415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1"/>
              </a:rPr>
              <a:t>Cazanave,C</a:t>
            </a:r>
            <a:r>
              <a:rPr lang="en-US" sz="1200" b="0" i="0" u="none" strike="noStrike" kern="1200" dirty="0">
                <a:solidFill>
                  <a:schemeClr val="tx1"/>
                </a:solidFill>
                <a:effectLst/>
                <a:latin typeface="+mn-lt"/>
                <a:ea typeface="+mn-ea"/>
                <a:cs typeface="+mn-cs"/>
                <a:hlinkClick r:id="rId21"/>
              </a:rPr>
              <a:t>., Greenwood-</a:t>
            </a:r>
            <a:r>
              <a:rPr lang="en-US" sz="1200" b="0" i="0" u="none" strike="noStrike" kern="1200" dirty="0" err="1">
                <a:solidFill>
                  <a:schemeClr val="tx1"/>
                </a:solidFill>
                <a:effectLst/>
                <a:latin typeface="+mn-lt"/>
                <a:ea typeface="+mn-ea"/>
                <a:cs typeface="+mn-cs"/>
                <a:hlinkClick r:id="rId21"/>
              </a:rPr>
              <a:t>Quaintance,K.E</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Hanssen,A.D</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Karau,M.J</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Schmidt,S.M</a:t>
            </a:r>
            <a:r>
              <a:rPr lang="en-US" sz="1200" b="0" i="0" u="none" strike="noStrike" kern="1200" dirty="0">
                <a:solidFill>
                  <a:schemeClr val="tx1"/>
                </a:solidFill>
                <a:effectLst/>
                <a:latin typeface="+mn-lt"/>
                <a:ea typeface="+mn-ea"/>
                <a:cs typeface="+mn-cs"/>
                <a:hlinkClick r:id="rId21"/>
              </a:rPr>
              <a:t>., Gomez </a:t>
            </a:r>
            <a:r>
              <a:rPr lang="en-US" sz="1200" b="0" i="0" u="none" strike="noStrike" kern="1200" dirty="0" err="1">
                <a:solidFill>
                  <a:schemeClr val="tx1"/>
                </a:solidFill>
                <a:effectLst/>
                <a:latin typeface="+mn-lt"/>
                <a:ea typeface="+mn-ea"/>
                <a:cs typeface="+mn-cs"/>
                <a:hlinkClick r:id="rId21"/>
              </a:rPr>
              <a:t>Urena,E.O</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Mandrekar,J.N</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Osmon,D.R</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Lough,L.E</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Pritt,B.S</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Steckelberg,J.M</a:t>
            </a:r>
            <a:r>
              <a:rPr lang="en-US" sz="1200" b="0" i="0" u="none" strike="noStrike" kern="1200" dirty="0">
                <a:solidFill>
                  <a:schemeClr val="tx1"/>
                </a:solidFill>
                <a:effectLst/>
                <a:latin typeface="+mn-lt"/>
                <a:ea typeface="+mn-ea"/>
                <a:cs typeface="+mn-cs"/>
                <a:hlinkClick r:id="rId21"/>
              </a:rPr>
              <a:t>., </a:t>
            </a:r>
            <a:r>
              <a:rPr lang="en-US" sz="1200" b="0" i="0" u="none" strike="noStrike" kern="1200" dirty="0" err="1">
                <a:solidFill>
                  <a:schemeClr val="tx1"/>
                </a:solidFill>
                <a:effectLst/>
                <a:latin typeface="+mn-lt"/>
                <a:ea typeface="+mn-ea"/>
                <a:cs typeface="+mn-cs"/>
                <a:hlinkClick r:id="rId21"/>
              </a:rPr>
              <a:t>Patel,R</a:t>
            </a:r>
            <a:r>
              <a:rPr lang="en-US" sz="1200" b="0" i="0" u="none" strike="noStrike" kern="1200" dirty="0">
                <a:solidFill>
                  <a:schemeClr val="tx1"/>
                </a:solidFill>
                <a:effectLst/>
                <a:latin typeface="+mn-lt"/>
                <a:ea typeface="+mn-ea"/>
                <a:cs typeface="+mn-cs"/>
                <a:hlinkClick r:id="rId21"/>
              </a:rPr>
              <a:t>. Rapid molecular microbiologic diagnosis of prosthetic joint infection. </a:t>
            </a:r>
            <a:r>
              <a:rPr lang="en-US" sz="1200" b="0" i="0" u="none" strike="noStrike" kern="1200" dirty="0" err="1">
                <a:solidFill>
                  <a:schemeClr val="tx1"/>
                </a:solidFill>
                <a:effectLst/>
                <a:latin typeface="+mn-lt"/>
                <a:ea typeface="+mn-ea"/>
                <a:cs typeface="+mn-cs"/>
                <a:hlinkClick r:id="rId21"/>
              </a:rPr>
              <a:t>J.Clin.Microbiol</a:t>
            </a:r>
            <a:r>
              <a:rPr lang="en-US" sz="1200" b="0" i="0" u="none" strike="noStrike" kern="1200" dirty="0">
                <a:solidFill>
                  <a:schemeClr val="tx1"/>
                </a:solidFill>
                <a:effectLst/>
                <a:latin typeface="+mn-lt"/>
                <a:ea typeface="+mn-ea"/>
                <a:cs typeface="+mn-cs"/>
                <a:hlinkClick r:id="rId21"/>
              </a:rPr>
              <a:t>. 2013/7; 7: 2280-2287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2"/>
              </a:rPr>
              <a:t>Chalmers,P.N</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Walton,D</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Sporer,S.M</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Levine,B.R</a:t>
            </a:r>
            <a:r>
              <a:rPr lang="en-US" sz="1200" b="0" i="0" u="none" strike="noStrike" kern="1200" dirty="0">
                <a:solidFill>
                  <a:schemeClr val="tx1"/>
                </a:solidFill>
                <a:effectLst/>
                <a:latin typeface="+mn-lt"/>
                <a:ea typeface="+mn-ea"/>
                <a:cs typeface="+mn-cs"/>
                <a:hlinkClick r:id="rId22"/>
              </a:rPr>
              <a:t>. Evaluation of the Role for Synovial Aspiration in the Diagnosis of Aseptic Loosening After Total Knee Arthroplasty. </a:t>
            </a:r>
            <a:r>
              <a:rPr lang="en-US" sz="1200" b="0" i="0" u="none" strike="noStrike" kern="1200" dirty="0" err="1">
                <a:solidFill>
                  <a:schemeClr val="tx1"/>
                </a:solidFill>
                <a:effectLst/>
                <a:latin typeface="+mn-lt"/>
                <a:ea typeface="+mn-ea"/>
                <a:cs typeface="+mn-cs"/>
                <a:hlinkClick r:id="rId22"/>
              </a:rPr>
              <a:t>J.Bone</a:t>
            </a:r>
            <a:r>
              <a:rPr lang="en-US" sz="1200" b="0" i="0" u="none" strike="noStrike" kern="1200" dirty="0">
                <a:solidFill>
                  <a:schemeClr val="tx1"/>
                </a:solidFill>
                <a:effectLst/>
                <a:latin typeface="+mn-lt"/>
                <a:ea typeface="+mn-ea"/>
                <a:cs typeface="+mn-cs"/>
                <a:hlinkClick r:id="rId22"/>
              </a:rPr>
              <a:t> Joint </a:t>
            </a:r>
            <a:r>
              <a:rPr lang="en-US" sz="1200" b="0" i="0" u="none" strike="noStrike" kern="1200" dirty="0" err="1">
                <a:solidFill>
                  <a:schemeClr val="tx1"/>
                </a:solidFill>
                <a:effectLst/>
                <a:latin typeface="+mn-lt"/>
                <a:ea typeface="+mn-ea"/>
                <a:cs typeface="+mn-cs"/>
                <a:hlinkClick r:id="rId22"/>
              </a:rPr>
              <a:t>Surg.Am</a:t>
            </a:r>
            <a:r>
              <a:rPr lang="en-US" sz="1200" b="0" i="0" u="none" strike="noStrike" kern="1200" dirty="0">
                <a:solidFill>
                  <a:schemeClr val="tx1"/>
                </a:solidFill>
                <a:effectLst/>
                <a:latin typeface="+mn-lt"/>
                <a:ea typeface="+mn-ea"/>
                <a:cs typeface="+mn-cs"/>
                <a:hlinkClick r:id="rId22"/>
              </a:rPr>
              <a:t>. 2015/10/7; 19: 1597-1603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3"/>
              </a:rPr>
              <a:t>Choi,H.R</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Agrawal,K</a:t>
            </a:r>
            <a:r>
              <a:rPr lang="en-US" sz="1200" b="0" i="0" u="none" strike="noStrike" kern="1200" dirty="0">
                <a:solidFill>
                  <a:schemeClr val="tx1"/>
                </a:solidFill>
                <a:effectLst/>
                <a:latin typeface="+mn-lt"/>
                <a:ea typeface="+mn-ea"/>
                <a:cs typeface="+mn-cs"/>
                <a:hlinkClick r:id="rId23"/>
              </a:rPr>
              <a:t>., </a:t>
            </a:r>
            <a:r>
              <a:rPr lang="en-US" sz="1200" b="0" i="0" u="none" strike="noStrike" kern="1200" dirty="0" err="1">
                <a:solidFill>
                  <a:schemeClr val="tx1"/>
                </a:solidFill>
                <a:effectLst/>
                <a:latin typeface="+mn-lt"/>
                <a:ea typeface="+mn-ea"/>
                <a:cs typeface="+mn-cs"/>
                <a:hlinkClick r:id="rId23"/>
              </a:rPr>
              <a:t>Bedair,H</a:t>
            </a:r>
            <a:r>
              <a:rPr lang="en-US" sz="1200" b="0" i="0" u="none" strike="noStrike" kern="1200" dirty="0">
                <a:solidFill>
                  <a:schemeClr val="tx1"/>
                </a:solidFill>
                <a:effectLst/>
                <a:latin typeface="+mn-lt"/>
                <a:ea typeface="+mn-ea"/>
                <a:cs typeface="+mn-cs"/>
                <a:hlinkClick r:id="rId23"/>
              </a:rPr>
              <a:t>. The diagnostic thresholds for synovial fluid analysis in late periprosthetic infection of the hip depend on the duration of symptoms. Bone Joint J. 2016/10; 10: 1355-1359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4"/>
              </a:rPr>
              <a:t>Cipriano,C.A</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Brown,N.M</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Michael,A.M</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Moric,M</a:t>
            </a:r>
            <a:r>
              <a:rPr lang="en-US" sz="1200" b="0" i="0" u="none" strike="noStrike" kern="1200" dirty="0">
                <a:solidFill>
                  <a:schemeClr val="tx1"/>
                </a:solidFill>
                <a:effectLst/>
                <a:latin typeface="+mn-lt"/>
                <a:ea typeface="+mn-ea"/>
                <a:cs typeface="+mn-cs"/>
                <a:hlinkClick r:id="rId24"/>
              </a:rPr>
              <a:t>., </a:t>
            </a:r>
            <a:r>
              <a:rPr lang="en-US" sz="1200" b="0" i="0" u="none" strike="noStrike" kern="1200" dirty="0" err="1">
                <a:solidFill>
                  <a:schemeClr val="tx1"/>
                </a:solidFill>
                <a:effectLst/>
                <a:latin typeface="+mn-lt"/>
                <a:ea typeface="+mn-ea"/>
                <a:cs typeface="+mn-cs"/>
                <a:hlinkClick r:id="rId24"/>
              </a:rPr>
              <a:t>Sporer,S.M</a:t>
            </a:r>
            <a:r>
              <a:rPr lang="en-US" sz="1200" b="0" i="0" u="none" strike="noStrike" kern="1200" dirty="0">
                <a:solidFill>
                  <a:schemeClr val="tx1"/>
                </a:solidFill>
                <a:effectLst/>
                <a:latin typeface="+mn-lt"/>
                <a:ea typeface="+mn-ea"/>
                <a:cs typeface="+mn-cs"/>
                <a:hlinkClick r:id="rId24"/>
              </a:rPr>
              <a:t>., Della </a:t>
            </a:r>
            <a:r>
              <a:rPr lang="en-US" sz="1200" b="0" i="0" u="none" strike="noStrike" kern="1200" dirty="0" err="1">
                <a:solidFill>
                  <a:schemeClr val="tx1"/>
                </a:solidFill>
                <a:effectLst/>
                <a:latin typeface="+mn-lt"/>
                <a:ea typeface="+mn-ea"/>
                <a:cs typeface="+mn-cs"/>
                <a:hlinkClick r:id="rId24"/>
              </a:rPr>
              <a:t>Valle,C.J</a:t>
            </a:r>
            <a:r>
              <a:rPr lang="en-US" sz="1200" b="0" i="0" u="none" strike="noStrike" kern="1200" dirty="0">
                <a:solidFill>
                  <a:schemeClr val="tx1"/>
                </a:solidFill>
                <a:effectLst/>
                <a:latin typeface="+mn-lt"/>
                <a:ea typeface="+mn-ea"/>
                <a:cs typeface="+mn-cs"/>
                <a:hlinkClick r:id="rId24"/>
              </a:rPr>
              <a:t>. Serum and synovial fluid analysis for diagnosing chronic periprosthetic infection in patients with inflammatory arthritis. </a:t>
            </a:r>
            <a:r>
              <a:rPr lang="en-US" sz="1200" b="0" i="0" u="none" strike="noStrike" kern="1200" dirty="0" err="1">
                <a:solidFill>
                  <a:schemeClr val="tx1"/>
                </a:solidFill>
                <a:effectLst/>
                <a:latin typeface="+mn-lt"/>
                <a:ea typeface="+mn-ea"/>
                <a:cs typeface="+mn-cs"/>
                <a:hlinkClick r:id="rId24"/>
              </a:rPr>
              <a:t>J.Bone</a:t>
            </a:r>
            <a:r>
              <a:rPr lang="en-US" sz="1200" b="0" i="0" u="none" strike="noStrike" kern="1200" dirty="0">
                <a:solidFill>
                  <a:schemeClr val="tx1"/>
                </a:solidFill>
                <a:effectLst/>
                <a:latin typeface="+mn-lt"/>
                <a:ea typeface="+mn-ea"/>
                <a:cs typeface="+mn-cs"/>
                <a:hlinkClick r:id="rId24"/>
              </a:rPr>
              <a:t> Joint </a:t>
            </a:r>
            <a:r>
              <a:rPr lang="en-US" sz="1200" b="0" i="0" u="none" strike="noStrike" kern="1200" dirty="0" err="1">
                <a:solidFill>
                  <a:schemeClr val="tx1"/>
                </a:solidFill>
                <a:effectLst/>
                <a:latin typeface="+mn-lt"/>
                <a:ea typeface="+mn-ea"/>
                <a:cs typeface="+mn-cs"/>
                <a:hlinkClick r:id="rId24"/>
              </a:rPr>
              <a:t>Surg.Am</a:t>
            </a:r>
            <a:r>
              <a:rPr lang="en-US" sz="1200" b="0" i="0" u="none" strike="noStrike" kern="1200" dirty="0">
                <a:solidFill>
                  <a:schemeClr val="tx1"/>
                </a:solidFill>
                <a:effectLst/>
                <a:latin typeface="+mn-lt"/>
                <a:ea typeface="+mn-ea"/>
                <a:cs typeface="+mn-cs"/>
                <a:hlinkClick r:id="rId24"/>
              </a:rPr>
              <a:t>. 2012/4/4; 7: 594-600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5"/>
              </a:rPr>
              <a:t>Deirmengian,C</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Kardos,K</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Kilmartin,P</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Cameron,A</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Schiller,K</a:t>
            </a:r>
            <a:r>
              <a:rPr lang="en-US" sz="1200" b="0" i="0" u="none" strike="noStrike" kern="1200" dirty="0">
                <a:solidFill>
                  <a:schemeClr val="tx1"/>
                </a:solidFill>
                <a:effectLst/>
                <a:latin typeface="+mn-lt"/>
                <a:ea typeface="+mn-ea"/>
                <a:cs typeface="+mn-cs"/>
                <a:hlinkClick r:id="rId25"/>
              </a:rPr>
              <a:t>., </a:t>
            </a:r>
            <a:r>
              <a:rPr lang="en-US" sz="1200" b="0" i="0" u="none" strike="noStrike" kern="1200" dirty="0" err="1">
                <a:solidFill>
                  <a:schemeClr val="tx1"/>
                </a:solidFill>
                <a:effectLst/>
                <a:latin typeface="+mn-lt"/>
                <a:ea typeface="+mn-ea"/>
                <a:cs typeface="+mn-cs"/>
                <a:hlinkClick r:id="rId25"/>
              </a:rPr>
              <a:t>Parvizi,J</a:t>
            </a:r>
            <a:r>
              <a:rPr lang="en-US" sz="1200" b="0" i="0" u="none" strike="noStrike" kern="1200" dirty="0">
                <a:solidFill>
                  <a:schemeClr val="tx1"/>
                </a:solidFill>
                <a:effectLst/>
                <a:latin typeface="+mn-lt"/>
                <a:ea typeface="+mn-ea"/>
                <a:cs typeface="+mn-cs"/>
                <a:hlinkClick r:id="rId25"/>
              </a:rPr>
              <a:t>. Combined measurement of synovial fluid alpha-Defensin and C-reactive protein levels: highly accurate for diagnosing periprosthetic joint infection. </a:t>
            </a:r>
            <a:r>
              <a:rPr lang="en-US" sz="1200" b="0" i="0" u="none" strike="noStrike" kern="1200" dirty="0" err="1">
                <a:solidFill>
                  <a:schemeClr val="tx1"/>
                </a:solidFill>
                <a:effectLst/>
                <a:latin typeface="+mn-lt"/>
                <a:ea typeface="+mn-ea"/>
                <a:cs typeface="+mn-cs"/>
                <a:hlinkClick r:id="rId25"/>
              </a:rPr>
              <a:t>J.Bone</a:t>
            </a:r>
            <a:r>
              <a:rPr lang="en-US" sz="1200" b="0" i="0" u="none" strike="noStrike" kern="1200" dirty="0">
                <a:solidFill>
                  <a:schemeClr val="tx1"/>
                </a:solidFill>
                <a:effectLst/>
                <a:latin typeface="+mn-lt"/>
                <a:ea typeface="+mn-ea"/>
                <a:cs typeface="+mn-cs"/>
                <a:hlinkClick r:id="rId25"/>
              </a:rPr>
              <a:t> Joint </a:t>
            </a:r>
            <a:r>
              <a:rPr lang="en-US" sz="1200" b="0" i="0" u="none" strike="noStrike" kern="1200" dirty="0" err="1">
                <a:solidFill>
                  <a:schemeClr val="tx1"/>
                </a:solidFill>
                <a:effectLst/>
                <a:latin typeface="+mn-lt"/>
                <a:ea typeface="+mn-ea"/>
                <a:cs typeface="+mn-cs"/>
                <a:hlinkClick r:id="rId25"/>
              </a:rPr>
              <a:t>Surg.Am</a:t>
            </a:r>
            <a:r>
              <a:rPr lang="en-US" sz="1200" b="0" i="0" u="none" strike="noStrike" kern="1200" dirty="0">
                <a:solidFill>
                  <a:schemeClr val="tx1"/>
                </a:solidFill>
                <a:effectLst/>
                <a:latin typeface="+mn-lt"/>
                <a:ea typeface="+mn-ea"/>
                <a:cs typeface="+mn-cs"/>
                <a:hlinkClick r:id="rId25"/>
              </a:rPr>
              <a:t>. 2014/9/3; 17: 1439-1445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6"/>
              </a:rPr>
              <a:t>Eisler,T</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Svensson,O</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Engstrom,C.F</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Reinholt,F.P</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Lundberg,C</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Wejkner,B</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Schmalholz,A</a:t>
            </a:r>
            <a:r>
              <a:rPr lang="en-US" sz="1200" b="0" i="0" u="none" strike="noStrike" kern="1200" dirty="0">
                <a:solidFill>
                  <a:schemeClr val="tx1"/>
                </a:solidFill>
                <a:effectLst/>
                <a:latin typeface="+mn-lt"/>
                <a:ea typeface="+mn-ea"/>
                <a:cs typeface="+mn-cs"/>
                <a:hlinkClick r:id="rId26"/>
              </a:rPr>
              <a:t>., </a:t>
            </a:r>
            <a:r>
              <a:rPr lang="en-US" sz="1200" b="0" i="0" u="none" strike="noStrike" kern="1200" dirty="0" err="1">
                <a:solidFill>
                  <a:schemeClr val="tx1"/>
                </a:solidFill>
                <a:effectLst/>
                <a:latin typeface="+mn-lt"/>
                <a:ea typeface="+mn-ea"/>
                <a:cs typeface="+mn-cs"/>
                <a:hlinkClick r:id="rId26"/>
              </a:rPr>
              <a:t>Elmstedt,E</a:t>
            </a:r>
            <a:r>
              <a:rPr lang="en-US" sz="1200" b="0" i="0" u="none" strike="noStrike" kern="1200" dirty="0">
                <a:solidFill>
                  <a:schemeClr val="tx1"/>
                </a:solidFill>
                <a:effectLst/>
                <a:latin typeface="+mn-lt"/>
                <a:ea typeface="+mn-ea"/>
                <a:cs typeface="+mn-cs"/>
                <a:hlinkClick r:id="rId26"/>
              </a:rPr>
              <a:t>. Ultrasound for diagnosis of infection in revision total hip arthroplasty. </a:t>
            </a:r>
            <a:r>
              <a:rPr lang="en-US" sz="1200" b="0" i="0" u="none" strike="noStrike" kern="1200" dirty="0" err="1">
                <a:solidFill>
                  <a:schemeClr val="tx1"/>
                </a:solidFill>
                <a:effectLst/>
                <a:latin typeface="+mn-lt"/>
                <a:ea typeface="+mn-ea"/>
                <a:cs typeface="+mn-cs"/>
                <a:hlinkClick r:id="rId26"/>
              </a:rPr>
              <a:t>J.Arthroplasty</a:t>
            </a:r>
            <a:r>
              <a:rPr lang="en-US" sz="1200" b="0" i="0" u="none" strike="noStrike" kern="1200" dirty="0">
                <a:solidFill>
                  <a:schemeClr val="tx1"/>
                </a:solidFill>
                <a:effectLst/>
                <a:latin typeface="+mn-lt"/>
                <a:ea typeface="+mn-ea"/>
                <a:cs typeface="+mn-cs"/>
                <a:hlinkClick r:id="rId26"/>
              </a:rPr>
              <a:t> 2001/12; 8: 1010-1017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7"/>
              </a:rPr>
              <a:t>Fehring,T.K</a:t>
            </a:r>
            <a:r>
              <a:rPr lang="en-US" sz="1200" b="0" i="0" u="none" strike="noStrike" kern="1200" dirty="0">
                <a:solidFill>
                  <a:schemeClr val="tx1"/>
                </a:solidFill>
                <a:effectLst/>
                <a:latin typeface="+mn-lt"/>
                <a:ea typeface="+mn-ea"/>
                <a:cs typeface="+mn-cs"/>
                <a:hlinkClick r:id="rId27"/>
              </a:rPr>
              <a:t>., </a:t>
            </a:r>
            <a:r>
              <a:rPr lang="en-US" sz="1200" b="0" i="0" u="none" strike="noStrike" kern="1200" dirty="0" err="1">
                <a:solidFill>
                  <a:schemeClr val="tx1"/>
                </a:solidFill>
                <a:effectLst/>
                <a:latin typeface="+mn-lt"/>
                <a:ea typeface="+mn-ea"/>
                <a:cs typeface="+mn-cs"/>
                <a:hlinkClick r:id="rId27"/>
              </a:rPr>
              <a:t>McAlister,J.A.,Jr</a:t>
            </a:r>
            <a:r>
              <a:rPr lang="en-US" sz="1200" b="0" i="0" u="none" strike="noStrike" kern="1200" dirty="0">
                <a:solidFill>
                  <a:schemeClr val="tx1"/>
                </a:solidFill>
                <a:effectLst/>
                <a:latin typeface="+mn-lt"/>
                <a:ea typeface="+mn-ea"/>
                <a:cs typeface="+mn-cs"/>
                <a:hlinkClick r:id="rId27"/>
              </a:rPr>
              <a:t>. Frozen histologic section as a guide to sepsis in revision joint arthroplasty. Clin </a:t>
            </a:r>
            <a:r>
              <a:rPr lang="en-US" sz="1200" b="0" i="0" u="none" strike="noStrike" kern="1200" dirty="0" err="1">
                <a:solidFill>
                  <a:schemeClr val="tx1"/>
                </a:solidFill>
                <a:effectLst/>
                <a:latin typeface="+mn-lt"/>
                <a:ea typeface="+mn-ea"/>
                <a:cs typeface="+mn-cs"/>
                <a:hlinkClick r:id="rId27"/>
              </a:rPr>
              <a:t>Orthop</a:t>
            </a:r>
            <a:r>
              <a:rPr lang="en-US" sz="1200" b="0" i="0" u="none" strike="noStrike" kern="1200" dirty="0">
                <a:solidFill>
                  <a:schemeClr val="tx1"/>
                </a:solidFill>
                <a:effectLst/>
                <a:latin typeface="+mn-lt"/>
                <a:ea typeface="+mn-ea"/>
                <a:cs typeface="+mn-cs"/>
                <a:hlinkClick r:id="rId27"/>
              </a:rPr>
              <a:t> </a:t>
            </a:r>
            <a:r>
              <a:rPr lang="en-US" sz="1200" b="0" i="0" u="none" strike="noStrike" kern="1200" dirty="0" err="1">
                <a:solidFill>
                  <a:schemeClr val="tx1"/>
                </a:solidFill>
                <a:effectLst/>
                <a:latin typeface="+mn-lt"/>
                <a:ea typeface="+mn-ea"/>
                <a:cs typeface="+mn-cs"/>
                <a:hlinkClick r:id="rId27"/>
              </a:rPr>
              <a:t>Relat</a:t>
            </a:r>
            <a:r>
              <a:rPr lang="en-US" sz="1200" b="0" i="0" u="none" strike="noStrike" kern="1200" dirty="0">
                <a:solidFill>
                  <a:schemeClr val="tx1"/>
                </a:solidFill>
                <a:effectLst/>
                <a:latin typeface="+mn-lt"/>
                <a:ea typeface="+mn-ea"/>
                <a:cs typeface="+mn-cs"/>
                <a:hlinkClick r:id="rId27"/>
              </a:rPr>
              <a:t> Res 1994/7; 304: 229-237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8"/>
              </a:rPr>
              <a:t>Fink,B</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Gebhard,A</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Fuerst,M</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Berger,I</a:t>
            </a:r>
            <a:r>
              <a:rPr lang="en-US" sz="1200" b="0" i="0" u="none" strike="noStrike" kern="1200" dirty="0">
                <a:solidFill>
                  <a:schemeClr val="tx1"/>
                </a:solidFill>
                <a:effectLst/>
                <a:latin typeface="+mn-lt"/>
                <a:ea typeface="+mn-ea"/>
                <a:cs typeface="+mn-cs"/>
                <a:hlinkClick r:id="rId28"/>
              </a:rPr>
              <a:t>., </a:t>
            </a:r>
            <a:r>
              <a:rPr lang="en-US" sz="1200" b="0" i="0" u="none" strike="noStrike" kern="1200" dirty="0" err="1">
                <a:solidFill>
                  <a:schemeClr val="tx1"/>
                </a:solidFill>
                <a:effectLst/>
                <a:latin typeface="+mn-lt"/>
                <a:ea typeface="+mn-ea"/>
                <a:cs typeface="+mn-cs"/>
                <a:hlinkClick r:id="rId28"/>
              </a:rPr>
              <a:t>Schafer,P</a:t>
            </a:r>
            <a:r>
              <a:rPr lang="en-US" sz="1200" b="0" i="0" u="none" strike="noStrike" kern="1200" dirty="0">
                <a:solidFill>
                  <a:schemeClr val="tx1"/>
                </a:solidFill>
                <a:effectLst/>
                <a:latin typeface="+mn-lt"/>
                <a:ea typeface="+mn-ea"/>
                <a:cs typeface="+mn-cs"/>
                <a:hlinkClick r:id="rId28"/>
              </a:rPr>
              <a:t>. High diagnostic value of synovial biopsy in periprosthetic joint infection of the hip. </a:t>
            </a:r>
            <a:r>
              <a:rPr lang="en-US" sz="1200" b="0" i="0" u="none" strike="noStrike" kern="1200" dirty="0" err="1">
                <a:solidFill>
                  <a:schemeClr val="tx1"/>
                </a:solidFill>
                <a:effectLst/>
                <a:latin typeface="+mn-lt"/>
                <a:ea typeface="+mn-ea"/>
                <a:cs typeface="+mn-cs"/>
                <a:hlinkClick r:id="rId28"/>
              </a:rPr>
              <a:t>Clin.Orthop.Relat.Res</a:t>
            </a:r>
            <a:r>
              <a:rPr lang="en-US" sz="1200" b="0" i="0" u="none" strike="noStrike" kern="1200" dirty="0">
                <a:solidFill>
                  <a:schemeClr val="tx1"/>
                </a:solidFill>
                <a:effectLst/>
                <a:latin typeface="+mn-lt"/>
                <a:ea typeface="+mn-ea"/>
                <a:cs typeface="+mn-cs"/>
                <a:hlinkClick r:id="rId28"/>
              </a:rPr>
              <a:t>. 2013/3; 3: 956-964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29"/>
              </a:rPr>
              <a:t>Fink,B</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Makowiak,C</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Fuerst,M</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Berger,I</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Schafer,P</a:t>
            </a:r>
            <a:r>
              <a:rPr lang="en-US" sz="1200" b="0" i="0" u="none" strike="noStrike" kern="1200" dirty="0">
                <a:solidFill>
                  <a:schemeClr val="tx1"/>
                </a:solidFill>
                <a:effectLst/>
                <a:latin typeface="+mn-lt"/>
                <a:ea typeface="+mn-ea"/>
                <a:cs typeface="+mn-cs"/>
                <a:hlinkClick r:id="rId29"/>
              </a:rPr>
              <a:t>., </a:t>
            </a:r>
            <a:r>
              <a:rPr lang="en-US" sz="1200" b="0" i="0" u="none" strike="noStrike" kern="1200" dirty="0" err="1">
                <a:solidFill>
                  <a:schemeClr val="tx1"/>
                </a:solidFill>
                <a:effectLst/>
                <a:latin typeface="+mn-lt"/>
                <a:ea typeface="+mn-ea"/>
                <a:cs typeface="+mn-cs"/>
                <a:hlinkClick r:id="rId29"/>
              </a:rPr>
              <a:t>Frommelt,L</a:t>
            </a:r>
            <a:r>
              <a:rPr lang="en-US" sz="1200" b="0" i="0" u="none" strike="noStrike" kern="1200" dirty="0">
                <a:solidFill>
                  <a:schemeClr val="tx1"/>
                </a:solidFill>
                <a:effectLst/>
                <a:latin typeface="+mn-lt"/>
                <a:ea typeface="+mn-ea"/>
                <a:cs typeface="+mn-cs"/>
                <a:hlinkClick r:id="rId29"/>
              </a:rPr>
              <a:t>. The value of synovial biopsy, joint aspiration and C-reactive protein in the diagnosis of late peri-prosthetic infection of total knee replacements. </a:t>
            </a:r>
            <a:r>
              <a:rPr lang="en-US" sz="1200" b="0" i="0" u="none" strike="noStrike" kern="1200" dirty="0" err="1">
                <a:solidFill>
                  <a:schemeClr val="tx1"/>
                </a:solidFill>
                <a:effectLst/>
                <a:latin typeface="+mn-lt"/>
                <a:ea typeface="+mn-ea"/>
                <a:cs typeface="+mn-cs"/>
                <a:hlinkClick r:id="rId29"/>
              </a:rPr>
              <a:t>J.Bone</a:t>
            </a:r>
            <a:r>
              <a:rPr lang="en-US" sz="1200" b="0" i="0" u="none" strike="noStrike" kern="1200" dirty="0">
                <a:solidFill>
                  <a:schemeClr val="tx1"/>
                </a:solidFill>
                <a:effectLst/>
                <a:latin typeface="+mn-lt"/>
                <a:ea typeface="+mn-ea"/>
                <a:cs typeface="+mn-cs"/>
                <a:hlinkClick r:id="rId29"/>
              </a:rPr>
              <a:t> Joint </a:t>
            </a:r>
            <a:r>
              <a:rPr lang="en-US" sz="1200" b="0" i="0" u="none" strike="noStrike" kern="1200" dirty="0" err="1">
                <a:solidFill>
                  <a:schemeClr val="tx1"/>
                </a:solidFill>
                <a:effectLst/>
                <a:latin typeface="+mn-lt"/>
                <a:ea typeface="+mn-ea"/>
                <a:cs typeface="+mn-cs"/>
                <a:hlinkClick r:id="rId29"/>
              </a:rPr>
              <a:t>Surg.Br</a:t>
            </a:r>
            <a:r>
              <a:rPr lang="en-US" sz="1200" b="0" i="0" u="none" strike="noStrike" kern="1200" dirty="0">
                <a:solidFill>
                  <a:schemeClr val="tx1"/>
                </a:solidFill>
                <a:effectLst/>
                <a:latin typeface="+mn-lt"/>
                <a:ea typeface="+mn-ea"/>
                <a:cs typeface="+mn-cs"/>
                <a:hlinkClick r:id="rId29"/>
              </a:rPr>
              <a:t>. 2008/7; 7: 874-878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0"/>
              </a:rPr>
              <a:t>Glithero</a:t>
            </a:r>
            <a:r>
              <a:rPr lang="en-US" sz="1200" b="0" i="0" u="none" strike="noStrike" kern="1200" dirty="0">
                <a:solidFill>
                  <a:schemeClr val="tx1"/>
                </a:solidFill>
                <a:effectLst/>
                <a:latin typeface="+mn-lt"/>
                <a:ea typeface="+mn-ea"/>
                <a:cs typeface="+mn-cs"/>
                <a:hlinkClick r:id="rId30"/>
              </a:rPr>
              <a:t>, P.R., </a:t>
            </a:r>
            <a:r>
              <a:rPr lang="en-US" sz="1200" b="0" i="0" u="none" strike="noStrike" kern="1200" dirty="0" err="1">
                <a:solidFill>
                  <a:schemeClr val="tx1"/>
                </a:solidFill>
                <a:effectLst/>
                <a:latin typeface="+mn-lt"/>
                <a:ea typeface="+mn-ea"/>
                <a:cs typeface="+mn-cs"/>
                <a:hlinkClick r:id="rId30"/>
              </a:rPr>
              <a:t>Grigoris,P</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Harding,L.K</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Hesslewood,S.R</a:t>
            </a:r>
            <a:r>
              <a:rPr lang="en-US" sz="1200" b="0" i="0" u="none" strike="noStrike" kern="1200" dirty="0">
                <a:solidFill>
                  <a:schemeClr val="tx1"/>
                </a:solidFill>
                <a:effectLst/>
                <a:latin typeface="+mn-lt"/>
                <a:ea typeface="+mn-ea"/>
                <a:cs typeface="+mn-cs"/>
                <a:hlinkClick r:id="rId30"/>
              </a:rPr>
              <a:t>., </a:t>
            </a:r>
            <a:r>
              <a:rPr lang="en-US" sz="1200" b="0" i="0" u="none" strike="noStrike" kern="1200" dirty="0" err="1">
                <a:solidFill>
                  <a:schemeClr val="tx1"/>
                </a:solidFill>
                <a:effectLst/>
                <a:latin typeface="+mn-lt"/>
                <a:ea typeface="+mn-ea"/>
                <a:cs typeface="+mn-cs"/>
                <a:hlinkClick r:id="rId30"/>
              </a:rPr>
              <a:t>McMinn,D.J</a:t>
            </a:r>
            <a:r>
              <a:rPr lang="en-US" sz="1200" b="0" i="0" u="none" strike="noStrike" kern="1200" dirty="0">
                <a:solidFill>
                  <a:schemeClr val="tx1"/>
                </a:solidFill>
                <a:effectLst/>
                <a:latin typeface="+mn-lt"/>
                <a:ea typeface="+mn-ea"/>
                <a:cs typeface="+mn-cs"/>
                <a:hlinkClick r:id="rId30"/>
              </a:rPr>
              <a:t>. White cell scans and infected joint replacements. Failure to detect chronic infection. </a:t>
            </a:r>
            <a:r>
              <a:rPr lang="en-US" sz="1200" b="0" i="0" u="none" strike="noStrike" kern="1200" dirty="0" err="1">
                <a:solidFill>
                  <a:schemeClr val="tx1"/>
                </a:solidFill>
                <a:effectLst/>
                <a:latin typeface="+mn-lt"/>
                <a:ea typeface="+mn-ea"/>
                <a:cs typeface="+mn-cs"/>
                <a:hlinkClick r:id="rId30"/>
              </a:rPr>
              <a:t>J.Bone</a:t>
            </a:r>
            <a:r>
              <a:rPr lang="en-US" sz="1200" b="0" i="0" u="none" strike="noStrike" kern="1200" dirty="0">
                <a:solidFill>
                  <a:schemeClr val="tx1"/>
                </a:solidFill>
                <a:effectLst/>
                <a:latin typeface="+mn-lt"/>
                <a:ea typeface="+mn-ea"/>
                <a:cs typeface="+mn-cs"/>
                <a:hlinkClick r:id="rId30"/>
              </a:rPr>
              <a:t> Joint </a:t>
            </a:r>
            <a:r>
              <a:rPr lang="en-US" sz="1200" b="0" i="0" u="none" strike="noStrike" kern="1200" dirty="0" err="1">
                <a:solidFill>
                  <a:schemeClr val="tx1"/>
                </a:solidFill>
                <a:effectLst/>
                <a:latin typeface="+mn-lt"/>
                <a:ea typeface="+mn-ea"/>
                <a:cs typeface="+mn-cs"/>
                <a:hlinkClick r:id="rId30"/>
              </a:rPr>
              <a:t>Surg.Br</a:t>
            </a:r>
            <a:r>
              <a:rPr lang="en-US" sz="1200" b="0" i="0" u="none" strike="noStrike" kern="1200" dirty="0">
                <a:solidFill>
                  <a:schemeClr val="tx1"/>
                </a:solidFill>
                <a:effectLst/>
                <a:latin typeface="+mn-lt"/>
                <a:ea typeface="+mn-ea"/>
                <a:cs typeface="+mn-cs"/>
                <a:hlinkClick r:id="rId30"/>
              </a:rPr>
              <a:t>. 1993/5; 3: 371-374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1"/>
              </a:rPr>
              <a:t>Gomez, E., </a:t>
            </a:r>
            <a:r>
              <a:rPr lang="en-US" sz="1200" b="0" i="0" u="none" strike="noStrike" kern="1200" dirty="0" err="1">
                <a:solidFill>
                  <a:schemeClr val="tx1"/>
                </a:solidFill>
                <a:effectLst/>
                <a:latin typeface="+mn-lt"/>
                <a:ea typeface="+mn-ea"/>
                <a:cs typeface="+mn-cs"/>
                <a:hlinkClick r:id="rId31"/>
              </a:rPr>
              <a:t>Cazanave,C</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Cunningham,S.A</a:t>
            </a:r>
            <a:r>
              <a:rPr lang="en-US" sz="1200" b="0" i="0" u="none" strike="noStrike" kern="1200" dirty="0">
                <a:solidFill>
                  <a:schemeClr val="tx1"/>
                </a:solidFill>
                <a:effectLst/>
                <a:latin typeface="+mn-lt"/>
                <a:ea typeface="+mn-ea"/>
                <a:cs typeface="+mn-cs"/>
                <a:hlinkClick r:id="rId31"/>
              </a:rPr>
              <a:t>., Greenwood-</a:t>
            </a:r>
            <a:r>
              <a:rPr lang="en-US" sz="1200" b="0" i="0" u="none" strike="noStrike" kern="1200" dirty="0" err="1">
                <a:solidFill>
                  <a:schemeClr val="tx1"/>
                </a:solidFill>
                <a:effectLst/>
                <a:latin typeface="+mn-lt"/>
                <a:ea typeface="+mn-ea"/>
                <a:cs typeface="+mn-cs"/>
                <a:hlinkClick r:id="rId31"/>
              </a:rPr>
              <a:t>Quaintance,K.E</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Steckelberg,J.M</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Uhl,J.R</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Hanssen,A.D</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Karau,M.J</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Schmidt,S.M</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Osmon,D.R</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Berbari,E.F</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Mandrekar,J</a:t>
            </a:r>
            <a:r>
              <a:rPr lang="en-US" sz="1200" b="0" i="0" u="none" strike="noStrike" kern="1200" dirty="0">
                <a:solidFill>
                  <a:schemeClr val="tx1"/>
                </a:solidFill>
                <a:effectLst/>
                <a:latin typeface="+mn-lt"/>
                <a:ea typeface="+mn-ea"/>
                <a:cs typeface="+mn-cs"/>
                <a:hlinkClick r:id="rId31"/>
              </a:rPr>
              <a:t>., </a:t>
            </a:r>
            <a:r>
              <a:rPr lang="en-US" sz="1200" b="0" i="0" u="none" strike="noStrike" kern="1200" dirty="0" err="1">
                <a:solidFill>
                  <a:schemeClr val="tx1"/>
                </a:solidFill>
                <a:effectLst/>
                <a:latin typeface="+mn-lt"/>
                <a:ea typeface="+mn-ea"/>
                <a:cs typeface="+mn-cs"/>
                <a:hlinkClick r:id="rId31"/>
              </a:rPr>
              <a:t>Patel,R</a:t>
            </a:r>
            <a:r>
              <a:rPr lang="en-US" sz="1200" b="0" i="0" u="none" strike="noStrike" kern="1200" dirty="0">
                <a:solidFill>
                  <a:schemeClr val="tx1"/>
                </a:solidFill>
                <a:effectLst/>
                <a:latin typeface="+mn-lt"/>
                <a:ea typeface="+mn-ea"/>
                <a:cs typeface="+mn-cs"/>
                <a:hlinkClick r:id="rId31"/>
              </a:rPr>
              <a:t>. Prosthetic joint infection diagnosis using broad-range PCR of biofilms dislodged from knee and hip arthroplasty surfaces using sonication. </a:t>
            </a:r>
            <a:r>
              <a:rPr lang="en-US" sz="1200" b="0" i="0" u="none" strike="noStrike" kern="1200" dirty="0" err="1">
                <a:solidFill>
                  <a:schemeClr val="tx1"/>
                </a:solidFill>
                <a:effectLst/>
                <a:latin typeface="+mn-lt"/>
                <a:ea typeface="+mn-ea"/>
                <a:cs typeface="+mn-cs"/>
                <a:hlinkClick r:id="rId31"/>
              </a:rPr>
              <a:t>J.Clin.Microbiol</a:t>
            </a:r>
            <a:r>
              <a:rPr lang="en-US" sz="1200" b="0" i="0" u="none" strike="noStrike" kern="1200" dirty="0">
                <a:solidFill>
                  <a:schemeClr val="tx1"/>
                </a:solidFill>
                <a:effectLst/>
                <a:latin typeface="+mn-lt"/>
                <a:ea typeface="+mn-ea"/>
                <a:cs typeface="+mn-cs"/>
                <a:hlinkClick r:id="rId31"/>
              </a:rPr>
              <a:t>. 2012/11; 11: 3501-3508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2"/>
              </a:rPr>
              <a:t>Greenwood-</a:t>
            </a:r>
            <a:r>
              <a:rPr lang="en-US" sz="1200" b="0" i="0" u="none" strike="noStrike" kern="1200" dirty="0" err="1">
                <a:solidFill>
                  <a:schemeClr val="tx1"/>
                </a:solidFill>
                <a:effectLst/>
                <a:latin typeface="+mn-lt"/>
                <a:ea typeface="+mn-ea"/>
                <a:cs typeface="+mn-cs"/>
                <a:hlinkClick r:id="rId32"/>
              </a:rPr>
              <a:t>Quaintance</a:t>
            </a:r>
            <a:r>
              <a:rPr lang="en-US" sz="1200" b="0" i="0" u="none" strike="noStrike" kern="1200" dirty="0">
                <a:solidFill>
                  <a:schemeClr val="tx1"/>
                </a:solidFill>
                <a:effectLst/>
                <a:latin typeface="+mn-lt"/>
                <a:ea typeface="+mn-ea"/>
                <a:cs typeface="+mn-cs"/>
                <a:hlinkClick r:id="rId32"/>
              </a:rPr>
              <a:t>, K.E., </a:t>
            </a:r>
            <a:r>
              <a:rPr lang="en-US" sz="1200" b="0" i="0" u="none" strike="noStrike" kern="1200" dirty="0" err="1">
                <a:solidFill>
                  <a:schemeClr val="tx1"/>
                </a:solidFill>
                <a:effectLst/>
                <a:latin typeface="+mn-lt"/>
                <a:ea typeface="+mn-ea"/>
                <a:cs typeface="+mn-cs"/>
                <a:hlinkClick r:id="rId32"/>
              </a:rPr>
              <a:t>Uhl,J.R</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Hanssen,A.D</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Sampath,R</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Mandrekar,J.N</a:t>
            </a:r>
            <a:r>
              <a:rPr lang="en-US" sz="1200" b="0" i="0" u="none" strike="noStrike" kern="1200" dirty="0">
                <a:solidFill>
                  <a:schemeClr val="tx1"/>
                </a:solidFill>
                <a:effectLst/>
                <a:latin typeface="+mn-lt"/>
                <a:ea typeface="+mn-ea"/>
                <a:cs typeface="+mn-cs"/>
                <a:hlinkClick r:id="rId32"/>
              </a:rPr>
              <a:t>., </a:t>
            </a:r>
            <a:r>
              <a:rPr lang="en-US" sz="1200" b="0" i="0" u="none" strike="noStrike" kern="1200" dirty="0" err="1">
                <a:solidFill>
                  <a:schemeClr val="tx1"/>
                </a:solidFill>
                <a:effectLst/>
                <a:latin typeface="+mn-lt"/>
                <a:ea typeface="+mn-ea"/>
                <a:cs typeface="+mn-cs"/>
                <a:hlinkClick r:id="rId32"/>
              </a:rPr>
              <a:t>Patel,R</a:t>
            </a:r>
            <a:r>
              <a:rPr lang="en-US" sz="1200" b="0" i="0" u="none" strike="noStrike" kern="1200" dirty="0">
                <a:solidFill>
                  <a:schemeClr val="tx1"/>
                </a:solidFill>
                <a:effectLst/>
                <a:latin typeface="+mn-lt"/>
                <a:ea typeface="+mn-ea"/>
                <a:cs typeface="+mn-cs"/>
                <a:hlinkClick r:id="rId32"/>
              </a:rPr>
              <a:t>. Diagnosis of prosthetic joint infection by use of PCR-electrospray ionization mass spectrometry. </a:t>
            </a:r>
            <a:r>
              <a:rPr lang="en-US" sz="1200" b="0" i="0" u="none" strike="noStrike" kern="1200" dirty="0" err="1">
                <a:solidFill>
                  <a:schemeClr val="tx1"/>
                </a:solidFill>
                <a:effectLst/>
                <a:latin typeface="+mn-lt"/>
                <a:ea typeface="+mn-ea"/>
                <a:cs typeface="+mn-cs"/>
                <a:hlinkClick r:id="rId32"/>
              </a:rPr>
              <a:t>J.Clin.Microbiol</a:t>
            </a:r>
            <a:r>
              <a:rPr lang="en-US" sz="1200" b="0" i="0" u="none" strike="noStrike" kern="1200" dirty="0">
                <a:solidFill>
                  <a:schemeClr val="tx1"/>
                </a:solidFill>
                <a:effectLst/>
                <a:latin typeface="+mn-lt"/>
                <a:ea typeface="+mn-ea"/>
                <a:cs typeface="+mn-cs"/>
                <a:hlinkClick r:id="rId32"/>
              </a:rPr>
              <a:t>. 2014/2; 2: 642-649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3"/>
              </a:rPr>
              <a:t>Higuera,C.A</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Zmistowski,B</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Malcom,T</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Barsoum,W.K</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Sporer,S.M</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Mommsen,P</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Kendoff,D</a:t>
            </a:r>
            <a:r>
              <a:rPr lang="en-US" sz="1200" b="0" i="0" u="none" strike="noStrike" kern="1200" dirty="0">
                <a:solidFill>
                  <a:schemeClr val="tx1"/>
                </a:solidFill>
                <a:effectLst/>
                <a:latin typeface="+mn-lt"/>
                <a:ea typeface="+mn-ea"/>
                <a:cs typeface="+mn-cs"/>
                <a:hlinkClick r:id="rId33"/>
              </a:rPr>
              <a:t>., Della </a:t>
            </a:r>
            <a:r>
              <a:rPr lang="en-US" sz="1200" b="0" i="0" u="none" strike="noStrike" kern="1200" dirty="0" err="1">
                <a:solidFill>
                  <a:schemeClr val="tx1"/>
                </a:solidFill>
                <a:effectLst/>
                <a:latin typeface="+mn-lt"/>
                <a:ea typeface="+mn-ea"/>
                <a:cs typeface="+mn-cs"/>
                <a:hlinkClick r:id="rId33"/>
              </a:rPr>
              <a:t>Valle,C.J</a:t>
            </a:r>
            <a:r>
              <a:rPr lang="en-US" sz="1200" b="0" i="0" u="none" strike="noStrike" kern="1200" dirty="0">
                <a:solidFill>
                  <a:schemeClr val="tx1"/>
                </a:solidFill>
                <a:effectLst/>
                <a:latin typeface="+mn-lt"/>
                <a:ea typeface="+mn-ea"/>
                <a:cs typeface="+mn-cs"/>
                <a:hlinkClick r:id="rId33"/>
              </a:rPr>
              <a:t>., </a:t>
            </a:r>
            <a:r>
              <a:rPr lang="en-US" sz="1200" b="0" i="0" u="none" strike="noStrike" kern="1200" dirty="0" err="1">
                <a:solidFill>
                  <a:schemeClr val="tx1"/>
                </a:solidFill>
                <a:effectLst/>
                <a:latin typeface="+mn-lt"/>
                <a:ea typeface="+mn-ea"/>
                <a:cs typeface="+mn-cs"/>
                <a:hlinkClick r:id="rId33"/>
              </a:rPr>
              <a:t>Parvizi,J</a:t>
            </a:r>
            <a:r>
              <a:rPr lang="en-US" sz="1200" b="0" i="0" u="none" strike="noStrike" kern="1200" dirty="0">
                <a:solidFill>
                  <a:schemeClr val="tx1"/>
                </a:solidFill>
                <a:effectLst/>
                <a:latin typeface="+mn-lt"/>
                <a:ea typeface="+mn-ea"/>
                <a:cs typeface="+mn-cs"/>
                <a:hlinkClick r:id="rId33"/>
              </a:rPr>
              <a:t>. Synovial Fluid Cell Count for Diagnosis of Chronic Periprosthetic Hip Infection. J Bone Joint Surg Am 2017/5/3; 9: 753-759</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4"/>
              </a:rPr>
              <a:t>Janz,V</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Wassilew,G.I</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Hasart,O</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Matziolis,G</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Tohtz,S</a:t>
            </a:r>
            <a:r>
              <a:rPr lang="en-US" sz="1200" b="0" i="0" u="none" strike="noStrike" kern="1200" dirty="0">
                <a:solidFill>
                  <a:schemeClr val="tx1"/>
                </a:solidFill>
                <a:effectLst/>
                <a:latin typeface="+mn-lt"/>
                <a:ea typeface="+mn-ea"/>
                <a:cs typeface="+mn-cs"/>
                <a:hlinkClick r:id="rId34"/>
              </a:rPr>
              <a:t>., </a:t>
            </a:r>
            <a:r>
              <a:rPr lang="en-US" sz="1200" b="0" i="0" u="none" strike="noStrike" kern="1200" dirty="0" err="1">
                <a:solidFill>
                  <a:schemeClr val="tx1"/>
                </a:solidFill>
                <a:effectLst/>
                <a:latin typeface="+mn-lt"/>
                <a:ea typeface="+mn-ea"/>
                <a:cs typeface="+mn-cs"/>
                <a:hlinkClick r:id="rId34"/>
              </a:rPr>
              <a:t>Perka,C</a:t>
            </a:r>
            <a:r>
              <a:rPr lang="en-US" sz="1200" b="0" i="0" u="none" strike="noStrike" kern="1200" dirty="0">
                <a:solidFill>
                  <a:schemeClr val="tx1"/>
                </a:solidFill>
                <a:effectLst/>
                <a:latin typeface="+mn-lt"/>
                <a:ea typeface="+mn-ea"/>
                <a:cs typeface="+mn-cs"/>
                <a:hlinkClick r:id="rId34"/>
              </a:rPr>
              <a:t>. Evaluation of sonicate fluid cultures in comparison to histological analysis of the periprosthetic membrane for the detection of periprosthetic joint infection. </a:t>
            </a:r>
            <a:r>
              <a:rPr lang="en-US" sz="1200" b="0" i="0" u="none" strike="noStrike" kern="1200" dirty="0" err="1">
                <a:solidFill>
                  <a:schemeClr val="tx1"/>
                </a:solidFill>
                <a:effectLst/>
                <a:latin typeface="+mn-lt"/>
                <a:ea typeface="+mn-ea"/>
                <a:cs typeface="+mn-cs"/>
                <a:hlinkClick r:id="rId34"/>
              </a:rPr>
              <a:t>Int.Orthop</a:t>
            </a:r>
            <a:r>
              <a:rPr lang="en-US" sz="1200" b="0" i="0" u="none" strike="noStrike" kern="1200" dirty="0">
                <a:solidFill>
                  <a:schemeClr val="tx1"/>
                </a:solidFill>
                <a:effectLst/>
                <a:latin typeface="+mn-lt"/>
                <a:ea typeface="+mn-ea"/>
                <a:cs typeface="+mn-cs"/>
                <a:hlinkClick r:id="rId34"/>
              </a:rPr>
              <a:t>. 2013/5; 5: 931-936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5"/>
              </a:rPr>
              <a:t>Kasparek,M.F</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Kasparek,M</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Boettner,F</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Faschingbauer,M</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Hahne,J</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Dominkus,M</a:t>
            </a:r>
            <a:r>
              <a:rPr lang="en-US" sz="1200" b="0" i="0" u="none" strike="noStrike" kern="1200" dirty="0">
                <a:solidFill>
                  <a:schemeClr val="tx1"/>
                </a:solidFill>
                <a:effectLst/>
                <a:latin typeface="+mn-lt"/>
                <a:ea typeface="+mn-ea"/>
                <a:cs typeface="+mn-cs"/>
                <a:hlinkClick r:id="rId35"/>
              </a:rPr>
              <a:t>. Intraoperative Diagnosis of Periprosthetic Joint Infection Using a Novel Alpha-Defensin Lateral Flow Assay. </a:t>
            </a:r>
            <a:r>
              <a:rPr lang="en-US" sz="1200" b="0" i="0" u="none" strike="noStrike" kern="1200" dirty="0" err="1">
                <a:solidFill>
                  <a:schemeClr val="tx1"/>
                </a:solidFill>
                <a:effectLst/>
                <a:latin typeface="+mn-lt"/>
                <a:ea typeface="+mn-ea"/>
                <a:cs typeface="+mn-cs"/>
                <a:hlinkClick r:id="rId35"/>
              </a:rPr>
              <a:t>J.Arthroplasty</a:t>
            </a:r>
            <a:r>
              <a:rPr lang="en-US" sz="1200" b="0" i="0" u="none" strike="noStrike" kern="1200" dirty="0">
                <a:solidFill>
                  <a:schemeClr val="tx1"/>
                </a:solidFill>
                <a:effectLst/>
                <a:latin typeface="+mn-lt"/>
                <a:ea typeface="+mn-ea"/>
                <a:cs typeface="+mn-cs"/>
                <a:hlinkClick r:id="rId35"/>
              </a:rPr>
              <a:t> 2016/12; 12: 2871-2874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6"/>
              </a:rPr>
              <a:t>Ko, P.S., Ip, D., Chow, K.P., Cheung, F., Lee, O.B., Lam, J.J. The role of intraoperative frozen section in decision making in revision hip and knee arthroplasties in a local community hospital. J. Arthroplasty. 2005/2; 2: 189-195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7"/>
              </a:rPr>
              <a:t>Koh, I.J., </a:t>
            </a:r>
            <a:r>
              <a:rPr lang="en-US" sz="1200" b="0" i="0" u="none" strike="noStrike" kern="1200" dirty="0" err="1">
                <a:solidFill>
                  <a:schemeClr val="tx1"/>
                </a:solidFill>
                <a:effectLst/>
                <a:latin typeface="+mn-lt"/>
                <a:ea typeface="+mn-ea"/>
                <a:cs typeface="+mn-cs"/>
                <a:hlinkClick r:id="rId37"/>
              </a:rPr>
              <a:t>Han,S.B</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In,Y</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Oh,K.J</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Lee,D.H</a:t>
            </a:r>
            <a:r>
              <a:rPr lang="en-US" sz="1200" b="0" i="0" u="none" strike="noStrike" kern="1200" dirty="0">
                <a:solidFill>
                  <a:schemeClr val="tx1"/>
                </a:solidFill>
                <a:effectLst/>
                <a:latin typeface="+mn-lt"/>
                <a:ea typeface="+mn-ea"/>
                <a:cs typeface="+mn-cs"/>
                <a:hlinkClick r:id="rId37"/>
              </a:rPr>
              <a:t>., </a:t>
            </a:r>
            <a:r>
              <a:rPr lang="en-US" sz="1200" b="0" i="0" u="none" strike="noStrike" kern="1200" dirty="0" err="1">
                <a:solidFill>
                  <a:schemeClr val="tx1"/>
                </a:solidFill>
                <a:effectLst/>
                <a:latin typeface="+mn-lt"/>
                <a:ea typeface="+mn-ea"/>
                <a:cs typeface="+mn-cs"/>
                <a:hlinkClick r:id="rId37"/>
              </a:rPr>
              <a:t>Kim,T.K</a:t>
            </a:r>
            <a:r>
              <a:rPr lang="en-US" sz="1200" b="0" i="0" u="none" strike="noStrike" kern="1200" dirty="0">
                <a:solidFill>
                  <a:schemeClr val="tx1"/>
                </a:solidFill>
                <a:effectLst/>
                <a:latin typeface="+mn-lt"/>
                <a:ea typeface="+mn-ea"/>
                <a:cs typeface="+mn-cs"/>
                <a:hlinkClick r:id="rId37"/>
              </a:rPr>
              <a:t>. The Leukocyte Esterase Strip Test has Practical Value for Diagnosing Periprosthetic Joint Infection After Total Knee Arthroplasty: A Multicenter Study. J Arthroplasty 2017/11; 11: 3519-3523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8"/>
              </a:rPr>
              <a:t>Kwon, Y.M., </a:t>
            </a:r>
            <a:r>
              <a:rPr lang="en-US" sz="1200" b="0" i="0" u="none" strike="noStrike" kern="1200" dirty="0" err="1">
                <a:solidFill>
                  <a:schemeClr val="tx1"/>
                </a:solidFill>
                <a:effectLst/>
                <a:latin typeface="+mn-lt"/>
                <a:ea typeface="+mn-ea"/>
                <a:cs typeface="+mn-cs"/>
                <a:hlinkClick r:id="rId38"/>
              </a:rPr>
              <a:t>Antoci,V.,Jr</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Leone,W.A</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Tsai,T.Y</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Dimitriou,D</a:t>
            </a:r>
            <a:r>
              <a:rPr lang="en-US" sz="1200" b="0" i="0" u="none" strike="noStrike" kern="1200" dirty="0">
                <a:solidFill>
                  <a:schemeClr val="tx1"/>
                </a:solidFill>
                <a:effectLst/>
                <a:latin typeface="+mn-lt"/>
                <a:ea typeface="+mn-ea"/>
                <a:cs typeface="+mn-cs"/>
                <a:hlinkClick r:id="rId38"/>
              </a:rPr>
              <a:t>., </a:t>
            </a:r>
            <a:r>
              <a:rPr lang="en-US" sz="1200" b="0" i="0" u="none" strike="noStrike" kern="1200" dirty="0" err="1">
                <a:solidFill>
                  <a:schemeClr val="tx1"/>
                </a:solidFill>
                <a:effectLst/>
                <a:latin typeface="+mn-lt"/>
                <a:ea typeface="+mn-ea"/>
                <a:cs typeface="+mn-cs"/>
                <a:hlinkClick r:id="rId38"/>
              </a:rPr>
              <a:t>Liow,M.H</a:t>
            </a:r>
            <a:r>
              <a:rPr lang="en-US" sz="1200" b="0" i="0" u="none" strike="noStrike" kern="1200" dirty="0">
                <a:solidFill>
                  <a:schemeClr val="tx1"/>
                </a:solidFill>
                <a:effectLst/>
                <a:latin typeface="+mn-lt"/>
                <a:ea typeface="+mn-ea"/>
                <a:cs typeface="+mn-cs"/>
                <a:hlinkClick r:id="rId38"/>
              </a:rPr>
              <a:t>. Utility of Serum Inflammatory and Synovial Fluid Counts in the Diagnosis of Infection in Taper Corrosion of Dual Taper Modular Stems. </a:t>
            </a:r>
            <a:r>
              <a:rPr lang="en-US" sz="1200" b="0" i="0" u="none" strike="noStrike" kern="1200" dirty="0" err="1">
                <a:solidFill>
                  <a:schemeClr val="tx1"/>
                </a:solidFill>
                <a:effectLst/>
                <a:latin typeface="+mn-lt"/>
                <a:ea typeface="+mn-ea"/>
                <a:cs typeface="+mn-cs"/>
                <a:hlinkClick r:id="rId38"/>
              </a:rPr>
              <a:t>J.Arthroplasty</a:t>
            </a:r>
            <a:r>
              <a:rPr lang="en-US" sz="1200" b="0" i="0" u="none" strike="noStrike" kern="1200" dirty="0">
                <a:solidFill>
                  <a:schemeClr val="tx1"/>
                </a:solidFill>
                <a:effectLst/>
                <a:latin typeface="+mn-lt"/>
                <a:ea typeface="+mn-ea"/>
                <a:cs typeface="+mn-cs"/>
                <a:hlinkClick r:id="rId38"/>
              </a:rPr>
              <a:t> 2016/9; 9: 1997-2003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9"/>
              </a:rPr>
              <a:t>Lonner,J.H</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Desai,P</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DiCesare,P.E</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Steiner,G</a:t>
            </a:r>
            <a:r>
              <a:rPr lang="en-US" sz="1200" b="0" i="0" u="none" strike="noStrike" kern="1200" dirty="0">
                <a:solidFill>
                  <a:schemeClr val="tx1"/>
                </a:solidFill>
                <a:effectLst/>
                <a:latin typeface="+mn-lt"/>
                <a:ea typeface="+mn-ea"/>
                <a:cs typeface="+mn-cs"/>
                <a:hlinkClick r:id="rId39"/>
              </a:rPr>
              <a:t>., </a:t>
            </a:r>
            <a:r>
              <a:rPr lang="en-US" sz="1200" b="0" i="0" u="none" strike="noStrike" kern="1200" dirty="0" err="1">
                <a:solidFill>
                  <a:schemeClr val="tx1"/>
                </a:solidFill>
                <a:effectLst/>
                <a:latin typeface="+mn-lt"/>
                <a:ea typeface="+mn-ea"/>
                <a:cs typeface="+mn-cs"/>
                <a:hlinkClick r:id="rId39"/>
              </a:rPr>
              <a:t>Zuckerman,J.D</a:t>
            </a:r>
            <a:r>
              <a:rPr lang="en-US" sz="1200" b="0" i="0" u="none" strike="noStrike" kern="1200" dirty="0">
                <a:solidFill>
                  <a:schemeClr val="tx1"/>
                </a:solidFill>
                <a:effectLst/>
                <a:latin typeface="+mn-lt"/>
                <a:ea typeface="+mn-ea"/>
                <a:cs typeface="+mn-cs"/>
                <a:hlinkClick r:id="rId39"/>
              </a:rPr>
              <a:t>. The reliability of analysis of intraoperative frozen sections for identifying active infection during revision hip or knee arthroplasty. J Bone Joint Surg Am 1996/10; 10: 1553-1558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0"/>
              </a:rPr>
              <a:t>Malhotra, R., </a:t>
            </a:r>
            <a:r>
              <a:rPr lang="en-US" sz="1200" b="0" i="0" u="none" strike="noStrike" kern="1200" dirty="0" err="1">
                <a:solidFill>
                  <a:schemeClr val="tx1"/>
                </a:solidFill>
                <a:effectLst/>
                <a:latin typeface="+mn-lt"/>
                <a:ea typeface="+mn-ea"/>
                <a:cs typeface="+mn-cs"/>
                <a:hlinkClick r:id="rId40"/>
              </a:rPr>
              <a:t>Morgan,D.A</a:t>
            </a:r>
            <a:r>
              <a:rPr lang="en-US" sz="1200" b="0" i="0" u="none" strike="noStrike" kern="1200" dirty="0">
                <a:solidFill>
                  <a:schemeClr val="tx1"/>
                </a:solidFill>
                <a:effectLst/>
                <a:latin typeface="+mn-lt"/>
                <a:ea typeface="+mn-ea"/>
                <a:cs typeface="+mn-cs"/>
                <a:hlinkClick r:id="rId40"/>
              </a:rPr>
              <a:t>. Role of core biopsy in diagnosing infection before revision hip arthroplasty. </a:t>
            </a:r>
            <a:r>
              <a:rPr lang="en-US" sz="1200" b="0" i="0" u="none" strike="noStrike" kern="1200" dirty="0" err="1">
                <a:solidFill>
                  <a:schemeClr val="tx1"/>
                </a:solidFill>
                <a:effectLst/>
                <a:latin typeface="+mn-lt"/>
                <a:ea typeface="+mn-ea"/>
                <a:cs typeface="+mn-cs"/>
                <a:hlinkClick r:id="rId40"/>
              </a:rPr>
              <a:t>J.Arthroplasty</a:t>
            </a:r>
            <a:r>
              <a:rPr lang="en-US" sz="1200" b="0" i="0" u="none" strike="noStrike" kern="1200" dirty="0">
                <a:solidFill>
                  <a:schemeClr val="tx1"/>
                </a:solidFill>
                <a:effectLst/>
                <a:latin typeface="+mn-lt"/>
                <a:ea typeface="+mn-ea"/>
                <a:cs typeface="+mn-cs"/>
                <a:hlinkClick r:id="rId40"/>
              </a:rPr>
              <a:t> 2004/1; 1: 78-87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1"/>
              </a:rPr>
              <a:t>Melendez, D. P., Greenwood-</a:t>
            </a:r>
            <a:r>
              <a:rPr lang="en-US" sz="1200" b="0" i="0" u="none" strike="noStrike" kern="1200" dirty="0" err="1">
                <a:solidFill>
                  <a:schemeClr val="tx1"/>
                </a:solidFill>
                <a:effectLst/>
                <a:latin typeface="+mn-lt"/>
                <a:ea typeface="+mn-ea"/>
                <a:cs typeface="+mn-cs"/>
                <a:hlinkClick r:id="rId41"/>
              </a:rPr>
              <a:t>Quaintance,K.E</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Berbari,E.F</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Osmon,D.R</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Mandrekar,J.N</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Hanssen,A.D</a:t>
            </a:r>
            <a:r>
              <a:rPr lang="en-US" sz="1200" b="0" i="0" u="none" strike="noStrike" kern="1200" dirty="0">
                <a:solidFill>
                  <a:schemeClr val="tx1"/>
                </a:solidFill>
                <a:effectLst/>
                <a:latin typeface="+mn-lt"/>
                <a:ea typeface="+mn-ea"/>
                <a:cs typeface="+mn-cs"/>
                <a:hlinkClick r:id="rId41"/>
              </a:rPr>
              <a:t>., </a:t>
            </a:r>
            <a:r>
              <a:rPr lang="en-US" sz="1200" b="0" i="0" u="none" strike="noStrike" kern="1200" dirty="0" err="1">
                <a:solidFill>
                  <a:schemeClr val="tx1"/>
                </a:solidFill>
                <a:effectLst/>
                <a:latin typeface="+mn-lt"/>
                <a:ea typeface="+mn-ea"/>
                <a:cs typeface="+mn-cs"/>
                <a:hlinkClick r:id="rId41"/>
              </a:rPr>
              <a:t>Patel,R</a:t>
            </a:r>
            <a:r>
              <a:rPr lang="en-US" sz="1200" b="0" i="0" u="none" strike="noStrike" kern="1200" dirty="0">
                <a:solidFill>
                  <a:schemeClr val="tx1"/>
                </a:solidFill>
                <a:effectLst/>
                <a:latin typeface="+mn-lt"/>
                <a:ea typeface="+mn-ea"/>
                <a:cs typeface="+mn-cs"/>
                <a:hlinkClick r:id="rId41"/>
              </a:rPr>
              <a:t>. Evaluation of a Genus- and Group-Specific Rapid PCR Assay Panel on Synovial Fluid for Diagnosis of Prosthetic Knee Infection. </a:t>
            </a:r>
            <a:r>
              <a:rPr lang="en-US" sz="1200" b="0" i="0" u="none" strike="noStrike" kern="1200" dirty="0" err="1">
                <a:solidFill>
                  <a:schemeClr val="tx1"/>
                </a:solidFill>
                <a:effectLst/>
                <a:latin typeface="+mn-lt"/>
                <a:ea typeface="+mn-ea"/>
                <a:cs typeface="+mn-cs"/>
                <a:hlinkClick r:id="rId41"/>
              </a:rPr>
              <a:t>J.Clin.Microbiol</a:t>
            </a:r>
            <a:r>
              <a:rPr lang="en-US" sz="1200" b="0" i="0" u="none" strike="noStrike" kern="1200" dirty="0">
                <a:solidFill>
                  <a:schemeClr val="tx1"/>
                </a:solidFill>
                <a:effectLst/>
                <a:latin typeface="+mn-lt"/>
                <a:ea typeface="+mn-ea"/>
                <a:cs typeface="+mn-cs"/>
                <a:hlinkClick r:id="rId41"/>
              </a:rPr>
              <a:t>. 2016/1; 1: 120-126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2"/>
              </a:rPr>
              <a:t>Morgenstern,C</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Cabric,S</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Perka,C</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Trampuz,A</a:t>
            </a:r>
            <a:r>
              <a:rPr lang="en-US" sz="1200" b="0" i="0" u="none" strike="noStrike" kern="1200" dirty="0">
                <a:solidFill>
                  <a:schemeClr val="tx1"/>
                </a:solidFill>
                <a:effectLst/>
                <a:latin typeface="+mn-lt"/>
                <a:ea typeface="+mn-ea"/>
                <a:cs typeface="+mn-cs"/>
                <a:hlinkClick r:id="rId42"/>
              </a:rPr>
              <a:t>., </a:t>
            </a:r>
            <a:r>
              <a:rPr lang="en-US" sz="1200" b="0" i="0" u="none" strike="noStrike" kern="1200" dirty="0" err="1">
                <a:solidFill>
                  <a:schemeClr val="tx1"/>
                </a:solidFill>
                <a:effectLst/>
                <a:latin typeface="+mn-lt"/>
                <a:ea typeface="+mn-ea"/>
                <a:cs typeface="+mn-cs"/>
                <a:hlinkClick r:id="rId42"/>
              </a:rPr>
              <a:t>Renz,N</a:t>
            </a:r>
            <a:r>
              <a:rPr lang="en-US" sz="1200" b="0" i="0" u="none" strike="noStrike" kern="1200" dirty="0">
                <a:solidFill>
                  <a:schemeClr val="tx1"/>
                </a:solidFill>
                <a:effectLst/>
                <a:latin typeface="+mn-lt"/>
                <a:ea typeface="+mn-ea"/>
                <a:cs typeface="+mn-cs"/>
                <a:hlinkClick r:id="rId42"/>
              </a:rPr>
              <a:t>. Synovial fluid multiplex PCR is superior to culture for detection of low-virulent pathogens causing periprosthetic joint infection. </a:t>
            </a:r>
            <a:r>
              <a:rPr lang="en-US" sz="1200" b="0" i="0" u="none" strike="noStrike" kern="1200" dirty="0" err="1">
                <a:solidFill>
                  <a:schemeClr val="tx1"/>
                </a:solidFill>
                <a:effectLst/>
                <a:latin typeface="+mn-lt"/>
                <a:ea typeface="+mn-ea"/>
                <a:cs typeface="+mn-cs"/>
                <a:hlinkClick r:id="rId42"/>
              </a:rPr>
              <a:t>Diagn.Microbiol.Infect.Dis</a:t>
            </a:r>
            <a:r>
              <a:rPr lang="en-US" sz="1200" b="0" i="0" u="none" strike="noStrike" kern="1200" dirty="0">
                <a:solidFill>
                  <a:schemeClr val="tx1"/>
                </a:solidFill>
                <a:effectLst/>
                <a:latin typeface="+mn-lt"/>
                <a:ea typeface="+mn-ea"/>
                <a:cs typeface="+mn-cs"/>
                <a:hlinkClick r:id="rId42"/>
              </a:rPr>
              <a:t> 2017/11/2;</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3"/>
              </a:rPr>
              <a:t>Mulcahy,D.M</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Fenelon,G.C</a:t>
            </a:r>
            <a:r>
              <a:rPr lang="en-US" sz="1200" b="0" i="0" u="none" strike="noStrike" kern="1200" dirty="0">
                <a:solidFill>
                  <a:schemeClr val="tx1"/>
                </a:solidFill>
                <a:effectLst/>
                <a:latin typeface="+mn-lt"/>
                <a:ea typeface="+mn-ea"/>
                <a:cs typeface="+mn-cs"/>
                <a:hlinkClick r:id="rId43"/>
              </a:rPr>
              <a:t>., </a:t>
            </a:r>
            <a:r>
              <a:rPr lang="en-US" sz="1200" b="0" i="0" u="none" strike="noStrike" kern="1200" dirty="0" err="1">
                <a:solidFill>
                  <a:schemeClr val="tx1"/>
                </a:solidFill>
                <a:effectLst/>
                <a:latin typeface="+mn-lt"/>
                <a:ea typeface="+mn-ea"/>
                <a:cs typeface="+mn-cs"/>
                <a:hlinkClick r:id="rId43"/>
              </a:rPr>
              <a:t>McInerney,D.P</a:t>
            </a:r>
            <a:r>
              <a:rPr lang="en-US" sz="1200" b="0" i="0" u="none" strike="noStrike" kern="1200" dirty="0">
                <a:solidFill>
                  <a:schemeClr val="tx1"/>
                </a:solidFill>
                <a:effectLst/>
                <a:latin typeface="+mn-lt"/>
                <a:ea typeface="+mn-ea"/>
                <a:cs typeface="+mn-cs"/>
                <a:hlinkClick r:id="rId43"/>
              </a:rPr>
              <a:t>. Aspiration arthrography of the hip joint. Its uses and limitations in revision hip surgery. </a:t>
            </a:r>
            <a:r>
              <a:rPr lang="en-US" sz="1200" b="0" i="0" u="none" strike="noStrike" kern="1200" dirty="0" err="1">
                <a:solidFill>
                  <a:schemeClr val="tx1"/>
                </a:solidFill>
                <a:effectLst/>
                <a:latin typeface="+mn-lt"/>
                <a:ea typeface="+mn-ea"/>
                <a:cs typeface="+mn-cs"/>
                <a:hlinkClick r:id="rId43"/>
              </a:rPr>
              <a:t>J.Arthroplasty</a:t>
            </a:r>
            <a:r>
              <a:rPr lang="en-US" sz="1200" b="0" i="0" u="none" strike="noStrike" kern="1200" dirty="0">
                <a:solidFill>
                  <a:schemeClr val="tx1"/>
                </a:solidFill>
                <a:effectLst/>
                <a:latin typeface="+mn-lt"/>
                <a:ea typeface="+mn-ea"/>
                <a:cs typeface="+mn-cs"/>
                <a:hlinkClick r:id="rId43"/>
              </a:rPr>
              <a:t> 1996/1; 1: 64-68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4"/>
              </a:rPr>
              <a:t>Nunez,L.V</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Buttaro,M.A</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Morandi,A</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Pusso,R</a:t>
            </a:r>
            <a:r>
              <a:rPr lang="en-US" sz="1200" b="0" i="0" u="none" strike="noStrike" kern="1200" dirty="0">
                <a:solidFill>
                  <a:schemeClr val="tx1"/>
                </a:solidFill>
                <a:effectLst/>
                <a:latin typeface="+mn-lt"/>
                <a:ea typeface="+mn-ea"/>
                <a:cs typeface="+mn-cs"/>
                <a:hlinkClick r:id="rId44"/>
              </a:rPr>
              <a:t>., </a:t>
            </a:r>
            <a:r>
              <a:rPr lang="en-US" sz="1200" b="0" i="0" u="none" strike="noStrike" kern="1200" dirty="0" err="1">
                <a:solidFill>
                  <a:schemeClr val="tx1"/>
                </a:solidFill>
                <a:effectLst/>
                <a:latin typeface="+mn-lt"/>
                <a:ea typeface="+mn-ea"/>
                <a:cs typeface="+mn-cs"/>
                <a:hlinkClick r:id="rId44"/>
              </a:rPr>
              <a:t>Piccaluga,F</a:t>
            </a:r>
            <a:r>
              <a:rPr lang="en-US" sz="1200" b="0" i="0" u="none" strike="noStrike" kern="1200" dirty="0">
                <a:solidFill>
                  <a:schemeClr val="tx1"/>
                </a:solidFill>
                <a:effectLst/>
                <a:latin typeface="+mn-lt"/>
                <a:ea typeface="+mn-ea"/>
                <a:cs typeface="+mn-cs"/>
                <a:hlinkClick r:id="rId44"/>
              </a:rPr>
              <a:t>. Frozen sections of samples taken intraoperatively for diagnosis of infection in revision hip surgery. 2007/4; 2: 226-230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5"/>
              </a:rPr>
              <a:t>Omar,M</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Ettinger,M</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Reichling,M</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Petri,M</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Guenther,D</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Gehrke,T</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Krettek,C</a:t>
            </a:r>
            <a:r>
              <a:rPr lang="en-US" sz="1200" b="0" i="0" u="none" strike="noStrike" kern="1200" dirty="0">
                <a:solidFill>
                  <a:schemeClr val="tx1"/>
                </a:solidFill>
                <a:effectLst/>
                <a:latin typeface="+mn-lt"/>
                <a:ea typeface="+mn-ea"/>
                <a:cs typeface="+mn-cs"/>
                <a:hlinkClick r:id="rId45"/>
              </a:rPr>
              <a:t>., </a:t>
            </a:r>
            <a:r>
              <a:rPr lang="en-US" sz="1200" b="0" i="0" u="none" strike="noStrike" kern="1200" dirty="0" err="1">
                <a:solidFill>
                  <a:schemeClr val="tx1"/>
                </a:solidFill>
                <a:effectLst/>
                <a:latin typeface="+mn-lt"/>
                <a:ea typeface="+mn-ea"/>
                <a:cs typeface="+mn-cs"/>
                <a:hlinkClick r:id="rId45"/>
              </a:rPr>
              <a:t>Mommsen,P</a:t>
            </a:r>
            <a:r>
              <a:rPr lang="en-US" sz="1200" b="0" i="0" u="none" strike="noStrike" kern="1200" dirty="0">
                <a:solidFill>
                  <a:schemeClr val="tx1"/>
                </a:solidFill>
                <a:effectLst/>
                <a:latin typeface="+mn-lt"/>
                <a:ea typeface="+mn-ea"/>
                <a:cs typeface="+mn-cs"/>
                <a:hlinkClick r:id="rId45"/>
              </a:rPr>
              <a:t>. Synovial C- reactive protein as a marker for chronic periprosthetic infection in total hip arthroplasty. Bone Joint J. 2015/2; 2: 173-176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6"/>
              </a:rPr>
              <a:t>Ryu,S.Y</a:t>
            </a:r>
            <a:r>
              <a:rPr lang="en-US" sz="1200" b="0" i="0" u="none" strike="noStrike" kern="1200" dirty="0">
                <a:solidFill>
                  <a:schemeClr val="tx1"/>
                </a:solidFill>
                <a:effectLst/>
                <a:latin typeface="+mn-lt"/>
                <a:ea typeface="+mn-ea"/>
                <a:cs typeface="+mn-cs"/>
                <a:hlinkClick r:id="rId46"/>
              </a:rPr>
              <a:t>., Greenwood-</a:t>
            </a:r>
            <a:r>
              <a:rPr lang="en-US" sz="1200" b="0" i="0" u="none" strike="noStrike" kern="1200" dirty="0" err="1">
                <a:solidFill>
                  <a:schemeClr val="tx1"/>
                </a:solidFill>
                <a:effectLst/>
                <a:latin typeface="+mn-lt"/>
                <a:ea typeface="+mn-ea"/>
                <a:cs typeface="+mn-cs"/>
                <a:hlinkClick r:id="rId46"/>
              </a:rPr>
              <a:t>Quaintance,K.E</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Hanssen,A.D</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Mandrekar,J.N</a:t>
            </a:r>
            <a:r>
              <a:rPr lang="en-US" sz="1200" b="0" i="0" u="none" strike="noStrike" kern="1200" dirty="0">
                <a:solidFill>
                  <a:schemeClr val="tx1"/>
                </a:solidFill>
                <a:effectLst/>
                <a:latin typeface="+mn-lt"/>
                <a:ea typeface="+mn-ea"/>
                <a:cs typeface="+mn-cs"/>
                <a:hlinkClick r:id="rId46"/>
              </a:rPr>
              <a:t>., </a:t>
            </a:r>
            <a:r>
              <a:rPr lang="en-US" sz="1200" b="0" i="0" u="none" strike="noStrike" kern="1200" dirty="0" err="1">
                <a:solidFill>
                  <a:schemeClr val="tx1"/>
                </a:solidFill>
                <a:effectLst/>
                <a:latin typeface="+mn-lt"/>
                <a:ea typeface="+mn-ea"/>
                <a:cs typeface="+mn-cs"/>
                <a:hlinkClick r:id="rId46"/>
              </a:rPr>
              <a:t>Patel,R</a:t>
            </a:r>
            <a:r>
              <a:rPr lang="en-US" sz="1200" b="0" i="0" u="none" strike="noStrike" kern="1200" dirty="0">
                <a:solidFill>
                  <a:schemeClr val="tx1"/>
                </a:solidFill>
                <a:effectLst/>
                <a:latin typeface="+mn-lt"/>
                <a:ea typeface="+mn-ea"/>
                <a:cs typeface="+mn-cs"/>
                <a:hlinkClick r:id="rId46"/>
              </a:rPr>
              <a:t>. Low sensitivity of periprosthetic tissue PCR for prosthetic knee infection diagnosis. </a:t>
            </a:r>
            <a:r>
              <a:rPr lang="en-US" sz="1200" b="0" i="0" u="none" strike="noStrike" kern="1200" dirty="0" err="1">
                <a:solidFill>
                  <a:schemeClr val="tx1"/>
                </a:solidFill>
                <a:effectLst/>
                <a:latin typeface="+mn-lt"/>
                <a:ea typeface="+mn-ea"/>
                <a:cs typeface="+mn-cs"/>
                <a:hlinkClick r:id="rId46"/>
              </a:rPr>
              <a:t>Diagn.Microbiol.Infect.Dis</a:t>
            </a:r>
            <a:r>
              <a:rPr lang="en-US" sz="1200" b="0" i="0" u="none" strike="noStrike" kern="1200" dirty="0">
                <a:solidFill>
                  <a:schemeClr val="tx1"/>
                </a:solidFill>
                <a:effectLst/>
                <a:latin typeface="+mn-lt"/>
                <a:ea typeface="+mn-ea"/>
                <a:cs typeface="+mn-cs"/>
                <a:hlinkClick r:id="rId46"/>
              </a:rPr>
              <a:t>. 2014/8; 4: 448-453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7"/>
              </a:rPr>
              <a:t>Shafafy,R</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McClatchie,W</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Chettiar,K</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Gill,K</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Hargrove,R</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Sturridge,S</a:t>
            </a:r>
            <a:r>
              <a:rPr lang="en-US" sz="1200" b="0" i="0" u="none" strike="noStrike" kern="1200" dirty="0">
                <a:solidFill>
                  <a:schemeClr val="tx1"/>
                </a:solidFill>
                <a:effectLst/>
                <a:latin typeface="+mn-lt"/>
                <a:ea typeface="+mn-ea"/>
                <a:cs typeface="+mn-cs"/>
                <a:hlinkClick r:id="rId47"/>
              </a:rPr>
              <a:t>., </a:t>
            </a:r>
            <a:r>
              <a:rPr lang="en-US" sz="1200" b="0" i="0" u="none" strike="noStrike" kern="1200" dirty="0" err="1">
                <a:solidFill>
                  <a:schemeClr val="tx1"/>
                </a:solidFill>
                <a:effectLst/>
                <a:latin typeface="+mn-lt"/>
                <a:ea typeface="+mn-ea"/>
                <a:cs typeface="+mn-cs"/>
                <a:hlinkClick r:id="rId47"/>
              </a:rPr>
              <a:t>Guyot,A</a:t>
            </a:r>
            <a:r>
              <a:rPr lang="en-US" sz="1200" b="0" i="0" u="none" strike="noStrike" kern="1200" dirty="0">
                <a:solidFill>
                  <a:schemeClr val="tx1"/>
                </a:solidFill>
                <a:effectLst/>
                <a:latin typeface="+mn-lt"/>
                <a:ea typeface="+mn-ea"/>
                <a:cs typeface="+mn-cs"/>
                <a:hlinkClick r:id="rId47"/>
              </a:rPr>
              <a:t>. Use of leucocyte esterase reagent strips in the diagnosis or exclusion of prosthetic joint infection. Bone Joint J. 2015/9; 9: 1232-1236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8"/>
              </a:rPr>
              <a:t>Sousa,R</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Serrano,P</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Gomes,Dias</a:t>
            </a:r>
            <a:r>
              <a:rPr lang="en-US" sz="1200" b="0" i="0" u="none" strike="noStrike" kern="1200" dirty="0">
                <a:solidFill>
                  <a:schemeClr val="tx1"/>
                </a:solidFill>
                <a:effectLst/>
                <a:latin typeface="+mn-lt"/>
                <a:ea typeface="+mn-ea"/>
                <a:cs typeface="+mn-cs"/>
                <a:hlinkClick r:id="rId48"/>
              </a:rPr>
              <a:t> J., </a:t>
            </a:r>
            <a:r>
              <a:rPr lang="en-US" sz="1200" b="0" i="0" u="none" strike="noStrike" kern="1200" dirty="0" err="1">
                <a:solidFill>
                  <a:schemeClr val="tx1"/>
                </a:solidFill>
                <a:effectLst/>
                <a:latin typeface="+mn-lt"/>
                <a:ea typeface="+mn-ea"/>
                <a:cs typeface="+mn-cs"/>
                <a:hlinkClick r:id="rId48"/>
              </a:rPr>
              <a:t>Oliveira,J.C</a:t>
            </a:r>
            <a:r>
              <a:rPr lang="en-US" sz="1200" b="0" i="0" u="none" strike="noStrike" kern="1200" dirty="0">
                <a:solidFill>
                  <a:schemeClr val="tx1"/>
                </a:solidFill>
                <a:effectLst/>
                <a:latin typeface="+mn-lt"/>
                <a:ea typeface="+mn-ea"/>
                <a:cs typeface="+mn-cs"/>
                <a:hlinkClick r:id="rId48"/>
              </a:rPr>
              <a:t>., </a:t>
            </a:r>
            <a:r>
              <a:rPr lang="en-US" sz="1200" b="0" i="0" u="none" strike="noStrike" kern="1200" dirty="0" err="1">
                <a:solidFill>
                  <a:schemeClr val="tx1"/>
                </a:solidFill>
                <a:effectLst/>
                <a:latin typeface="+mn-lt"/>
                <a:ea typeface="+mn-ea"/>
                <a:cs typeface="+mn-cs"/>
                <a:hlinkClick r:id="rId48"/>
              </a:rPr>
              <a:t>Oliveira,A</a:t>
            </a:r>
            <a:r>
              <a:rPr lang="en-US" sz="1200" b="0" i="0" u="none" strike="noStrike" kern="1200" dirty="0">
                <a:solidFill>
                  <a:schemeClr val="tx1"/>
                </a:solidFill>
                <a:effectLst/>
                <a:latin typeface="+mn-lt"/>
                <a:ea typeface="+mn-ea"/>
                <a:cs typeface="+mn-cs"/>
                <a:hlinkClick r:id="rId48"/>
              </a:rPr>
              <a:t>. Improving the accuracy of synovial fluid analysis in the diagnosis of prosthetic joint infection with simple and inexpensive biomarkers: C-reactive protein and adenosine deaminase. Bone Joint J 2017/3; 3: 351-357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9"/>
              </a:rPr>
              <a:t>Spangehl,M.J</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Masri,B.A</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O'Connell,J.X</a:t>
            </a:r>
            <a:r>
              <a:rPr lang="en-US" sz="1200" b="0" i="0" u="none" strike="noStrike" kern="1200" dirty="0">
                <a:solidFill>
                  <a:schemeClr val="tx1"/>
                </a:solidFill>
                <a:effectLst/>
                <a:latin typeface="+mn-lt"/>
                <a:ea typeface="+mn-ea"/>
                <a:cs typeface="+mn-cs"/>
                <a:hlinkClick r:id="rId49"/>
              </a:rPr>
              <a:t>., </a:t>
            </a:r>
            <a:r>
              <a:rPr lang="en-US" sz="1200" b="0" i="0" u="none" strike="noStrike" kern="1200" dirty="0" err="1">
                <a:solidFill>
                  <a:schemeClr val="tx1"/>
                </a:solidFill>
                <a:effectLst/>
                <a:latin typeface="+mn-lt"/>
                <a:ea typeface="+mn-ea"/>
                <a:cs typeface="+mn-cs"/>
                <a:hlinkClick r:id="rId49"/>
              </a:rPr>
              <a:t>Duncan,C.P</a:t>
            </a:r>
            <a:r>
              <a:rPr lang="en-US" sz="1200" b="0" i="0" u="none" strike="noStrike" kern="1200" dirty="0">
                <a:solidFill>
                  <a:schemeClr val="tx1"/>
                </a:solidFill>
                <a:effectLst/>
                <a:latin typeface="+mn-lt"/>
                <a:ea typeface="+mn-ea"/>
                <a:cs typeface="+mn-cs"/>
                <a:hlinkClick r:id="rId49"/>
              </a:rPr>
              <a:t>. Prospective analysis of preoperative and intraoperative investigations for the diagnosis of infection at the sites of two hundred and two revision total hip arthroplasties. </a:t>
            </a:r>
            <a:r>
              <a:rPr lang="en-US" sz="1200" b="0" i="0" u="none" strike="noStrike" kern="1200" dirty="0" err="1">
                <a:solidFill>
                  <a:schemeClr val="tx1"/>
                </a:solidFill>
                <a:effectLst/>
                <a:latin typeface="+mn-lt"/>
                <a:ea typeface="+mn-ea"/>
                <a:cs typeface="+mn-cs"/>
                <a:hlinkClick r:id="rId49"/>
              </a:rPr>
              <a:t>J.Bone</a:t>
            </a:r>
            <a:r>
              <a:rPr lang="en-US" sz="1200" b="0" i="0" u="none" strike="noStrike" kern="1200" dirty="0">
                <a:solidFill>
                  <a:schemeClr val="tx1"/>
                </a:solidFill>
                <a:effectLst/>
                <a:latin typeface="+mn-lt"/>
                <a:ea typeface="+mn-ea"/>
                <a:cs typeface="+mn-cs"/>
                <a:hlinkClick r:id="rId49"/>
              </a:rPr>
              <a:t> Joint </a:t>
            </a:r>
            <a:r>
              <a:rPr lang="en-US" sz="1200" b="0" i="0" u="none" strike="noStrike" kern="1200" dirty="0" err="1">
                <a:solidFill>
                  <a:schemeClr val="tx1"/>
                </a:solidFill>
                <a:effectLst/>
                <a:latin typeface="+mn-lt"/>
                <a:ea typeface="+mn-ea"/>
                <a:cs typeface="+mn-cs"/>
                <a:hlinkClick r:id="rId49"/>
              </a:rPr>
              <a:t>Surg.Am</a:t>
            </a:r>
            <a:r>
              <a:rPr lang="en-US" sz="1200" b="0" i="0" u="none" strike="noStrike" kern="1200" dirty="0">
                <a:solidFill>
                  <a:schemeClr val="tx1"/>
                </a:solidFill>
                <a:effectLst/>
                <a:latin typeface="+mn-lt"/>
                <a:ea typeface="+mn-ea"/>
                <a:cs typeface="+mn-cs"/>
                <a:hlinkClick r:id="rId49"/>
              </a:rPr>
              <a:t>. 1999/5; 5: 672-683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0"/>
              </a:rPr>
              <a:t>Suda,A.J</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Tinelli,M</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Beisemann,N.D</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Weil,Y</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Khoury,A</a:t>
            </a:r>
            <a:r>
              <a:rPr lang="en-US" sz="1200" b="0" i="0" u="none" strike="noStrike" kern="1200" dirty="0">
                <a:solidFill>
                  <a:schemeClr val="tx1"/>
                </a:solidFill>
                <a:effectLst/>
                <a:latin typeface="+mn-lt"/>
                <a:ea typeface="+mn-ea"/>
                <a:cs typeface="+mn-cs"/>
                <a:hlinkClick r:id="rId50"/>
              </a:rPr>
              <a:t>., </a:t>
            </a:r>
            <a:r>
              <a:rPr lang="en-US" sz="1200" b="0" i="0" u="none" strike="noStrike" kern="1200" dirty="0" err="1">
                <a:solidFill>
                  <a:schemeClr val="tx1"/>
                </a:solidFill>
                <a:effectLst/>
                <a:latin typeface="+mn-lt"/>
                <a:ea typeface="+mn-ea"/>
                <a:cs typeface="+mn-cs"/>
                <a:hlinkClick r:id="rId50"/>
              </a:rPr>
              <a:t>Bischel,O.E</a:t>
            </a:r>
            <a:r>
              <a:rPr lang="en-US" sz="1200" b="0" i="0" u="none" strike="noStrike" kern="1200" dirty="0">
                <a:solidFill>
                  <a:schemeClr val="tx1"/>
                </a:solidFill>
                <a:effectLst/>
                <a:latin typeface="+mn-lt"/>
                <a:ea typeface="+mn-ea"/>
                <a:cs typeface="+mn-cs"/>
                <a:hlinkClick r:id="rId50"/>
              </a:rPr>
              <a:t>. Diagnosis of periprosthetic joint infection using alpha-defensin test or multiplex-PCR: ideal diagnostic test still not found. </a:t>
            </a:r>
            <a:r>
              <a:rPr lang="en-US" sz="1200" b="0" i="0" u="none" strike="noStrike" kern="1200" dirty="0" err="1">
                <a:solidFill>
                  <a:schemeClr val="tx1"/>
                </a:solidFill>
                <a:effectLst/>
                <a:latin typeface="+mn-lt"/>
                <a:ea typeface="+mn-ea"/>
                <a:cs typeface="+mn-cs"/>
                <a:hlinkClick r:id="rId50"/>
              </a:rPr>
              <a:t>Int.Orthop</a:t>
            </a:r>
            <a:r>
              <a:rPr lang="en-US" sz="1200" b="0" i="0" u="none" strike="noStrike" kern="1200" dirty="0">
                <a:solidFill>
                  <a:schemeClr val="tx1"/>
                </a:solidFill>
                <a:effectLst/>
                <a:latin typeface="+mn-lt"/>
                <a:ea typeface="+mn-ea"/>
                <a:cs typeface="+mn-cs"/>
                <a:hlinkClick r:id="rId50"/>
              </a:rPr>
              <a:t> 2017/2/4;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1"/>
              </a:rPr>
              <a:t>Tetreault,M.W</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Wetters,N.G</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Aggarwal,V</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Mont,M</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Parvizi,J</a:t>
            </a:r>
            <a:r>
              <a:rPr lang="en-US" sz="1200" b="0" i="0" u="none" strike="noStrike" kern="1200" dirty="0">
                <a:solidFill>
                  <a:schemeClr val="tx1"/>
                </a:solidFill>
                <a:effectLst/>
                <a:latin typeface="+mn-lt"/>
                <a:ea typeface="+mn-ea"/>
                <a:cs typeface="+mn-cs"/>
                <a:hlinkClick r:id="rId51"/>
              </a:rPr>
              <a:t>., Della </a:t>
            </a:r>
            <a:r>
              <a:rPr lang="en-US" sz="1200" b="0" i="0" u="none" strike="noStrike" kern="1200" dirty="0" err="1">
                <a:solidFill>
                  <a:schemeClr val="tx1"/>
                </a:solidFill>
                <a:effectLst/>
                <a:latin typeface="+mn-lt"/>
                <a:ea typeface="+mn-ea"/>
                <a:cs typeface="+mn-cs"/>
                <a:hlinkClick r:id="rId51"/>
              </a:rPr>
              <a:t>Valle,C.J</a:t>
            </a:r>
            <a:r>
              <a:rPr lang="en-US" sz="1200" b="0" i="0" u="none" strike="noStrike" kern="1200" dirty="0">
                <a:solidFill>
                  <a:schemeClr val="tx1"/>
                </a:solidFill>
                <a:effectLst/>
                <a:latin typeface="+mn-lt"/>
                <a:ea typeface="+mn-ea"/>
                <a:cs typeface="+mn-cs"/>
                <a:hlinkClick r:id="rId51"/>
              </a:rPr>
              <a:t>. The </a:t>
            </a:r>
            <a:r>
              <a:rPr lang="en-US" sz="1200" b="0" i="0" u="none" strike="noStrike" kern="1200" dirty="0" err="1">
                <a:solidFill>
                  <a:schemeClr val="tx1"/>
                </a:solidFill>
                <a:effectLst/>
                <a:latin typeface="+mn-lt"/>
                <a:ea typeface="+mn-ea"/>
                <a:cs typeface="+mn-cs"/>
                <a:hlinkClick r:id="rId51"/>
              </a:rPr>
              <a:t>Chitranjan</a:t>
            </a:r>
            <a:r>
              <a:rPr lang="en-US" sz="1200" b="0" i="0" u="none" strike="noStrike" kern="1200" dirty="0">
                <a:solidFill>
                  <a:schemeClr val="tx1"/>
                </a:solidFill>
                <a:effectLst/>
                <a:latin typeface="+mn-lt"/>
                <a:ea typeface="+mn-ea"/>
                <a:cs typeface="+mn-cs"/>
                <a:hlinkClick r:id="rId51"/>
              </a:rPr>
              <a:t> </a:t>
            </a:r>
            <a:r>
              <a:rPr lang="en-US" sz="1200" b="0" i="0" u="none" strike="noStrike" kern="1200" dirty="0" err="1">
                <a:solidFill>
                  <a:schemeClr val="tx1"/>
                </a:solidFill>
                <a:effectLst/>
                <a:latin typeface="+mn-lt"/>
                <a:ea typeface="+mn-ea"/>
                <a:cs typeface="+mn-cs"/>
                <a:hlinkClick r:id="rId51"/>
              </a:rPr>
              <a:t>Ranawat</a:t>
            </a:r>
            <a:r>
              <a:rPr lang="en-US" sz="1200" b="0" i="0" u="none" strike="noStrike" kern="1200" dirty="0">
                <a:solidFill>
                  <a:schemeClr val="tx1"/>
                </a:solidFill>
                <a:effectLst/>
                <a:latin typeface="+mn-lt"/>
                <a:ea typeface="+mn-ea"/>
                <a:cs typeface="+mn-cs"/>
                <a:hlinkClick r:id="rId51"/>
              </a:rPr>
              <a:t> Award: Should prophylactic antibiotics be withheld before revision surgery to obtain appropriate cultures?. </a:t>
            </a:r>
            <a:r>
              <a:rPr lang="en-US" sz="1200" b="0" i="0" u="none" strike="noStrike" kern="1200" dirty="0" err="1">
                <a:solidFill>
                  <a:schemeClr val="tx1"/>
                </a:solidFill>
                <a:effectLst/>
                <a:latin typeface="+mn-lt"/>
                <a:ea typeface="+mn-ea"/>
                <a:cs typeface="+mn-cs"/>
                <a:hlinkClick r:id="rId51"/>
              </a:rPr>
              <a:t>Clin.Orthop.Relat.Res</a:t>
            </a:r>
            <a:r>
              <a:rPr lang="en-US" sz="1200" b="0" i="0" u="none" strike="noStrike" kern="1200" dirty="0">
                <a:solidFill>
                  <a:schemeClr val="tx1"/>
                </a:solidFill>
                <a:effectLst/>
                <a:latin typeface="+mn-lt"/>
                <a:ea typeface="+mn-ea"/>
                <a:cs typeface="+mn-cs"/>
                <a:hlinkClick r:id="rId51"/>
              </a:rPr>
              <a:t>. 2014/1; 1: 52-56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2"/>
              </a:rPr>
              <a:t>Trampuz,A</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Hanssen,A.D</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Osmon,D.R</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Mandrekar,J</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Steckelberg,J.M</a:t>
            </a:r>
            <a:r>
              <a:rPr lang="en-US" sz="1200" b="0" i="0" u="none" strike="noStrike" kern="1200" dirty="0">
                <a:solidFill>
                  <a:schemeClr val="tx1"/>
                </a:solidFill>
                <a:effectLst/>
                <a:latin typeface="+mn-lt"/>
                <a:ea typeface="+mn-ea"/>
                <a:cs typeface="+mn-cs"/>
                <a:hlinkClick r:id="rId52"/>
              </a:rPr>
              <a:t>., </a:t>
            </a:r>
            <a:r>
              <a:rPr lang="en-US" sz="1200" b="0" i="0" u="none" strike="noStrike" kern="1200" dirty="0" err="1">
                <a:solidFill>
                  <a:schemeClr val="tx1"/>
                </a:solidFill>
                <a:effectLst/>
                <a:latin typeface="+mn-lt"/>
                <a:ea typeface="+mn-ea"/>
                <a:cs typeface="+mn-cs"/>
                <a:hlinkClick r:id="rId52"/>
              </a:rPr>
              <a:t>Patel,R</a:t>
            </a:r>
            <a:r>
              <a:rPr lang="en-US" sz="1200" b="0" i="0" u="none" strike="noStrike" kern="1200" dirty="0">
                <a:solidFill>
                  <a:schemeClr val="tx1"/>
                </a:solidFill>
                <a:effectLst/>
                <a:latin typeface="+mn-lt"/>
                <a:ea typeface="+mn-ea"/>
                <a:cs typeface="+mn-cs"/>
                <a:hlinkClick r:id="rId52"/>
              </a:rPr>
              <a:t>. Synovial fluid leukocyte count and differential for the diagnosis of prosthetic knee infection. </a:t>
            </a:r>
            <a:r>
              <a:rPr lang="en-US" sz="1200" b="0" i="0" u="none" strike="noStrike" kern="1200" dirty="0" err="1">
                <a:solidFill>
                  <a:schemeClr val="tx1"/>
                </a:solidFill>
                <a:effectLst/>
                <a:latin typeface="+mn-lt"/>
                <a:ea typeface="+mn-ea"/>
                <a:cs typeface="+mn-cs"/>
                <a:hlinkClick r:id="rId52"/>
              </a:rPr>
              <a:t>Am.J.Med</a:t>
            </a:r>
            <a:r>
              <a:rPr lang="en-US" sz="1200" b="0" i="0" u="none" strike="noStrike" kern="1200" dirty="0">
                <a:solidFill>
                  <a:schemeClr val="tx1"/>
                </a:solidFill>
                <a:effectLst/>
                <a:latin typeface="+mn-lt"/>
                <a:ea typeface="+mn-ea"/>
                <a:cs typeface="+mn-cs"/>
                <a:hlinkClick r:id="rId52"/>
              </a:rPr>
              <a:t>. 2004/10/15; 8: 556-562</a:t>
            </a:r>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3"/>
              </a:rPr>
              <a:t>Vanderstappen,C</a:t>
            </a:r>
            <a:r>
              <a:rPr lang="en-US" sz="1200" b="0" i="0" u="none" strike="noStrike" kern="1200" dirty="0">
                <a:solidFill>
                  <a:schemeClr val="tx1"/>
                </a:solidFill>
                <a:effectLst/>
                <a:latin typeface="+mn-lt"/>
                <a:ea typeface="+mn-ea"/>
                <a:cs typeface="+mn-cs"/>
                <a:hlinkClick r:id="rId53"/>
              </a:rPr>
              <a:t>., </a:t>
            </a:r>
            <a:r>
              <a:rPr lang="en-US" sz="1200" b="0" i="0" u="none" strike="noStrike" kern="1200" dirty="0" err="1">
                <a:solidFill>
                  <a:schemeClr val="tx1"/>
                </a:solidFill>
                <a:effectLst/>
                <a:latin typeface="+mn-lt"/>
                <a:ea typeface="+mn-ea"/>
                <a:cs typeface="+mn-cs"/>
                <a:hlinkClick r:id="rId53"/>
              </a:rPr>
              <a:t>Verhoeven,N</a:t>
            </a:r>
            <a:r>
              <a:rPr lang="en-US" sz="1200" b="0" i="0" u="none" strike="noStrike" kern="1200" dirty="0">
                <a:solidFill>
                  <a:schemeClr val="tx1"/>
                </a:solidFill>
                <a:effectLst/>
                <a:latin typeface="+mn-lt"/>
                <a:ea typeface="+mn-ea"/>
                <a:cs typeface="+mn-cs"/>
                <a:hlinkClick r:id="rId53"/>
              </a:rPr>
              <a:t>., </a:t>
            </a:r>
            <a:r>
              <a:rPr lang="en-US" sz="1200" b="0" i="0" u="none" strike="noStrike" kern="1200" dirty="0" err="1">
                <a:solidFill>
                  <a:schemeClr val="tx1"/>
                </a:solidFill>
                <a:effectLst/>
                <a:latin typeface="+mn-lt"/>
                <a:ea typeface="+mn-ea"/>
                <a:cs typeface="+mn-cs"/>
                <a:hlinkClick r:id="rId53"/>
              </a:rPr>
              <a:t>Stuyck,J</a:t>
            </a:r>
            <a:r>
              <a:rPr lang="en-US" sz="1200" b="0" i="0" u="none" strike="noStrike" kern="1200" dirty="0">
                <a:solidFill>
                  <a:schemeClr val="tx1"/>
                </a:solidFill>
                <a:effectLst/>
                <a:latin typeface="+mn-lt"/>
                <a:ea typeface="+mn-ea"/>
                <a:cs typeface="+mn-cs"/>
                <a:hlinkClick r:id="rId53"/>
              </a:rPr>
              <a:t>., </a:t>
            </a:r>
            <a:r>
              <a:rPr lang="en-US" sz="1200" b="0" i="0" u="none" strike="noStrike" kern="1200" dirty="0" err="1">
                <a:solidFill>
                  <a:schemeClr val="tx1"/>
                </a:solidFill>
                <a:effectLst/>
                <a:latin typeface="+mn-lt"/>
                <a:ea typeface="+mn-ea"/>
                <a:cs typeface="+mn-cs"/>
                <a:hlinkClick r:id="rId53"/>
              </a:rPr>
              <a:t>Bellemans,J</a:t>
            </a:r>
            <a:r>
              <a:rPr lang="en-US" sz="1200" b="0" i="0" u="none" strike="noStrike" kern="1200" dirty="0">
                <a:solidFill>
                  <a:schemeClr val="tx1"/>
                </a:solidFill>
                <a:effectLst/>
                <a:latin typeface="+mn-lt"/>
                <a:ea typeface="+mn-ea"/>
                <a:cs typeface="+mn-cs"/>
                <a:hlinkClick r:id="rId53"/>
              </a:rPr>
              <a:t>. Intra-articular versus serum C-reactive protein analysis in suspected periprosthetic knee joint infection. Acta </a:t>
            </a:r>
            <a:r>
              <a:rPr lang="en-US" sz="1200" b="0" i="0" u="none" strike="noStrike" kern="1200" dirty="0" err="1">
                <a:solidFill>
                  <a:schemeClr val="tx1"/>
                </a:solidFill>
                <a:effectLst/>
                <a:latin typeface="+mn-lt"/>
                <a:ea typeface="+mn-ea"/>
                <a:cs typeface="+mn-cs"/>
                <a:hlinkClick r:id="rId53"/>
              </a:rPr>
              <a:t>Orthop</a:t>
            </a:r>
            <a:r>
              <a:rPr lang="en-US" sz="1200" b="0" i="0" u="none" strike="noStrike" kern="1200" dirty="0">
                <a:solidFill>
                  <a:schemeClr val="tx1"/>
                </a:solidFill>
                <a:effectLst/>
                <a:latin typeface="+mn-lt"/>
                <a:ea typeface="+mn-ea"/>
                <a:cs typeface="+mn-cs"/>
                <a:hlinkClick r:id="rId53"/>
              </a:rPr>
              <a:t> Belg. 2013/6; 3: 326-330</a:t>
            </a:r>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a:t>
            </a:r>
          </a:p>
          <a:p>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33</a:t>
            </a:fld>
            <a:endParaRPr lang="en-US"/>
          </a:p>
        </p:txBody>
      </p:sp>
    </p:spTree>
    <p:extLst>
      <p:ext uri="{BB962C8B-B14F-4D97-AF65-F5344CB8AC3E}">
        <p14:creationId xmlns:p14="http://schemas.microsoft.com/office/powerpoint/2010/main" val="3207201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RATIONALE </a:t>
            </a:r>
            <a:br>
              <a:rPr lang="en-US" sz="1200" b="0" i="0" kern="1200" dirty="0">
                <a:solidFill>
                  <a:schemeClr val="tx1"/>
                </a:solidFill>
                <a:effectLst/>
                <a:latin typeface="+mn-lt"/>
                <a:ea typeface="+mn-ea"/>
                <a:cs typeface="+mn-cs"/>
              </a:rPr>
            </a:br>
            <a:r>
              <a:rPr lang="en-US" sz="1200" b="0" i="0" kern="1200" baseline="300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F-FDG PET/CT: There were two high strength studies, with conflicting results. In one study (Aksoy, 2014) only patients with positive </a:t>
            </a:r>
            <a:r>
              <a:rPr lang="en-US" sz="1200" b="0" i="0" kern="1200" baseline="300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F-FDG results were included in the investigation and only the positive predictive value, which was 28%, could be calculated. In the other study (Kumar 2016), patients with both positive and negative results were included and the positive predictive value was 88.2%. Furthermore, the Kumar investigation was limited to hip  arthroplasties. In view of the conflicting results, the appropriate strength of the recommendation should be limited.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baseline="300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F-NaF PET/CT: The one high quality (Kumar 2016) study was limited to hip arthroplasties, so it may not be possible to extrapolate the data to knee arthroplasties and any recommendation should be limited to hip arthroplasties.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One moderate quality hip study evaluated the diagnostic accuracy of computed tomography (CT) (</a:t>
            </a:r>
            <a:r>
              <a:rPr lang="en-US" sz="1200" b="0" i="0" kern="1200" dirty="0" err="1">
                <a:solidFill>
                  <a:schemeClr val="tx1"/>
                </a:solidFill>
                <a:effectLst/>
                <a:latin typeface="+mn-lt"/>
                <a:ea typeface="+mn-ea"/>
                <a:cs typeface="+mn-cs"/>
              </a:rPr>
              <a:t>Cyteval</a:t>
            </a:r>
            <a:r>
              <a:rPr lang="en-US" sz="1200" b="0" i="0" kern="1200" dirty="0">
                <a:solidFill>
                  <a:schemeClr val="tx1"/>
                </a:solidFill>
                <a:effectLst/>
                <a:latin typeface="+mn-lt"/>
                <a:ea typeface="+mn-ea"/>
                <a:cs typeface="+mn-cs"/>
              </a:rPr>
              <a:t> 2002). The study used several different measures, including joint distention, fluid-filled bursae, and fluid collection in muscles and </a:t>
            </a:r>
            <a:r>
              <a:rPr lang="en-US" sz="1200" b="0" i="0" kern="1200" dirty="0" err="1">
                <a:solidFill>
                  <a:schemeClr val="tx1"/>
                </a:solidFill>
                <a:effectLst/>
                <a:latin typeface="+mn-lt"/>
                <a:ea typeface="+mn-ea"/>
                <a:cs typeface="+mn-cs"/>
              </a:rPr>
              <a:t>perimuscular</a:t>
            </a:r>
            <a:r>
              <a:rPr lang="en-US" sz="1200" b="0" i="0" kern="1200" dirty="0">
                <a:solidFill>
                  <a:schemeClr val="tx1"/>
                </a:solidFill>
                <a:effectLst/>
                <a:latin typeface="+mn-lt"/>
                <a:ea typeface="+mn-ea"/>
                <a:cs typeface="+mn-cs"/>
              </a:rPr>
              <a:t> fat (for the complete list see table 118 of </a:t>
            </a:r>
            <a:r>
              <a:rPr lang="en-US" sz="1200" b="0" i="0" kern="1200" dirty="0" err="1">
                <a:solidFill>
                  <a:schemeClr val="tx1"/>
                </a:solidFill>
                <a:effectLst/>
                <a:latin typeface="+mn-lt"/>
                <a:ea typeface="+mn-ea"/>
                <a:cs typeface="+mn-cs"/>
              </a:rPr>
              <a:t>eAppendix</a:t>
            </a:r>
            <a:r>
              <a:rPr lang="en-US" sz="1200" b="0" i="0" kern="1200" dirty="0">
                <a:solidFill>
                  <a:schemeClr val="tx1"/>
                </a:solidFill>
                <a:effectLst/>
                <a:latin typeface="+mn-lt"/>
                <a:ea typeface="+mn-ea"/>
                <a:cs typeface="+mn-cs"/>
              </a:rPr>
              <a:t> 2 ). CT may be useful for ruling in infection, with positive likelihood ratios (LR’s) ranging from poor to strong (positive LR range=.29 to 45.69). Seven of the 11 CT measures had positive LR’s over 2 (see table 118 of eAppendix2 for specific measure results), indicating that CT might be useful as a rule in test. The four CT measures under two (indicating a poor rule in test) were: focal low attenuation, bone abnormalities, </a:t>
            </a:r>
            <a:r>
              <a:rPr lang="en-US" sz="1200" b="0" i="0" kern="1200" dirty="0" err="1">
                <a:solidFill>
                  <a:schemeClr val="tx1"/>
                </a:solidFill>
                <a:effectLst/>
                <a:latin typeface="+mn-lt"/>
                <a:ea typeface="+mn-ea"/>
                <a:cs typeface="+mn-cs"/>
              </a:rPr>
              <a:t>nonfocal</a:t>
            </a:r>
            <a:r>
              <a:rPr lang="en-US" sz="1200" b="0" i="0" kern="1200" dirty="0">
                <a:solidFill>
                  <a:schemeClr val="tx1"/>
                </a:solidFill>
                <a:effectLst/>
                <a:latin typeface="+mn-lt"/>
                <a:ea typeface="+mn-ea"/>
                <a:cs typeface="+mn-cs"/>
              </a:rPr>
              <a:t> low attenuation and asymmetric position of femoral head.</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However, the study indicated that CT may not be as good of a rule out test (negative LR range=.04 to 1.28). Nine of 11 CT measures had negative LR’s over .5, indicating a very low decrease in probability of PJI with a negative test result (see table 118 of eAppendix2 for specific measure results). The only two CT measures without poor negative LR’s were soft tissue abnormalities (negative LR=.04, strong rule out test), and joint distention (negative LR=.17, moderate rule out test).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their recent retrospective MR imaging study in 108 consecutive patients with TKAs who underwent MR imaging within 1 year prior to revision surgery, Li et al. (2016) found different lamellated and hyperintense appearance of the synovium in infected joints which can be differentiated from frondlike and hypertrophied synovium associated with particle-induced synovitis and from homogeneous effusion with the signal intensity of fluid associated with nonspecific synovitis. When compared with surgical and microbiology results as the reference standard, MRI had 65.2-78.3 sensitivity and 97.6-98.8  specificity for infection. The diagnostic accuracy was higher in the index TKA cohort than in the revision TKA cohort. However, the quality of this single article was not sufficient to issue a limited recommendation for or against MRI.</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may be a radiation dose associated with imaging of the site but it is small enough to pose no real risk to the patient. Some metal implants are not MRI safe which must be determined prior to imaging. Caution should be used with intravenous administration of iodinated and gadolinium based contrast agents to patients with impaired renal function (</a:t>
            </a:r>
            <a:r>
              <a:rPr lang="en-US" sz="1200" b="0" i="0" u="none" strike="noStrike" kern="1200" dirty="0">
                <a:solidFill>
                  <a:schemeClr val="tx1"/>
                </a:solidFill>
                <a:effectLst/>
                <a:latin typeface="+mn-lt"/>
                <a:ea typeface="+mn-ea"/>
                <a:cs typeface="+mn-cs"/>
                <a:hlinkClick r:id="rId3"/>
              </a:rPr>
              <a:t>https://www.acr.org/Clinical-Resources/Contrast-Manual</a:t>
            </a:r>
            <a:r>
              <a:rPr lang="en-US" sz="1200" b="0" i="0" kern="1200" dirty="0">
                <a:solidFill>
                  <a:schemeClr val="tx1"/>
                </a:solidFill>
                <a:effectLst/>
                <a:latin typeface="+mn-lt"/>
                <a:ea typeface="+mn-ea"/>
                <a:cs typeface="+mn-cs"/>
              </a:rPr>
              <a:t>). Additionally, not all test options are available at each center which may have resource, access to care, and cost implications not fully delineated in these recommendations.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More high-quality evidence is needed to determine if ultrasound and MRI are useful in diagnosis of PJI, </a:t>
            </a:r>
            <a:r>
              <a:rPr lang="en-US" sz="1200" b="0" i="0" kern="1200" dirty="0" err="1">
                <a:solidFill>
                  <a:schemeClr val="tx1"/>
                </a:solidFill>
                <a:effectLst/>
                <a:latin typeface="+mn-lt"/>
                <a:ea typeface="+mn-ea"/>
                <a:cs typeface="+mn-cs"/>
              </a:rPr>
              <a:t>andhigher</a:t>
            </a:r>
            <a:r>
              <a:rPr lang="en-US" sz="1200" b="0" i="0" kern="1200" dirty="0">
                <a:solidFill>
                  <a:schemeClr val="tx1"/>
                </a:solidFill>
                <a:effectLst/>
                <a:latin typeface="+mn-lt"/>
                <a:ea typeface="+mn-ea"/>
                <a:cs typeface="+mn-cs"/>
              </a:rPr>
              <a:t> quality diagnostic evidence is needed in order to create stronger recommendations.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hlinkClick r:id="rId4"/>
              </a:rPr>
              <a:t>(19) </a:t>
            </a:r>
            <a:r>
              <a:rPr lang="en-US" sz="1200" b="0" i="0" u="none" strike="noStrike" kern="1200" dirty="0" err="1">
                <a:solidFill>
                  <a:schemeClr val="tx1"/>
                </a:solidFill>
                <a:effectLst/>
                <a:latin typeface="+mn-lt"/>
                <a:ea typeface="+mn-ea"/>
                <a:cs typeface="+mn-cs"/>
                <a:hlinkClick r:id="rId4"/>
              </a:rPr>
              <a:t>Cyteval</a:t>
            </a:r>
            <a:r>
              <a:rPr lang="en-US" sz="1200" b="0" i="0" u="none" strike="noStrike" kern="1200" dirty="0">
                <a:solidFill>
                  <a:schemeClr val="tx1"/>
                </a:solidFill>
                <a:effectLst/>
                <a:latin typeface="+mn-lt"/>
                <a:ea typeface="+mn-ea"/>
                <a:cs typeface="+mn-cs"/>
                <a:hlinkClick r:id="rId4"/>
              </a:rPr>
              <a:t> C, Hamm V, </a:t>
            </a:r>
            <a:r>
              <a:rPr lang="en-US" sz="1200" b="0" i="0" u="none" strike="noStrike" kern="1200" dirty="0" err="1">
                <a:solidFill>
                  <a:schemeClr val="tx1"/>
                </a:solidFill>
                <a:effectLst/>
                <a:latin typeface="+mn-lt"/>
                <a:ea typeface="+mn-ea"/>
                <a:cs typeface="+mn-cs"/>
                <a:hlinkClick r:id="rId4"/>
              </a:rPr>
              <a:t>Sarrabere</a:t>
            </a:r>
            <a:r>
              <a:rPr lang="en-US" sz="1200" b="0" i="0" u="none" strike="noStrike" kern="1200" dirty="0">
                <a:solidFill>
                  <a:schemeClr val="tx1"/>
                </a:solidFill>
                <a:effectLst/>
                <a:latin typeface="+mn-lt"/>
                <a:ea typeface="+mn-ea"/>
                <a:cs typeface="+mn-cs"/>
                <a:hlinkClick r:id="rId4"/>
              </a:rPr>
              <a:t> MP, Lopez FM, Maury P, </a:t>
            </a:r>
            <a:r>
              <a:rPr lang="en-US" sz="1200" b="0" i="0" u="none" strike="noStrike" kern="1200" dirty="0" err="1">
                <a:solidFill>
                  <a:schemeClr val="tx1"/>
                </a:solidFill>
                <a:effectLst/>
                <a:latin typeface="+mn-lt"/>
                <a:ea typeface="+mn-ea"/>
                <a:cs typeface="+mn-cs"/>
                <a:hlinkClick r:id="rId4"/>
              </a:rPr>
              <a:t>Taourel</a:t>
            </a:r>
            <a:r>
              <a:rPr lang="en-US" sz="1200" b="0" i="0" u="none" strike="noStrike" kern="1200" dirty="0">
                <a:solidFill>
                  <a:schemeClr val="tx1"/>
                </a:solidFill>
                <a:effectLst/>
                <a:latin typeface="+mn-lt"/>
                <a:ea typeface="+mn-ea"/>
                <a:cs typeface="+mn-cs"/>
                <a:hlinkClick r:id="rId4"/>
              </a:rPr>
              <a:t> P. Painful infection at the site of hip prosthesis: CT imaging. Radiology 2002;224(2):477-483.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Aksoy,S.Y</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Asa,S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Ozhan,M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Ocak,M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Sager,M.S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Erkan,M.E</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Halac,M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Kabasakal,L</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Sonmezoglu,K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Kanmaz,B</a:t>
            </a:r>
            <a:r>
              <a:rPr lang="en-US" sz="1200" b="0" i="0" u="none" strike="noStrike" kern="1200" dirty="0">
                <a:solidFill>
                  <a:schemeClr val="tx1"/>
                </a:solidFill>
                <a:effectLst/>
                <a:latin typeface="+mn-lt"/>
                <a:ea typeface="+mn-ea"/>
                <a:cs typeface="+mn-cs"/>
                <a:hlinkClick r:id="rId5"/>
              </a:rPr>
              <a:t>. FDG and FDG-labelled leucocyte PET/CT in the imaging of prosthetic joint infection. </a:t>
            </a:r>
            <a:r>
              <a:rPr lang="en-US" sz="1200" b="0" i="0" u="none" strike="noStrike" kern="1200" dirty="0" err="1">
                <a:solidFill>
                  <a:schemeClr val="tx1"/>
                </a:solidFill>
                <a:effectLst/>
                <a:latin typeface="+mn-lt"/>
                <a:ea typeface="+mn-ea"/>
                <a:cs typeface="+mn-cs"/>
                <a:hlinkClick r:id="rId5"/>
              </a:rPr>
              <a:t>Eur.J.Nucl.Med.Mol.Imaging</a:t>
            </a:r>
            <a:r>
              <a:rPr lang="en-US" sz="1200" b="0" i="0" u="none" strike="noStrike" kern="1200" dirty="0">
                <a:solidFill>
                  <a:schemeClr val="tx1"/>
                </a:solidFill>
                <a:effectLst/>
                <a:latin typeface="+mn-lt"/>
                <a:ea typeface="+mn-ea"/>
                <a:cs typeface="+mn-cs"/>
                <a:hlinkClick r:id="rId5"/>
              </a:rPr>
              <a:t> 2014/3; 3: 556-564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Kumar, R., </a:t>
            </a:r>
            <a:r>
              <a:rPr lang="en-US" sz="1200" b="0" i="0" u="none" strike="noStrike" kern="1200" dirty="0" err="1">
                <a:solidFill>
                  <a:schemeClr val="tx1"/>
                </a:solidFill>
                <a:effectLst/>
                <a:latin typeface="+mn-lt"/>
                <a:ea typeface="+mn-ea"/>
                <a:cs typeface="+mn-cs"/>
                <a:hlinkClick r:id="rId6"/>
              </a:rPr>
              <a:t>Kumar,R</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Kumar,V</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Malhotra,R</a:t>
            </a:r>
            <a:r>
              <a:rPr lang="en-US" sz="1200" b="0" i="0" u="none" strike="noStrike" kern="1200" dirty="0">
                <a:solidFill>
                  <a:schemeClr val="tx1"/>
                </a:solidFill>
                <a:effectLst/>
                <a:latin typeface="+mn-lt"/>
                <a:ea typeface="+mn-ea"/>
                <a:cs typeface="+mn-cs"/>
                <a:hlinkClick r:id="rId6"/>
              </a:rPr>
              <a:t>. Potential clinical implication of (18)F-FDG PET/CT in diagnosis of periprosthetic infection and its comparison with (18)F-Fluoride PET/CT. Journal of Medical Imaging and Radiation Oncology 2016/6/1; 3: 315-322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a:rPr>
              <a:t>Li, A.E., </a:t>
            </a:r>
            <a:r>
              <a:rPr lang="en-US" sz="1200" b="0" i="0" u="none" strike="noStrike" kern="1200" dirty="0" err="1">
                <a:solidFill>
                  <a:schemeClr val="tx1"/>
                </a:solidFill>
                <a:effectLst/>
                <a:latin typeface="+mn-lt"/>
                <a:ea typeface="+mn-ea"/>
                <a:cs typeface="+mn-cs"/>
                <a:hlinkClick r:id="rId7"/>
              </a:rPr>
              <a:t>Sneag,D.B</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Greditzer,H.G</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Johnson,C.C</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Miller,T.T</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Potter,H.G</a:t>
            </a:r>
            <a:r>
              <a:rPr lang="en-US" sz="1200" b="0" i="0" u="none" strike="noStrike" kern="1200" dirty="0">
                <a:solidFill>
                  <a:schemeClr val="tx1"/>
                </a:solidFill>
                <a:effectLst/>
                <a:latin typeface="+mn-lt"/>
                <a:ea typeface="+mn-ea"/>
                <a:cs typeface="+mn-cs"/>
                <a:hlinkClick r:id="rId7"/>
              </a:rPr>
              <a:t>. Total Knee Arthroplasty: Diagnostic Accuracy of Patterns of Synovitis at MR Imaging. 2016/11; 2: 499-506</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34</a:t>
            </a:fld>
            <a:endParaRPr lang="en-US"/>
          </a:p>
        </p:txBody>
      </p:sp>
    </p:spTree>
    <p:extLst>
      <p:ext uri="{BB962C8B-B14F-4D97-AF65-F5344CB8AC3E}">
        <p14:creationId xmlns:p14="http://schemas.microsoft.com/office/powerpoint/2010/main" val="3287304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i="0" kern="1200" baseline="0" dirty="0">
                <a:solidFill>
                  <a:schemeClr val="tx1"/>
                </a:solidFill>
                <a:effectLst/>
                <a:latin typeface="+mn-lt"/>
                <a:ea typeface="+mn-ea"/>
                <a:cs typeface="+mn-cs"/>
              </a:rPr>
              <a:t>RATIONALE</a:t>
            </a:r>
            <a:endParaRPr lang="en-US" sz="3600" b="1" i="0" kern="1200" baseline="30000" dirty="0">
              <a:solidFill>
                <a:schemeClr val="tx1"/>
              </a:solidFill>
              <a:effectLst/>
              <a:latin typeface="+mn-lt"/>
              <a:ea typeface="+mn-ea"/>
              <a:cs typeface="+mn-cs"/>
            </a:endParaRPr>
          </a:p>
          <a:p>
            <a:r>
              <a:rPr lang="en-US" sz="1200" b="0" i="0" kern="1200" baseline="300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F-FDG PET: There were two moderate strength studies, with conflicting results. In one study of 41 patients with hip arthroplasties (Chacko 2002), </a:t>
            </a:r>
            <a:r>
              <a:rPr lang="en-US" sz="1200" b="0" i="0" kern="1200" baseline="300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F-FDG was 91.7% sensitive and 96.6% for infection. In another investigation (</a:t>
            </a:r>
            <a:r>
              <a:rPr lang="en-US" sz="1200" b="0" i="0" kern="1200" dirty="0" err="1">
                <a:solidFill>
                  <a:schemeClr val="tx1"/>
                </a:solidFill>
                <a:effectLst/>
                <a:latin typeface="+mn-lt"/>
                <a:ea typeface="+mn-ea"/>
                <a:cs typeface="+mn-cs"/>
              </a:rPr>
              <a:t>Stumpe</a:t>
            </a:r>
            <a:r>
              <a:rPr lang="en-US" sz="1200" b="0" i="0" kern="1200" dirty="0">
                <a:solidFill>
                  <a:schemeClr val="tx1"/>
                </a:solidFill>
                <a:effectLst/>
                <a:latin typeface="+mn-lt"/>
                <a:ea typeface="+mn-ea"/>
                <a:cs typeface="+mn-cs"/>
              </a:rPr>
              <a:t> 2004), </a:t>
            </a:r>
            <a:r>
              <a:rPr lang="en-US" sz="1200" b="0" i="0" kern="1200" baseline="300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F-FDG PET studies performed on 35 patients were reviewed by two readers independently. Sensitivity of </a:t>
            </a:r>
            <a:r>
              <a:rPr lang="en-US" sz="1200" b="0" i="0" kern="1200" baseline="30000" dirty="0">
                <a:solidFill>
                  <a:schemeClr val="tx1"/>
                </a:solidFill>
                <a:effectLst/>
                <a:latin typeface="+mn-lt"/>
                <a:ea typeface="+mn-ea"/>
                <a:cs typeface="+mn-cs"/>
              </a:rPr>
              <a:t>18</a:t>
            </a:r>
            <a:r>
              <a:rPr lang="en-US" sz="1200" b="0" i="0" kern="1200" dirty="0">
                <a:solidFill>
                  <a:schemeClr val="tx1"/>
                </a:solidFill>
                <a:effectLst/>
                <a:latin typeface="+mn-lt"/>
                <a:ea typeface="+mn-ea"/>
                <a:cs typeface="+mn-cs"/>
              </a:rPr>
              <a:t>F-FDG PET for the two readers was 33% and 22%, and specificity was 81% and 85% respectively.</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Combined labeled leukocyte/bone: One moderate strength investigation (Savarino 2004) studied 26 hip arthroplasties with combined bone and techenetium-99m labeled leukocyte imaging and found that the combined test was 31% sensitive, and 100% specific for infection. Thus, the test is good for ruling in, but not for ruling out prosthetic hip infection. It may not be possible to extrapolate these data to knee arthroplasties.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Combined labeled leukocyte/marrow: Moderate evidence supports the use of combined leukocyte/marrow imaging for diagnosing prosthetic joint infection. One moderate strength investigation (Segura 2004) studied 77 lower extremity arthroplasties with combined technetium-99m labeled leukocyte and bone marrow imaging and found that the combined test was 92.8% sensitive, and 98% specific for infection.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Indium-111-labeled leukocyte imaging: In one moderate strength investigation (Rand 1990) studied 38 painful knee arthroplasties and found that the test was 83% sensitive, and 85% specific for infection. In one high strength investigation of 153 scans of lower extremity arthroplasties (</a:t>
            </a:r>
            <a:r>
              <a:rPr lang="en-US" sz="1200" b="0" i="0" kern="1200" dirty="0" err="1">
                <a:solidFill>
                  <a:schemeClr val="tx1"/>
                </a:solidFill>
                <a:effectLst/>
                <a:latin typeface="+mn-lt"/>
                <a:ea typeface="+mn-ea"/>
                <a:cs typeface="+mn-cs"/>
              </a:rPr>
              <a:t>Scher</a:t>
            </a:r>
            <a:r>
              <a:rPr lang="en-US" sz="1200" b="0" i="0" kern="1200" dirty="0">
                <a:solidFill>
                  <a:schemeClr val="tx1"/>
                </a:solidFill>
                <a:effectLst/>
                <a:latin typeface="+mn-lt"/>
                <a:ea typeface="+mn-ea"/>
                <a:cs typeface="+mn-cs"/>
              </a:rPr>
              <a:t> 2000) the test was 77% sensitive and 86% specific for infection.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Technetium-99m-labeled leukocyte imaging: There were two moderate strength papers with conflicting results. In one investigation of 77 lower extremity arthroplasties (Segura 2004) the test was 96% sensitive and 30% specific. In another investigation of 40 lower extremity arthroplasties (</a:t>
            </a:r>
            <a:r>
              <a:rPr lang="en-US" sz="1200" b="0" i="0" kern="1200" dirty="0" err="1">
                <a:solidFill>
                  <a:schemeClr val="tx1"/>
                </a:solidFill>
                <a:effectLst/>
                <a:latin typeface="+mn-lt"/>
                <a:ea typeface="+mn-ea"/>
                <a:cs typeface="+mn-cs"/>
              </a:rPr>
              <a:t>Chik</a:t>
            </a:r>
            <a:r>
              <a:rPr lang="en-US" sz="1200" b="0" i="0" kern="1200" dirty="0">
                <a:solidFill>
                  <a:schemeClr val="tx1"/>
                </a:solidFill>
                <a:effectLst/>
                <a:latin typeface="+mn-lt"/>
                <a:ea typeface="+mn-ea"/>
                <a:cs typeface="+mn-cs"/>
              </a:rPr>
              <a:t> 1996) the test was 70% sensitive and 100% specific.</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Technetium-99m bone imaging: There were five moderate strength papers with conflicting results. Three investigators reported that the test was 100%  sensitive (Segura 2004, </a:t>
            </a:r>
            <a:r>
              <a:rPr lang="en-US" sz="1200" b="0" i="0" kern="1200" dirty="0" err="1">
                <a:solidFill>
                  <a:schemeClr val="tx1"/>
                </a:solidFill>
                <a:effectLst/>
                <a:latin typeface="+mn-lt"/>
                <a:ea typeface="+mn-ea"/>
                <a:cs typeface="+mn-cs"/>
              </a:rPr>
              <a:t>Chik</a:t>
            </a:r>
            <a:r>
              <a:rPr lang="en-US" sz="1200" b="0" i="0" kern="1200" dirty="0">
                <a:solidFill>
                  <a:schemeClr val="tx1"/>
                </a:solidFill>
                <a:effectLst/>
                <a:latin typeface="+mn-lt"/>
                <a:ea typeface="+mn-ea"/>
                <a:cs typeface="+mn-cs"/>
              </a:rPr>
              <a:t> 1996, </a:t>
            </a:r>
            <a:r>
              <a:rPr lang="en-US" sz="1200" b="0" i="0" kern="1200" dirty="0" err="1">
                <a:solidFill>
                  <a:schemeClr val="tx1"/>
                </a:solidFill>
                <a:effectLst/>
                <a:latin typeface="+mn-lt"/>
                <a:ea typeface="+mn-ea"/>
                <a:cs typeface="+mn-cs"/>
              </a:rPr>
              <a:t>Larikka</a:t>
            </a:r>
            <a:r>
              <a:rPr lang="en-US" sz="1200" b="0" i="0" kern="1200" dirty="0">
                <a:solidFill>
                  <a:schemeClr val="tx1"/>
                </a:solidFill>
                <a:effectLst/>
                <a:latin typeface="+mn-lt"/>
                <a:ea typeface="+mn-ea"/>
                <a:cs typeface="+mn-cs"/>
              </a:rPr>
              <a:t> 2001[hip only]). One investigator (</a:t>
            </a:r>
            <a:r>
              <a:rPr lang="en-US" sz="1200" b="0" i="0" kern="1200" dirty="0" err="1">
                <a:solidFill>
                  <a:schemeClr val="tx1"/>
                </a:solidFill>
                <a:effectLst/>
                <a:latin typeface="+mn-lt"/>
                <a:ea typeface="+mn-ea"/>
                <a:cs typeface="+mn-cs"/>
              </a:rPr>
              <a:t>Levitsky</a:t>
            </a:r>
            <a:r>
              <a:rPr lang="en-US" sz="1200" b="0" i="0" kern="1200" dirty="0">
                <a:solidFill>
                  <a:schemeClr val="tx1"/>
                </a:solidFill>
                <a:effectLst/>
                <a:latin typeface="+mn-lt"/>
                <a:ea typeface="+mn-ea"/>
                <a:cs typeface="+mn-cs"/>
              </a:rPr>
              <a:t> 1991) reported 33% sensitivity and another (Hill 2017, hips only) reported 29% sensitivity. Specificity varied from 0% to 86% among the five studies.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may be a radiation dose associated with imaging of the site but it is small enough to pose no real risk to the patient. Some metal implants are not MRI safe which must be determined prior to imaging. Caution should be used with intravenous administration of iodinated and gadolinium based contrast agents to patients with impaired renal function (</a:t>
            </a:r>
            <a:r>
              <a:rPr lang="en-US" sz="1200" b="0" i="0" u="none" strike="noStrike" kern="1200" dirty="0">
                <a:solidFill>
                  <a:schemeClr val="tx1"/>
                </a:solidFill>
                <a:effectLst/>
                <a:latin typeface="+mn-lt"/>
                <a:ea typeface="+mn-ea"/>
                <a:cs typeface="+mn-cs"/>
                <a:hlinkClick r:id="rId3"/>
              </a:rPr>
              <a:t>https://www.acr.org/Clinical-Resources/Contrast-Manual</a:t>
            </a:r>
            <a:r>
              <a:rPr lang="en-US" sz="1200" b="0" i="0" kern="1200" dirty="0">
                <a:solidFill>
                  <a:schemeClr val="tx1"/>
                </a:solidFill>
                <a:effectLst/>
                <a:latin typeface="+mn-lt"/>
                <a:ea typeface="+mn-ea"/>
                <a:cs typeface="+mn-cs"/>
              </a:rPr>
              <a:t>). Additionally, not all test options are available at each center which may have resource, access to care, and cost implications not fully delineated in these recommendations.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More high-quality evidence is needed to determine if ultrasound and MRI are useful in diagnosis of PJI, and higher quality diagnostic evidence is needed in order to create stronger recommendations.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hlinkClick r:id="rId4"/>
              </a:rPr>
              <a:t>(58) </a:t>
            </a:r>
            <a:r>
              <a:rPr lang="en-US" sz="1200" b="0" i="0" u="none" strike="noStrike" kern="1200" dirty="0" err="1">
                <a:solidFill>
                  <a:schemeClr val="tx1"/>
                </a:solidFill>
                <a:effectLst/>
                <a:latin typeface="+mn-lt"/>
                <a:ea typeface="+mn-ea"/>
                <a:cs typeface="+mn-cs"/>
                <a:hlinkClick r:id="rId4"/>
              </a:rPr>
              <a:t>Levitsky</a:t>
            </a:r>
            <a:r>
              <a:rPr lang="en-US" sz="1200" b="0" i="0" u="none" strike="noStrike" kern="1200" dirty="0">
                <a:solidFill>
                  <a:schemeClr val="tx1"/>
                </a:solidFill>
                <a:effectLst/>
                <a:latin typeface="+mn-lt"/>
                <a:ea typeface="+mn-ea"/>
                <a:cs typeface="+mn-cs"/>
                <a:hlinkClick r:id="rId4"/>
              </a:rPr>
              <a:t> KA, </a:t>
            </a:r>
            <a:r>
              <a:rPr lang="en-US" sz="1200" b="0" i="0" u="none" strike="noStrike" kern="1200" dirty="0" err="1">
                <a:solidFill>
                  <a:schemeClr val="tx1"/>
                </a:solidFill>
                <a:effectLst/>
                <a:latin typeface="+mn-lt"/>
                <a:ea typeface="+mn-ea"/>
                <a:cs typeface="+mn-cs"/>
                <a:hlinkClick r:id="rId4"/>
              </a:rPr>
              <a:t>Hozack</a:t>
            </a:r>
            <a:r>
              <a:rPr lang="en-US" sz="1200" b="0" i="0" u="none" strike="noStrike" kern="1200" dirty="0">
                <a:solidFill>
                  <a:schemeClr val="tx1"/>
                </a:solidFill>
                <a:effectLst/>
                <a:latin typeface="+mn-lt"/>
                <a:ea typeface="+mn-ea"/>
                <a:cs typeface="+mn-cs"/>
                <a:hlinkClick r:id="rId4"/>
              </a:rPr>
              <a:t> WJ, Balderston RA et al. Evaluation of the painful prosthetic joint. Relative value of bone scan, sedimentation rate, and joint aspiration. J Arthroplasty 1991;6(3):237-244.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a:rPr>
              <a:t>(87) Rand JA, Brown ML. The value of indium 111 leukocyte scanning in the evaluation of painful or infected total knee arthroplasties. Clin </a:t>
            </a:r>
            <a:r>
              <a:rPr lang="en-US" sz="1200" b="0" i="0" u="none" strike="noStrike" kern="1200" dirty="0" err="1">
                <a:solidFill>
                  <a:schemeClr val="tx1"/>
                </a:solidFill>
                <a:effectLst/>
                <a:latin typeface="+mn-lt"/>
                <a:ea typeface="+mn-ea"/>
                <a:cs typeface="+mn-cs"/>
                <a:hlinkClick r:id="rId5"/>
              </a:rPr>
              <a:t>Orthop</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Relat</a:t>
            </a:r>
            <a:r>
              <a:rPr lang="en-US" sz="1200" b="0" i="0" u="none" strike="noStrike" kern="1200" dirty="0">
                <a:solidFill>
                  <a:schemeClr val="tx1"/>
                </a:solidFill>
                <a:effectLst/>
                <a:latin typeface="+mn-lt"/>
                <a:ea typeface="+mn-ea"/>
                <a:cs typeface="+mn-cs"/>
                <a:hlinkClick r:id="rId5"/>
              </a:rPr>
              <a:t> Res 1990;(259):179-182.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a:rPr>
              <a:t>(93) Savarino L, </a:t>
            </a:r>
            <a:r>
              <a:rPr lang="en-US" sz="1200" b="0" i="0" u="none" strike="noStrike" kern="1200" dirty="0" err="1">
                <a:solidFill>
                  <a:schemeClr val="tx1"/>
                </a:solidFill>
                <a:effectLst/>
                <a:latin typeface="+mn-lt"/>
                <a:ea typeface="+mn-ea"/>
                <a:cs typeface="+mn-cs"/>
                <a:hlinkClick r:id="rId6"/>
              </a:rPr>
              <a:t>Baldini</a:t>
            </a:r>
            <a:r>
              <a:rPr lang="en-US" sz="1200" b="0" i="0" u="none" strike="noStrike" kern="1200" dirty="0">
                <a:solidFill>
                  <a:schemeClr val="tx1"/>
                </a:solidFill>
                <a:effectLst/>
                <a:latin typeface="+mn-lt"/>
                <a:ea typeface="+mn-ea"/>
                <a:cs typeface="+mn-cs"/>
                <a:hlinkClick r:id="rId6"/>
              </a:rPr>
              <a:t> N, </a:t>
            </a:r>
            <a:r>
              <a:rPr lang="en-US" sz="1200" b="0" i="0" u="none" strike="noStrike" kern="1200" dirty="0" err="1">
                <a:solidFill>
                  <a:schemeClr val="tx1"/>
                </a:solidFill>
                <a:effectLst/>
                <a:latin typeface="+mn-lt"/>
                <a:ea typeface="+mn-ea"/>
                <a:cs typeface="+mn-cs"/>
                <a:hlinkClick r:id="rId6"/>
              </a:rPr>
              <a:t>Tarabusi</a:t>
            </a:r>
            <a:r>
              <a:rPr lang="en-US" sz="1200" b="0" i="0" u="none" strike="noStrike" kern="1200" dirty="0">
                <a:solidFill>
                  <a:schemeClr val="tx1"/>
                </a:solidFill>
                <a:effectLst/>
                <a:latin typeface="+mn-lt"/>
                <a:ea typeface="+mn-ea"/>
                <a:cs typeface="+mn-cs"/>
                <a:hlinkClick r:id="rId6"/>
              </a:rPr>
              <a:t> C, </a:t>
            </a:r>
            <a:r>
              <a:rPr lang="en-US" sz="1200" b="0" i="0" u="none" strike="noStrike" kern="1200" dirty="0" err="1">
                <a:solidFill>
                  <a:schemeClr val="tx1"/>
                </a:solidFill>
                <a:effectLst/>
                <a:latin typeface="+mn-lt"/>
                <a:ea typeface="+mn-ea"/>
                <a:cs typeface="+mn-cs"/>
                <a:hlinkClick r:id="rId6"/>
              </a:rPr>
              <a:t>Pellacani</a:t>
            </a:r>
            <a:r>
              <a:rPr lang="en-US" sz="1200" b="0" i="0" u="none" strike="noStrike" kern="1200" dirty="0">
                <a:solidFill>
                  <a:schemeClr val="tx1"/>
                </a:solidFill>
                <a:effectLst/>
                <a:latin typeface="+mn-lt"/>
                <a:ea typeface="+mn-ea"/>
                <a:cs typeface="+mn-cs"/>
                <a:hlinkClick r:id="rId6"/>
              </a:rPr>
              <a:t> A, </a:t>
            </a:r>
            <a:r>
              <a:rPr lang="en-US" sz="1200" b="0" i="0" u="none" strike="noStrike" kern="1200" dirty="0" err="1">
                <a:solidFill>
                  <a:schemeClr val="tx1"/>
                </a:solidFill>
                <a:effectLst/>
                <a:latin typeface="+mn-lt"/>
                <a:ea typeface="+mn-ea"/>
                <a:cs typeface="+mn-cs"/>
                <a:hlinkClick r:id="rId6"/>
              </a:rPr>
              <a:t>Giunti</a:t>
            </a:r>
            <a:r>
              <a:rPr lang="en-US" sz="1200" b="0" i="0" u="none" strike="noStrike" kern="1200" dirty="0">
                <a:solidFill>
                  <a:schemeClr val="tx1"/>
                </a:solidFill>
                <a:effectLst/>
                <a:latin typeface="+mn-lt"/>
                <a:ea typeface="+mn-ea"/>
                <a:cs typeface="+mn-cs"/>
                <a:hlinkClick r:id="rId6"/>
              </a:rPr>
              <a:t> A. Diagnosis of infection after total hip replacement. J Biomed Mater Res B Appl </a:t>
            </a:r>
            <a:r>
              <a:rPr lang="en-US" sz="1200" b="0" i="0" u="none" strike="noStrike" kern="1200" dirty="0" err="1">
                <a:solidFill>
                  <a:schemeClr val="tx1"/>
                </a:solidFill>
                <a:effectLst/>
                <a:latin typeface="+mn-lt"/>
                <a:ea typeface="+mn-ea"/>
                <a:cs typeface="+mn-cs"/>
                <a:hlinkClick r:id="rId6"/>
              </a:rPr>
              <a:t>Biomater</a:t>
            </a:r>
            <a:r>
              <a:rPr lang="en-US" sz="1200" b="0" i="0" u="none" strike="noStrike" kern="1200" dirty="0">
                <a:solidFill>
                  <a:schemeClr val="tx1"/>
                </a:solidFill>
                <a:effectLst/>
                <a:latin typeface="+mn-lt"/>
                <a:ea typeface="+mn-ea"/>
                <a:cs typeface="+mn-cs"/>
                <a:hlinkClick r:id="rId6"/>
              </a:rPr>
              <a:t> 2004;70(1):139-145.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Chacko,T.K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Zhuang,H</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Stevenson,K</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Moussavian,B</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Alavi,A</a:t>
            </a:r>
            <a:r>
              <a:rPr lang="en-US" sz="1200" b="0" i="0" u="none" strike="noStrike" kern="1200" dirty="0">
                <a:solidFill>
                  <a:schemeClr val="tx1"/>
                </a:solidFill>
                <a:effectLst/>
                <a:latin typeface="+mn-lt"/>
                <a:ea typeface="+mn-ea"/>
                <a:cs typeface="+mn-cs"/>
                <a:hlinkClick r:id="rId7"/>
              </a:rPr>
              <a:t>. The importance of the location of fluorodeoxyglucose uptake in periprosthetic infection in painful hip prostheses. </a:t>
            </a:r>
            <a:r>
              <a:rPr lang="en-US" sz="1200" b="0" i="0" u="none" strike="noStrike" kern="1200" dirty="0" err="1">
                <a:solidFill>
                  <a:schemeClr val="tx1"/>
                </a:solidFill>
                <a:effectLst/>
                <a:latin typeface="+mn-lt"/>
                <a:ea typeface="+mn-ea"/>
                <a:cs typeface="+mn-cs"/>
                <a:hlinkClick r:id="rId7"/>
              </a:rPr>
              <a:t>Nucl.Med.Commun</a:t>
            </a:r>
            <a:r>
              <a:rPr lang="en-US" sz="1200" b="0" i="0" u="none" strike="noStrike" kern="1200" dirty="0">
                <a:solidFill>
                  <a:schemeClr val="tx1"/>
                </a:solidFill>
                <a:effectLst/>
                <a:latin typeface="+mn-lt"/>
                <a:ea typeface="+mn-ea"/>
                <a:cs typeface="+mn-cs"/>
                <a:hlinkClick r:id="rId7"/>
              </a:rPr>
              <a:t>. 2002/9; 9: 851-855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Chik,K.K</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Magee,M.A</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Bruce,W.J</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Higgs,R.J</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Thomas,M.G</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Allman,K.C</a:t>
            </a:r>
            <a:r>
              <a:rPr lang="en-US" sz="1200" b="0" i="0" u="none" strike="noStrike" kern="1200" dirty="0">
                <a:solidFill>
                  <a:schemeClr val="tx1"/>
                </a:solidFill>
                <a:effectLst/>
                <a:latin typeface="+mn-lt"/>
                <a:ea typeface="+mn-ea"/>
                <a:cs typeface="+mn-cs"/>
                <a:hlinkClick r:id="rId8"/>
              </a:rPr>
              <a:t>., Van der </a:t>
            </a:r>
            <a:r>
              <a:rPr lang="en-US" sz="1200" b="0" i="0" u="none" strike="noStrike" kern="1200" dirty="0" err="1">
                <a:solidFill>
                  <a:schemeClr val="tx1"/>
                </a:solidFill>
                <a:effectLst/>
                <a:latin typeface="+mn-lt"/>
                <a:ea typeface="+mn-ea"/>
                <a:cs typeface="+mn-cs"/>
                <a:hlinkClick r:id="rId8"/>
              </a:rPr>
              <a:t>Wall,H</a:t>
            </a:r>
            <a:r>
              <a:rPr lang="en-US" sz="1200" b="0" i="0" u="none" strike="noStrike" kern="1200" dirty="0">
                <a:solidFill>
                  <a:schemeClr val="tx1"/>
                </a:solidFill>
                <a:effectLst/>
                <a:latin typeface="+mn-lt"/>
                <a:ea typeface="+mn-ea"/>
                <a:cs typeface="+mn-cs"/>
                <a:hlinkClick r:id="rId8"/>
              </a:rPr>
              <a:t>. Tc-99m stannous colloid-labeled leukocyte scintigraphy in the evaluation of the painful arthroplasty. </a:t>
            </a:r>
            <a:r>
              <a:rPr lang="en-US" sz="1200" b="0" i="0" u="none" strike="noStrike" kern="1200" dirty="0" err="1">
                <a:solidFill>
                  <a:schemeClr val="tx1"/>
                </a:solidFill>
                <a:effectLst/>
                <a:latin typeface="+mn-lt"/>
                <a:ea typeface="+mn-ea"/>
                <a:cs typeface="+mn-cs"/>
                <a:hlinkClick r:id="rId8"/>
              </a:rPr>
              <a:t>Clin.Nucl.Med</a:t>
            </a:r>
            <a:r>
              <a:rPr lang="en-US" sz="1200" b="0" i="0" u="none" strike="noStrike" kern="1200" dirty="0">
                <a:solidFill>
                  <a:schemeClr val="tx1"/>
                </a:solidFill>
                <a:effectLst/>
                <a:latin typeface="+mn-lt"/>
                <a:ea typeface="+mn-ea"/>
                <a:cs typeface="+mn-cs"/>
                <a:hlinkClick r:id="rId8"/>
              </a:rPr>
              <a:t>. 1996/11; 11: 838-843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Hill,D.S</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Naim,S</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Powell,R.J</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Kinsella,D</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Toms,A.D</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Howell,J</a:t>
            </a:r>
            <a:r>
              <a:rPr lang="en-US" sz="1200" b="0" i="0" u="none" strike="noStrike" kern="1200" dirty="0">
                <a:solidFill>
                  <a:schemeClr val="tx1"/>
                </a:solidFill>
                <a:effectLst/>
                <a:latin typeface="+mn-lt"/>
                <a:ea typeface="+mn-ea"/>
                <a:cs typeface="+mn-cs"/>
                <a:hlinkClick r:id="rId9"/>
              </a:rPr>
              <a:t>. 3-phase Technicium-99m bone scanning in patients with pain in the hip region after cemented total hip replacement: a </a:t>
            </a:r>
            <a:r>
              <a:rPr lang="en-US" sz="1200" b="0" i="0" u="none" strike="noStrike" kern="1200" dirty="0" err="1">
                <a:solidFill>
                  <a:schemeClr val="tx1"/>
                </a:solidFill>
                <a:effectLst/>
                <a:latin typeface="+mn-lt"/>
                <a:ea typeface="+mn-ea"/>
                <a:cs typeface="+mn-cs"/>
                <a:hlinkClick r:id="rId9"/>
              </a:rPr>
              <a:t>multicentre</a:t>
            </a:r>
            <a:r>
              <a:rPr lang="en-US" sz="1200" b="0" i="0" u="none" strike="noStrike" kern="1200" dirty="0">
                <a:solidFill>
                  <a:schemeClr val="tx1"/>
                </a:solidFill>
                <a:effectLst/>
                <a:latin typeface="+mn-lt"/>
                <a:ea typeface="+mn-ea"/>
                <a:cs typeface="+mn-cs"/>
                <a:hlinkClick r:id="rId9"/>
              </a:rPr>
              <a:t> series of 100 cases. </a:t>
            </a:r>
            <a:r>
              <a:rPr lang="en-US" sz="1200" b="0" i="0" u="none" strike="noStrike" kern="1200" dirty="0" err="1">
                <a:solidFill>
                  <a:schemeClr val="tx1"/>
                </a:solidFill>
                <a:effectLst/>
                <a:latin typeface="+mn-lt"/>
                <a:ea typeface="+mn-ea"/>
                <a:cs typeface="+mn-cs"/>
                <a:hlinkClick r:id="rId9"/>
              </a:rPr>
              <a:t>Hip.Int</a:t>
            </a:r>
            <a:r>
              <a:rPr lang="en-US" sz="1200" b="0" i="0" u="none" strike="noStrike" kern="1200" dirty="0">
                <a:solidFill>
                  <a:schemeClr val="tx1"/>
                </a:solidFill>
                <a:effectLst/>
                <a:latin typeface="+mn-lt"/>
                <a:ea typeface="+mn-ea"/>
                <a:cs typeface="+mn-cs"/>
                <a:hlinkClick r:id="rId9"/>
              </a:rPr>
              <a:t> 2017/11/21; 0: 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Larikka</a:t>
            </a:r>
            <a:r>
              <a:rPr lang="en-US" sz="1200" b="0" i="0" u="none" strike="noStrike" kern="1200" dirty="0">
                <a:solidFill>
                  <a:schemeClr val="tx1"/>
                </a:solidFill>
                <a:effectLst/>
                <a:latin typeface="+mn-lt"/>
                <a:ea typeface="+mn-ea"/>
                <a:cs typeface="+mn-cs"/>
                <a:hlinkClick r:id="rId10"/>
              </a:rPr>
              <a:t>, M.J., </a:t>
            </a:r>
            <a:r>
              <a:rPr lang="en-US" sz="1200" b="0" i="0" u="none" strike="noStrike" kern="1200" dirty="0" err="1">
                <a:solidFill>
                  <a:schemeClr val="tx1"/>
                </a:solidFill>
                <a:effectLst/>
                <a:latin typeface="+mn-lt"/>
                <a:ea typeface="+mn-ea"/>
                <a:cs typeface="+mn-cs"/>
                <a:hlinkClick r:id="rId10"/>
              </a:rPr>
              <a:t>Ahonen,A.K</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Junila,J.A</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Niemela,O</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Hamalainen,M.M</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Syrjala,H.P</a:t>
            </a:r>
            <a:r>
              <a:rPr lang="en-US" sz="1200" b="0" i="0" u="none" strike="noStrike" kern="1200" dirty="0">
                <a:solidFill>
                  <a:schemeClr val="tx1"/>
                </a:solidFill>
                <a:effectLst/>
                <a:latin typeface="+mn-lt"/>
                <a:ea typeface="+mn-ea"/>
                <a:cs typeface="+mn-cs"/>
                <a:hlinkClick r:id="rId10"/>
              </a:rPr>
              <a:t>. Extended combined 99mTc-white blood cell and bone imaging improves the diagnostic accuracy in the detection of hip replacement infections. </a:t>
            </a:r>
            <a:r>
              <a:rPr lang="en-US" sz="1200" b="0" i="0" u="none" strike="noStrike" kern="1200" dirty="0" err="1">
                <a:solidFill>
                  <a:schemeClr val="tx1"/>
                </a:solidFill>
                <a:effectLst/>
                <a:latin typeface="+mn-lt"/>
                <a:ea typeface="+mn-ea"/>
                <a:cs typeface="+mn-cs"/>
                <a:hlinkClick r:id="rId10"/>
              </a:rPr>
              <a:t>Eur.J.Nucl.Med</a:t>
            </a:r>
            <a:r>
              <a:rPr lang="en-US" sz="1200" b="0" i="0" u="none" strike="noStrike" kern="1200" dirty="0">
                <a:solidFill>
                  <a:schemeClr val="tx1"/>
                </a:solidFill>
                <a:effectLst/>
                <a:latin typeface="+mn-lt"/>
                <a:ea typeface="+mn-ea"/>
                <a:cs typeface="+mn-cs"/>
                <a:hlinkClick r:id="rId10"/>
              </a:rPr>
              <a:t>. 2001/3; 3: 288-293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Scher,D.M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Pak,K</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Lonner,J.H</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Finkel,J.E</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Zuckerman,J.D</a:t>
            </a:r>
            <a:r>
              <a:rPr lang="en-US" sz="1200" b="0" i="0" u="none" strike="noStrike" kern="1200" dirty="0">
                <a:solidFill>
                  <a:schemeClr val="tx1"/>
                </a:solidFill>
                <a:effectLst/>
                <a:latin typeface="+mn-lt"/>
                <a:ea typeface="+mn-ea"/>
                <a:cs typeface="+mn-cs"/>
                <a:hlinkClick r:id="rId11"/>
              </a:rPr>
              <a:t>., Di </a:t>
            </a:r>
            <a:r>
              <a:rPr lang="en-US" sz="1200" b="0" i="0" u="none" strike="noStrike" kern="1200" dirty="0" err="1">
                <a:solidFill>
                  <a:schemeClr val="tx1"/>
                </a:solidFill>
                <a:effectLst/>
                <a:latin typeface="+mn-lt"/>
                <a:ea typeface="+mn-ea"/>
                <a:cs typeface="+mn-cs"/>
                <a:hlinkClick r:id="rId11"/>
              </a:rPr>
              <a:t>Cesare,P.E</a:t>
            </a:r>
            <a:r>
              <a:rPr lang="en-US" sz="1200" b="0" i="0" u="none" strike="noStrike" kern="1200" dirty="0">
                <a:solidFill>
                  <a:schemeClr val="tx1"/>
                </a:solidFill>
                <a:effectLst/>
                <a:latin typeface="+mn-lt"/>
                <a:ea typeface="+mn-ea"/>
                <a:cs typeface="+mn-cs"/>
                <a:hlinkClick r:id="rId11"/>
              </a:rPr>
              <a:t>. The predictive value of indium- 111 leukocyte scans in the diagnosis of infected total hip, knee, or resection arthroplasties. </a:t>
            </a:r>
            <a:r>
              <a:rPr lang="en-US" sz="1200" b="0" i="0" u="none" strike="noStrike" kern="1200" dirty="0" err="1">
                <a:solidFill>
                  <a:schemeClr val="tx1"/>
                </a:solidFill>
                <a:effectLst/>
                <a:latin typeface="+mn-lt"/>
                <a:ea typeface="+mn-ea"/>
                <a:cs typeface="+mn-cs"/>
                <a:hlinkClick r:id="rId11"/>
              </a:rPr>
              <a:t>J.Arthroplasty</a:t>
            </a:r>
            <a:r>
              <a:rPr lang="en-US" sz="1200" b="0" i="0" u="none" strike="noStrike" kern="1200" dirty="0">
                <a:solidFill>
                  <a:schemeClr val="tx1"/>
                </a:solidFill>
                <a:effectLst/>
                <a:latin typeface="+mn-lt"/>
                <a:ea typeface="+mn-ea"/>
                <a:cs typeface="+mn-cs"/>
                <a:hlinkClick r:id="rId11"/>
              </a:rPr>
              <a:t> 2000/4; 3: 295-300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Segura,A.B</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MuÃ±oz,A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Brulles,Y.R</a:t>
            </a:r>
            <a:r>
              <a:rPr lang="en-US" sz="1200" b="0" i="0" u="none" strike="noStrike" kern="1200" dirty="0">
                <a:solidFill>
                  <a:schemeClr val="tx1"/>
                </a:solidFill>
                <a:effectLst/>
                <a:latin typeface="+mn-lt"/>
                <a:ea typeface="+mn-ea"/>
                <a:cs typeface="+mn-cs"/>
                <a:hlinkClick r:id="rId12"/>
              </a:rPr>
              <a:t>., Hernandez-</a:t>
            </a:r>
            <a:r>
              <a:rPr lang="en-US" sz="1200" b="0" i="0" u="none" strike="noStrike" kern="1200" dirty="0" err="1">
                <a:solidFill>
                  <a:schemeClr val="tx1"/>
                </a:solidFill>
                <a:effectLst/>
                <a:latin typeface="+mn-lt"/>
                <a:ea typeface="+mn-ea"/>
                <a:cs typeface="+mn-cs"/>
                <a:hlinkClick r:id="rId12"/>
              </a:rPr>
              <a:t>Hermoso,J.A</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DÃaz,M.C</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Bajen-Lazaro,M.T</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MartÃ</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n,ComÃn</a:t>
            </a:r>
            <a:r>
              <a:rPr lang="en-US" sz="1200" b="0" i="0" u="none" strike="noStrike" kern="1200" dirty="0">
                <a:solidFill>
                  <a:schemeClr val="tx1"/>
                </a:solidFill>
                <a:effectLst/>
                <a:latin typeface="+mn-lt"/>
                <a:ea typeface="+mn-ea"/>
                <a:cs typeface="+mn-cs"/>
                <a:hlinkClick r:id="rId12"/>
              </a:rPr>
              <a:t> J. What is the role of bone scintigraphy in the diagnosis of infected joint prostheses?. </a:t>
            </a:r>
            <a:r>
              <a:rPr lang="en-US" sz="1200" b="0" i="0" u="none" strike="noStrike" kern="1200" dirty="0" err="1">
                <a:solidFill>
                  <a:schemeClr val="tx1"/>
                </a:solidFill>
                <a:effectLst/>
                <a:latin typeface="+mn-lt"/>
                <a:ea typeface="+mn-ea"/>
                <a:cs typeface="+mn-cs"/>
                <a:hlinkClick r:id="rId12"/>
              </a:rPr>
              <a:t>Nucl.Med.Commun</a:t>
            </a:r>
            <a:r>
              <a:rPr lang="en-US" sz="1200" b="0" i="0" u="none" strike="noStrike" kern="1200" dirty="0">
                <a:solidFill>
                  <a:schemeClr val="tx1"/>
                </a:solidFill>
                <a:effectLst/>
                <a:latin typeface="+mn-lt"/>
                <a:ea typeface="+mn-ea"/>
                <a:cs typeface="+mn-cs"/>
                <a:hlinkClick r:id="rId12"/>
              </a:rPr>
              <a:t>. 2004; 0: 527-532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3"/>
              </a:rPr>
              <a:t>Stumpe,K.D</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Notzli,H.P</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Zanetti,M</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Kamel,E.M</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Hany,T.F</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Gorres,G.W</a:t>
            </a:r>
            <a:r>
              <a:rPr lang="en-US" sz="1200" b="0" i="0" u="none" strike="noStrike" kern="1200" dirty="0">
                <a:solidFill>
                  <a:schemeClr val="tx1"/>
                </a:solidFill>
                <a:effectLst/>
                <a:latin typeface="+mn-lt"/>
                <a:ea typeface="+mn-ea"/>
                <a:cs typeface="+mn-cs"/>
                <a:hlinkClick r:id="rId13"/>
              </a:rPr>
              <a:t>., von </a:t>
            </a:r>
            <a:r>
              <a:rPr lang="en-US" sz="1200" b="0" i="0" u="none" strike="noStrike" kern="1200" dirty="0" err="1">
                <a:solidFill>
                  <a:schemeClr val="tx1"/>
                </a:solidFill>
                <a:effectLst/>
                <a:latin typeface="+mn-lt"/>
                <a:ea typeface="+mn-ea"/>
                <a:cs typeface="+mn-cs"/>
                <a:hlinkClick r:id="rId13"/>
              </a:rPr>
              <a:t>Schulthess,G.K</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Hodler,J</a:t>
            </a:r>
            <a:r>
              <a:rPr lang="en-US" sz="1200" b="0" i="0" u="none" strike="noStrike" kern="1200" dirty="0">
                <a:solidFill>
                  <a:schemeClr val="tx1"/>
                </a:solidFill>
                <a:effectLst/>
                <a:latin typeface="+mn-lt"/>
                <a:ea typeface="+mn-ea"/>
                <a:cs typeface="+mn-cs"/>
                <a:hlinkClick r:id="rId13"/>
              </a:rPr>
              <a:t>. FDG PET for differentiation of infection and aseptic loosening in total hip replacements: comparison with conventional radiography and three-phase bone scintigraphy. 2004/5; 2: 333-341</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35</a:t>
            </a:fld>
            <a:endParaRPr lang="en-US"/>
          </a:p>
        </p:txBody>
      </p:sp>
    </p:spTree>
    <p:extLst>
      <p:ext uri="{BB962C8B-B14F-4D97-AF65-F5344CB8AC3E}">
        <p14:creationId xmlns:p14="http://schemas.microsoft.com/office/powerpoint/2010/main" val="3422080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i="0" kern="1200" baseline="0" dirty="0">
                <a:solidFill>
                  <a:schemeClr val="tx1"/>
                </a:solidFill>
                <a:effectLst/>
                <a:latin typeface="+mn-lt"/>
                <a:ea typeface="+mn-ea"/>
                <a:cs typeface="+mn-cs"/>
              </a:rPr>
              <a:t>RATIONALE</a:t>
            </a:r>
            <a:endParaRPr lang="en-US" sz="3600" b="1" i="0"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was one low strength investigation (Kraemer 1993) of hip arthroplasties in which combined bone gallium-67 imaging was performed. Sensitivity and specificity were 38% and 100%, respectively. A search of PubMed identified only 2 subsequent papers on gallium-67 imaging in periprosthetic joint infection. </a:t>
            </a:r>
            <a:r>
              <a:rPr lang="en-US" sz="1200" b="0" i="0" kern="1200" dirty="0" err="1">
                <a:solidFill>
                  <a:schemeClr val="tx1"/>
                </a:solidFill>
                <a:effectLst/>
                <a:latin typeface="+mn-lt"/>
                <a:ea typeface="+mn-ea"/>
                <a:cs typeface="+mn-cs"/>
              </a:rPr>
              <a:t>Yapar</a:t>
            </a:r>
            <a:r>
              <a:rPr lang="en-US" sz="1200" b="0" i="0" kern="1200" dirty="0">
                <a:solidFill>
                  <a:schemeClr val="tx1"/>
                </a:solidFill>
                <a:effectLst/>
                <a:latin typeface="+mn-lt"/>
                <a:ea typeface="+mn-ea"/>
                <a:cs typeface="+mn-cs"/>
              </a:rPr>
              <a:t> et al. (Eur J </a:t>
            </a:r>
            <a:r>
              <a:rPr lang="en-US" sz="1200" b="0" i="0" kern="1200" dirty="0" err="1">
                <a:solidFill>
                  <a:schemeClr val="tx1"/>
                </a:solidFill>
                <a:effectLst/>
                <a:latin typeface="+mn-lt"/>
                <a:ea typeface="+mn-ea"/>
                <a:cs typeface="+mn-cs"/>
              </a:rPr>
              <a:t>Nucl</a:t>
            </a:r>
            <a:r>
              <a:rPr lang="en-US" sz="1200" b="0" i="0" kern="1200" dirty="0">
                <a:solidFill>
                  <a:schemeClr val="tx1"/>
                </a:solidFill>
                <a:effectLst/>
                <a:latin typeface="+mn-lt"/>
                <a:ea typeface="+mn-ea"/>
                <a:cs typeface="+mn-cs"/>
              </a:rPr>
              <a:t> Med. 2001 Jul;28(7):822-30) studied 22 hip arthroplasties, 6 of which were infected and reported that gallium-67 imaging was 78% sensitive and 100% specific. </a:t>
            </a:r>
            <a:r>
              <a:rPr lang="en-US" sz="1200" b="0" i="0" kern="1200" dirty="0" err="1">
                <a:solidFill>
                  <a:schemeClr val="tx1"/>
                </a:solidFill>
                <a:effectLst/>
                <a:latin typeface="+mn-lt"/>
                <a:ea typeface="+mn-ea"/>
                <a:cs typeface="+mn-cs"/>
              </a:rPr>
              <a:t>Piriou</a:t>
            </a:r>
            <a:r>
              <a:rPr lang="en-US" sz="1200" b="0" i="0" kern="1200" dirty="0">
                <a:solidFill>
                  <a:schemeClr val="tx1"/>
                </a:solidFill>
                <a:effectLst/>
                <a:latin typeface="+mn-lt"/>
                <a:ea typeface="+mn-ea"/>
                <a:cs typeface="+mn-cs"/>
              </a:rPr>
              <a:t> et al. (Rev </a:t>
            </a:r>
            <a:r>
              <a:rPr lang="en-US" sz="1200" b="0" i="0" kern="1200" dirty="0" err="1">
                <a:solidFill>
                  <a:schemeClr val="tx1"/>
                </a:solidFill>
                <a:effectLst/>
                <a:latin typeface="+mn-lt"/>
                <a:ea typeface="+mn-ea"/>
                <a:cs typeface="+mn-cs"/>
              </a:rPr>
              <a:t>Chir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Orthop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Reparatrice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Appar</a:t>
            </a:r>
            <a:r>
              <a:rPr lang="en-US" sz="1200" b="0" i="0" kern="1200" dirty="0">
                <a:solidFill>
                  <a:schemeClr val="tx1"/>
                </a:solidFill>
                <a:effectLst/>
                <a:latin typeface="+mn-lt"/>
                <a:ea typeface="+mn-ea"/>
                <a:cs typeface="+mn-cs"/>
              </a:rPr>
              <a:t> Mot. 2003 Jun;89(4):287-96) reported on the role of gallium-67 imaging for monitoring treatment response, not for diagnosing periprosthetic joint infection.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may be a radiation dose associated with imaging of the site but it is small enough to pose no real risk to the patient. Some metal implants are not MRI safe which must be determined prior to imaging. Caution should be used with intravenous administration of iodinated and gadolinium based contrast agents to patients with impaired renal function (</a:t>
            </a:r>
            <a:r>
              <a:rPr lang="en-US" sz="1200" b="0" i="0" u="none" strike="noStrike" kern="1200" dirty="0">
                <a:solidFill>
                  <a:schemeClr val="tx1"/>
                </a:solidFill>
                <a:effectLst/>
                <a:latin typeface="+mn-lt"/>
                <a:ea typeface="+mn-ea"/>
                <a:cs typeface="+mn-cs"/>
                <a:hlinkClick r:id="rId3"/>
              </a:rPr>
              <a:t>https://www.acr.org/Clinical-Resources/Contrast-Manual</a:t>
            </a:r>
            <a:r>
              <a:rPr lang="en-US" sz="1200" b="0" i="0" kern="1200" dirty="0">
                <a:solidFill>
                  <a:schemeClr val="tx1"/>
                </a:solidFill>
                <a:effectLst/>
                <a:latin typeface="+mn-lt"/>
                <a:ea typeface="+mn-ea"/>
                <a:cs typeface="+mn-cs"/>
              </a:rPr>
              <a:t>). Additionally, not all test options are available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 each center which may have resource, access to care, and cost implications not fully delineated in these recommendations.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More high-quality evidence is needed to determine if ultrasound and MRI are useful in diagnosis of PJI, and higher quality diagnostic evidence is needed in order to create stronger recommendations.</a:t>
            </a: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(55) Kraemer WJ, </a:t>
            </a:r>
            <a:r>
              <a:rPr lang="en-US" sz="1200" b="0" i="0" u="none" strike="noStrike" kern="1200" dirty="0" err="1">
                <a:solidFill>
                  <a:schemeClr val="tx1"/>
                </a:solidFill>
                <a:effectLst/>
                <a:latin typeface="+mn-lt"/>
                <a:ea typeface="+mn-ea"/>
                <a:cs typeface="+mn-cs"/>
                <a:hlinkClick r:id="rId4"/>
              </a:rPr>
              <a:t>Saplys</a:t>
            </a:r>
            <a:r>
              <a:rPr lang="en-US" sz="1200" b="0" i="0" u="none" strike="noStrike" kern="1200" dirty="0">
                <a:solidFill>
                  <a:schemeClr val="tx1"/>
                </a:solidFill>
                <a:effectLst/>
                <a:latin typeface="+mn-lt"/>
                <a:ea typeface="+mn-ea"/>
                <a:cs typeface="+mn-cs"/>
                <a:hlinkClick r:id="rId4"/>
              </a:rPr>
              <a:t> R, Waddell JP, Morton J. Bone scan, gallium scan, and hip aspiration in the diagnosis of infected total hip arthroplasty. J Arthroplasty 1993;8(6):611-616.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Piriou</a:t>
            </a:r>
            <a:r>
              <a:rPr lang="en-US" sz="1200" b="0" i="0" u="none" strike="noStrike" kern="1200" dirty="0">
                <a:solidFill>
                  <a:schemeClr val="tx1"/>
                </a:solidFill>
                <a:effectLst/>
                <a:latin typeface="+mn-lt"/>
                <a:ea typeface="+mn-ea"/>
                <a:cs typeface="+mn-cs"/>
                <a:hlinkClick r:id="rId5"/>
              </a:rPr>
              <a:t> P, de </a:t>
            </a:r>
            <a:r>
              <a:rPr lang="en-US" sz="1200" b="0" i="0" u="none" strike="noStrike" kern="1200" dirty="0" err="1">
                <a:solidFill>
                  <a:schemeClr val="tx1"/>
                </a:solidFill>
                <a:effectLst/>
                <a:latin typeface="+mn-lt"/>
                <a:ea typeface="+mn-ea"/>
                <a:cs typeface="+mn-cs"/>
                <a:hlinkClick r:id="rId5"/>
              </a:rPr>
              <a:t>Loynes</a:t>
            </a:r>
            <a:r>
              <a:rPr lang="en-US" sz="1200" b="0" i="0" u="none" strike="noStrike" kern="1200" dirty="0">
                <a:solidFill>
                  <a:schemeClr val="tx1"/>
                </a:solidFill>
                <a:effectLst/>
                <a:latin typeface="+mn-lt"/>
                <a:ea typeface="+mn-ea"/>
                <a:cs typeface="+mn-cs"/>
                <a:hlinkClick r:id="rId5"/>
              </a:rPr>
              <a:t> B, </a:t>
            </a:r>
            <a:r>
              <a:rPr lang="en-US" sz="1200" b="0" i="0" u="none" strike="noStrike" kern="1200" dirty="0" err="1">
                <a:solidFill>
                  <a:schemeClr val="tx1"/>
                </a:solidFill>
                <a:effectLst/>
                <a:latin typeface="+mn-lt"/>
                <a:ea typeface="+mn-ea"/>
                <a:cs typeface="+mn-cs"/>
                <a:hlinkClick r:id="rId5"/>
              </a:rPr>
              <a:t>Garreau</a:t>
            </a:r>
            <a:r>
              <a:rPr lang="en-US" sz="1200" b="0" i="0" u="none" strike="noStrike" kern="1200" dirty="0">
                <a:solidFill>
                  <a:schemeClr val="tx1"/>
                </a:solidFill>
                <a:effectLst/>
                <a:latin typeface="+mn-lt"/>
                <a:ea typeface="+mn-ea"/>
                <a:cs typeface="+mn-cs"/>
                <a:hlinkClick r:id="rId5"/>
              </a:rPr>
              <a:t> de </a:t>
            </a:r>
            <a:r>
              <a:rPr lang="en-US" sz="1200" b="0" i="0" u="none" strike="noStrike" kern="1200" dirty="0" err="1">
                <a:solidFill>
                  <a:schemeClr val="tx1"/>
                </a:solidFill>
                <a:effectLst/>
                <a:latin typeface="+mn-lt"/>
                <a:ea typeface="+mn-ea"/>
                <a:cs typeface="+mn-cs"/>
                <a:hlinkClick r:id="rId5"/>
              </a:rPr>
              <a:t>Loubresse</a:t>
            </a:r>
            <a:r>
              <a:rPr lang="en-US" sz="1200" b="0" i="0" u="none" strike="noStrike" kern="1200" dirty="0">
                <a:solidFill>
                  <a:schemeClr val="tx1"/>
                </a:solidFill>
                <a:effectLst/>
                <a:latin typeface="+mn-lt"/>
                <a:ea typeface="+mn-ea"/>
                <a:cs typeface="+mn-cs"/>
                <a:hlinkClick r:id="rId5"/>
              </a:rPr>
              <a:t> C, </a:t>
            </a:r>
            <a:r>
              <a:rPr lang="en-US" sz="1200" b="0" i="0" u="none" strike="noStrike" kern="1200" dirty="0" err="1">
                <a:solidFill>
                  <a:schemeClr val="tx1"/>
                </a:solidFill>
                <a:effectLst/>
                <a:latin typeface="+mn-lt"/>
                <a:ea typeface="+mn-ea"/>
                <a:cs typeface="+mn-cs"/>
                <a:hlinkClick r:id="rId5"/>
              </a:rPr>
              <a:t>Judet</a:t>
            </a:r>
            <a:r>
              <a:rPr lang="en-US" sz="1200" b="0" i="0" u="none" strike="noStrike" kern="1200" dirty="0">
                <a:solidFill>
                  <a:schemeClr val="tx1"/>
                </a:solidFill>
                <a:effectLst/>
                <a:latin typeface="+mn-lt"/>
                <a:ea typeface="+mn-ea"/>
                <a:cs typeface="+mn-cs"/>
                <a:hlinkClick r:id="rId5"/>
              </a:rPr>
              <a:t> T. [Use of combined gallium-technetium scintigraphy to determine the interval before second stage prosthetic reimplantation in hip arthroplasty infection: a consecutive series of 30 cases]. Rev </a:t>
            </a:r>
            <a:r>
              <a:rPr lang="en-US" sz="1200" b="0" i="0" u="none" strike="noStrike" kern="1200" dirty="0" err="1">
                <a:solidFill>
                  <a:schemeClr val="tx1"/>
                </a:solidFill>
                <a:effectLst/>
                <a:latin typeface="+mn-lt"/>
                <a:ea typeface="+mn-ea"/>
                <a:cs typeface="+mn-cs"/>
                <a:hlinkClick r:id="rId5"/>
              </a:rPr>
              <a:t>Chir</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Orthop</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Reparatrice</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Appar</a:t>
            </a:r>
            <a:r>
              <a:rPr lang="en-US" sz="1200" b="0" i="0" u="none" strike="noStrike" kern="1200" dirty="0">
                <a:solidFill>
                  <a:schemeClr val="tx1"/>
                </a:solidFill>
                <a:effectLst/>
                <a:latin typeface="+mn-lt"/>
                <a:ea typeface="+mn-ea"/>
                <a:cs typeface="+mn-cs"/>
                <a:hlinkClick r:id="rId5"/>
              </a:rPr>
              <a:t> Mot. 2003;89:287-96.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Yapar,Z</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Kibar,M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Yapar,A.F</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Togrul,E</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Kayaselcuk,U</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Sarpel,Y</a:t>
            </a:r>
            <a:r>
              <a:rPr lang="en-US" sz="1200" b="0" i="0" u="none" strike="noStrike" kern="1200" dirty="0">
                <a:solidFill>
                  <a:schemeClr val="tx1"/>
                </a:solidFill>
                <a:effectLst/>
                <a:latin typeface="+mn-lt"/>
                <a:ea typeface="+mn-ea"/>
                <a:cs typeface="+mn-cs"/>
                <a:hlinkClick r:id="rId6"/>
              </a:rPr>
              <a:t>. The efficacy of technetium-99m ciprofloxacin (</a:t>
            </a:r>
            <a:r>
              <a:rPr lang="en-US" sz="1200" b="0" i="0" u="none" strike="noStrike" kern="1200" dirty="0" err="1">
                <a:solidFill>
                  <a:schemeClr val="tx1"/>
                </a:solidFill>
                <a:effectLst/>
                <a:latin typeface="+mn-lt"/>
                <a:ea typeface="+mn-ea"/>
                <a:cs typeface="+mn-cs"/>
                <a:hlinkClick r:id="rId6"/>
              </a:rPr>
              <a:t>Infecton</a:t>
            </a:r>
            <a:r>
              <a:rPr lang="en-US" sz="1200" b="0" i="0" u="none" strike="noStrike" kern="1200" dirty="0">
                <a:solidFill>
                  <a:schemeClr val="tx1"/>
                </a:solidFill>
                <a:effectLst/>
                <a:latin typeface="+mn-lt"/>
                <a:ea typeface="+mn-ea"/>
                <a:cs typeface="+mn-cs"/>
                <a:hlinkClick r:id="rId6"/>
              </a:rPr>
              <a:t>) imaging in suspected </a:t>
            </a:r>
            <a:r>
              <a:rPr lang="en-US" sz="1200" b="0" i="0" u="none" strike="noStrike" kern="1200" dirty="0" err="1">
                <a:solidFill>
                  <a:schemeClr val="tx1"/>
                </a:solidFill>
                <a:effectLst/>
                <a:latin typeface="+mn-lt"/>
                <a:ea typeface="+mn-ea"/>
                <a:cs typeface="+mn-cs"/>
                <a:hlinkClick r:id="rId6"/>
              </a:rPr>
              <a:t>orthopaedic</a:t>
            </a:r>
            <a:r>
              <a:rPr lang="en-US" sz="1200" b="0" i="0" u="none" strike="noStrike" kern="1200" dirty="0">
                <a:solidFill>
                  <a:schemeClr val="tx1"/>
                </a:solidFill>
                <a:effectLst/>
                <a:latin typeface="+mn-lt"/>
                <a:ea typeface="+mn-ea"/>
                <a:cs typeface="+mn-cs"/>
                <a:hlinkClick r:id="rId6"/>
              </a:rPr>
              <a:t> infection: a comparison with sequential bone/gallium imaging. Eur J </a:t>
            </a:r>
            <a:r>
              <a:rPr lang="en-US" sz="1200" b="0" i="0" u="none" strike="noStrike" kern="1200" dirty="0" err="1">
                <a:solidFill>
                  <a:schemeClr val="tx1"/>
                </a:solidFill>
                <a:effectLst/>
                <a:latin typeface="+mn-lt"/>
                <a:ea typeface="+mn-ea"/>
                <a:cs typeface="+mn-cs"/>
                <a:hlinkClick r:id="rId6"/>
              </a:rPr>
              <a:t>Nucl.Med</a:t>
            </a:r>
            <a:r>
              <a:rPr lang="en-US" sz="1200" b="0" i="0" u="none" strike="noStrike" kern="1200" dirty="0">
                <a:solidFill>
                  <a:schemeClr val="tx1"/>
                </a:solidFill>
                <a:effectLst/>
                <a:latin typeface="+mn-lt"/>
                <a:ea typeface="+mn-ea"/>
                <a:cs typeface="+mn-cs"/>
                <a:hlinkClick r:id="rId6"/>
              </a:rPr>
              <a:t> 2001/7; 7: 822-830</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36</a:t>
            </a:fld>
            <a:endParaRPr lang="en-US"/>
          </a:p>
        </p:txBody>
      </p:sp>
    </p:spTree>
    <p:extLst>
      <p:ext uri="{BB962C8B-B14F-4D97-AF65-F5344CB8AC3E}">
        <p14:creationId xmlns:p14="http://schemas.microsoft.com/office/powerpoint/2010/main" val="4038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RATIONALE </a:t>
            </a:r>
            <a:r>
              <a:rPr lang="en-US" sz="1200" b="0" i="0" u="none" strike="noStrike" kern="1200" baseline="0" dirty="0">
                <a:solidFill>
                  <a:schemeClr val="tx1"/>
                </a:solidFill>
                <a:latin typeface="+mn-lt"/>
                <a:ea typeface="+mn-ea"/>
                <a:cs typeface="+mn-cs"/>
              </a:rPr>
              <a:t>	</a:t>
            </a:r>
          </a:p>
          <a:p>
            <a:r>
              <a:rPr lang="da-DK" sz="1200" b="0" i="0" u="none" strike="noStrike" kern="1200" baseline="0" dirty="0">
                <a:solidFill>
                  <a:schemeClr val="tx1"/>
                </a:solidFill>
                <a:latin typeface="+mn-lt"/>
                <a:ea typeface="+mn-ea"/>
                <a:cs typeface="+mn-cs"/>
              </a:rPr>
              <a:t>Three moderate (Zywiel et al. 2011, Banit et al. 2002, Spangehl et al. 1999) and one low strength (Parvizi et al. 	</a:t>
            </a:r>
          </a:p>
          <a:p>
            <a:r>
              <a:rPr lang="en-US" sz="1200" b="0" i="0" u="none" strike="noStrike" kern="1200" baseline="0" dirty="0">
                <a:solidFill>
                  <a:schemeClr val="tx1"/>
                </a:solidFill>
                <a:latin typeface="+mn-lt"/>
                <a:ea typeface="+mn-ea"/>
                <a:cs typeface="+mn-cs"/>
              </a:rPr>
              <a:t>2006) study evaluated the use of Gram stain to rule out periprosthetic joint infection. Although these studies 	</a:t>
            </a:r>
          </a:p>
          <a:p>
            <a:r>
              <a:rPr lang="en-US" sz="1200" b="0" i="0" u="none" strike="noStrike" kern="1200" baseline="0" dirty="0">
                <a:solidFill>
                  <a:schemeClr val="tx1"/>
                </a:solidFill>
                <a:latin typeface="+mn-lt"/>
                <a:ea typeface="+mn-ea"/>
                <a:cs typeface="+mn-cs"/>
              </a:rPr>
              <a:t>found a positive gram stain to be a strong rule-in test, all had negative likelihood ratios over 0.5, indicating a 	</a:t>
            </a:r>
          </a:p>
          <a:p>
            <a:r>
              <a:rPr lang="en-US" sz="1200" b="0" i="0" u="none" strike="noStrike" kern="1200" baseline="0" dirty="0">
                <a:solidFill>
                  <a:schemeClr val="tx1"/>
                </a:solidFill>
                <a:latin typeface="+mn-lt"/>
                <a:ea typeface="+mn-ea"/>
                <a:cs typeface="+mn-cs"/>
              </a:rPr>
              <a:t>negative Gram stain is not a strong indicator of absence of periprosthetic joint infection whether performed on 	</a:t>
            </a:r>
          </a:p>
          <a:p>
            <a:r>
              <a:rPr lang="en-US" sz="1200" b="0" i="0" u="none" strike="noStrike" kern="1200" baseline="0" dirty="0">
                <a:solidFill>
                  <a:schemeClr val="tx1"/>
                </a:solidFill>
                <a:latin typeface="+mn-lt"/>
                <a:ea typeface="+mn-ea"/>
                <a:cs typeface="+mn-cs"/>
              </a:rPr>
              <a:t>synovial fluid, tissue, or sonicate fluid. One moderate strength study found sonicate fluid Gram stain may have 	</a:t>
            </a:r>
          </a:p>
          <a:p>
            <a:r>
              <a:rPr lang="en-US" sz="1200" b="0" i="0" u="none" strike="noStrike" kern="1200" baseline="0" dirty="0">
                <a:solidFill>
                  <a:schemeClr val="tx1"/>
                </a:solidFill>
                <a:latin typeface="+mn-lt"/>
                <a:ea typeface="+mn-ea"/>
                <a:cs typeface="+mn-cs"/>
              </a:rPr>
              <a:t>value to rule in PJI but still showed low sensitivity reflecting poor performance in ruling out PJI (</a:t>
            </a:r>
            <a:r>
              <a:rPr lang="en-US" sz="1200" b="0" i="0" u="none" strike="noStrike" kern="1200" baseline="0" dirty="0" err="1">
                <a:solidFill>
                  <a:schemeClr val="tx1"/>
                </a:solidFill>
                <a:latin typeface="+mn-lt"/>
                <a:ea typeface="+mn-ea"/>
                <a:cs typeface="+mn-cs"/>
              </a:rPr>
              <a:t>Trampuz</a:t>
            </a:r>
            <a:r>
              <a:rPr lang="en-US" sz="1200" b="0" i="0" u="none" strike="noStrike" kern="1200" baseline="0" dirty="0">
                <a:solidFill>
                  <a:schemeClr val="tx1"/>
                </a:solidFill>
                <a:latin typeface="+mn-lt"/>
                <a:ea typeface="+mn-ea"/>
                <a:cs typeface="+mn-cs"/>
              </a:rPr>
              <a:t> et al. 	</a:t>
            </a:r>
          </a:p>
          <a:p>
            <a:r>
              <a:rPr lang="en-US" sz="1200" b="0" i="0" u="none" strike="noStrike" kern="1200" baseline="0" dirty="0">
                <a:solidFill>
                  <a:schemeClr val="tx1"/>
                </a:solidFill>
                <a:latin typeface="+mn-lt"/>
                <a:ea typeface="+mn-ea"/>
                <a:cs typeface="+mn-cs"/>
              </a:rPr>
              <a:t>2007). </a:t>
            </a: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POSSIBLE HARMS OF IMPLEMENTATION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There are no known associated risks or harms with this recommendation.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FUTURE RESEARCH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Based on current evidence, Gram stain does not seem to have utility in ruling out periprosthetic joint infection.</a:t>
            </a:r>
          </a:p>
          <a:p>
            <a:endParaRPr lang="en-US" sz="1200" b="0" i="0" u="none" strike="noStrike" kern="1200" baseline="0" dirty="0">
              <a:solidFill>
                <a:schemeClr val="tx1"/>
              </a:solidFill>
              <a:latin typeface="+mn-lt"/>
              <a:ea typeface="+mn-ea"/>
              <a:cs typeface="+mn-cs"/>
            </a:endParaRPr>
          </a:p>
          <a:p>
            <a:r>
              <a:rPr lang="en-US" sz="1200" b="0" i="0" u="none" strike="noStrike" kern="1200" dirty="0">
                <a:solidFill>
                  <a:schemeClr val="tx1"/>
                </a:solidFill>
                <a:effectLst/>
                <a:latin typeface="+mn-lt"/>
                <a:ea typeface="+mn-ea"/>
                <a:cs typeface="+mn-cs"/>
                <a:hlinkClick r:id="rId3"/>
              </a:rPr>
              <a:t>(78) </a:t>
            </a:r>
            <a:r>
              <a:rPr lang="en-US" sz="1200" b="0" i="0" u="none" strike="noStrike" kern="1200" dirty="0" err="1">
                <a:solidFill>
                  <a:schemeClr val="tx1"/>
                </a:solidFill>
                <a:effectLst/>
                <a:latin typeface="+mn-lt"/>
                <a:ea typeface="+mn-ea"/>
                <a:cs typeface="+mn-cs"/>
                <a:hlinkClick r:id="rId3"/>
              </a:rPr>
              <a:t>Parvizi</a:t>
            </a:r>
            <a:r>
              <a:rPr lang="en-US" sz="1200" b="0" i="0" u="none" strike="noStrike" kern="1200" dirty="0">
                <a:solidFill>
                  <a:schemeClr val="tx1"/>
                </a:solidFill>
                <a:effectLst/>
                <a:latin typeface="+mn-lt"/>
                <a:ea typeface="+mn-ea"/>
                <a:cs typeface="+mn-cs"/>
                <a:hlinkClick r:id="rId3"/>
              </a:rPr>
              <a:t> J, Ghanem E, Menashe S, Barrack RL, Bauer TW. Periprosthetic infection: what are the diagnostic challenges? J Bone Joint Surg Am 2006;88 Suppl 4:138-147.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Banit,D.M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Kaufer,H</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Hartford,J.M</a:t>
            </a:r>
            <a:r>
              <a:rPr lang="en-US" sz="1200" b="0" i="0" u="none" strike="noStrike" kern="1200" dirty="0">
                <a:solidFill>
                  <a:schemeClr val="tx1"/>
                </a:solidFill>
                <a:effectLst/>
                <a:latin typeface="+mn-lt"/>
                <a:ea typeface="+mn-ea"/>
                <a:cs typeface="+mn-cs"/>
                <a:hlinkClick r:id="rId4"/>
              </a:rPr>
              <a:t>. Intraoperative frozen section analysis in revision total joint arthroplasty. </a:t>
            </a:r>
            <a:r>
              <a:rPr lang="en-US" sz="1200" b="0" i="0" u="none" strike="noStrike" kern="1200" dirty="0" err="1">
                <a:solidFill>
                  <a:schemeClr val="tx1"/>
                </a:solidFill>
                <a:effectLst/>
                <a:latin typeface="+mn-lt"/>
                <a:ea typeface="+mn-ea"/>
                <a:cs typeface="+mn-cs"/>
                <a:hlinkClick r:id="rId4"/>
              </a:rPr>
              <a:t>Clin.Orthop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Relat.Res</a:t>
            </a:r>
            <a:r>
              <a:rPr lang="en-US" sz="1200" b="0" i="0" u="none" strike="noStrike" kern="1200" dirty="0">
                <a:solidFill>
                  <a:schemeClr val="tx1"/>
                </a:solidFill>
                <a:effectLst/>
                <a:latin typeface="+mn-lt"/>
                <a:ea typeface="+mn-ea"/>
                <a:cs typeface="+mn-cs"/>
                <a:hlinkClick r:id="rId4"/>
              </a:rPr>
              <a:t>. 2002/8; 401: 230-238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Trampuz</a:t>
            </a:r>
            <a:r>
              <a:rPr lang="en-US" sz="1200" b="0" i="0" u="none" strike="noStrike" kern="1200" dirty="0">
                <a:solidFill>
                  <a:schemeClr val="tx1"/>
                </a:solidFill>
                <a:effectLst/>
                <a:latin typeface="+mn-lt"/>
                <a:ea typeface="+mn-ea"/>
                <a:cs typeface="+mn-cs"/>
                <a:hlinkClick r:id="rId5"/>
              </a:rPr>
              <a:t>, A., Piper, K. E., Jacobson, M. J., Hanssen, A. D., </a:t>
            </a:r>
            <a:r>
              <a:rPr lang="en-US" sz="1200" b="0" i="0" u="none" strike="noStrike" kern="1200" dirty="0" err="1">
                <a:solidFill>
                  <a:schemeClr val="tx1"/>
                </a:solidFill>
                <a:effectLst/>
                <a:latin typeface="+mn-lt"/>
                <a:ea typeface="+mn-ea"/>
                <a:cs typeface="+mn-cs"/>
                <a:hlinkClick r:id="rId5"/>
              </a:rPr>
              <a:t>Unni</a:t>
            </a:r>
            <a:r>
              <a:rPr lang="en-US" sz="1200" b="0" i="0" u="none" strike="noStrike" kern="1200" dirty="0">
                <a:solidFill>
                  <a:schemeClr val="tx1"/>
                </a:solidFill>
                <a:effectLst/>
                <a:latin typeface="+mn-lt"/>
                <a:ea typeface="+mn-ea"/>
                <a:cs typeface="+mn-cs"/>
                <a:hlinkClick r:id="rId5"/>
              </a:rPr>
              <a:t>, K. K., </a:t>
            </a:r>
            <a:r>
              <a:rPr lang="en-US" sz="1200" b="0" i="0" u="none" strike="noStrike" kern="1200" dirty="0" err="1">
                <a:solidFill>
                  <a:schemeClr val="tx1"/>
                </a:solidFill>
                <a:effectLst/>
                <a:latin typeface="+mn-lt"/>
                <a:ea typeface="+mn-ea"/>
                <a:cs typeface="+mn-cs"/>
                <a:hlinkClick r:id="rId5"/>
              </a:rPr>
              <a:t>Osmon</a:t>
            </a:r>
            <a:r>
              <a:rPr lang="en-US" sz="1200" b="0" i="0" u="none" strike="noStrike" kern="1200" dirty="0">
                <a:solidFill>
                  <a:schemeClr val="tx1"/>
                </a:solidFill>
                <a:effectLst/>
                <a:latin typeface="+mn-lt"/>
                <a:ea typeface="+mn-ea"/>
                <a:cs typeface="+mn-cs"/>
                <a:hlinkClick r:id="rId5"/>
              </a:rPr>
              <a:t>, D. R., </a:t>
            </a:r>
            <a:r>
              <a:rPr lang="en-US" sz="1200" b="0" i="0" u="none" strike="noStrike" kern="1200" dirty="0" err="1">
                <a:solidFill>
                  <a:schemeClr val="tx1"/>
                </a:solidFill>
                <a:effectLst/>
                <a:latin typeface="+mn-lt"/>
                <a:ea typeface="+mn-ea"/>
                <a:cs typeface="+mn-cs"/>
                <a:hlinkClick r:id="rId5"/>
              </a:rPr>
              <a:t>Mandrekar</a:t>
            </a:r>
            <a:r>
              <a:rPr lang="en-US" sz="1200" b="0" i="0" u="none" strike="noStrike" kern="1200" dirty="0">
                <a:solidFill>
                  <a:schemeClr val="tx1"/>
                </a:solidFill>
                <a:effectLst/>
                <a:latin typeface="+mn-lt"/>
                <a:ea typeface="+mn-ea"/>
                <a:cs typeface="+mn-cs"/>
                <a:hlinkClick r:id="rId5"/>
              </a:rPr>
              <a:t>, J. N., Cockerill, F. R., </a:t>
            </a:r>
            <a:r>
              <a:rPr lang="en-US" sz="1200" b="0" i="0" u="none" strike="noStrike" kern="1200" dirty="0" err="1">
                <a:solidFill>
                  <a:schemeClr val="tx1"/>
                </a:solidFill>
                <a:effectLst/>
                <a:latin typeface="+mn-lt"/>
                <a:ea typeface="+mn-ea"/>
                <a:cs typeface="+mn-cs"/>
                <a:hlinkClick r:id="rId5"/>
              </a:rPr>
              <a:t>Steckelberg</a:t>
            </a:r>
            <a:r>
              <a:rPr lang="en-US" sz="1200" b="0" i="0" u="none" strike="noStrike" kern="1200" dirty="0">
                <a:solidFill>
                  <a:schemeClr val="tx1"/>
                </a:solidFill>
                <a:effectLst/>
                <a:latin typeface="+mn-lt"/>
                <a:ea typeface="+mn-ea"/>
                <a:cs typeface="+mn-cs"/>
                <a:hlinkClick r:id="rId5"/>
              </a:rPr>
              <a:t>, J. M., Greenleaf, J. F., Patel, R. Sonication of removed hip and knee prostheses for diagnosis of infection. N </a:t>
            </a:r>
            <a:r>
              <a:rPr lang="en-US" sz="1200" b="0" i="0" u="none" strike="noStrike" kern="1200" dirty="0" err="1">
                <a:solidFill>
                  <a:schemeClr val="tx1"/>
                </a:solidFill>
                <a:effectLst/>
                <a:latin typeface="+mn-lt"/>
                <a:ea typeface="+mn-ea"/>
                <a:cs typeface="+mn-cs"/>
                <a:hlinkClick r:id="rId5"/>
              </a:rPr>
              <a:t>Engl</a:t>
            </a:r>
            <a:r>
              <a:rPr lang="en-US" sz="1200" b="0" i="0" u="none" strike="noStrike" kern="1200" dirty="0">
                <a:solidFill>
                  <a:schemeClr val="tx1"/>
                </a:solidFill>
                <a:effectLst/>
                <a:latin typeface="+mn-lt"/>
                <a:ea typeface="+mn-ea"/>
                <a:cs typeface="+mn-cs"/>
                <a:hlinkClick r:id="rId5"/>
              </a:rPr>
              <a:t> J Med 2007; 7: 654-63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Zywiel,M.G</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Stroh,D.A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Johnson,A.J</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Marker,D.R</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Mont,M.A</a:t>
            </a:r>
            <a:r>
              <a:rPr lang="en-US" sz="1200" b="0" i="0" u="none" strike="noStrike" kern="1200" dirty="0">
                <a:solidFill>
                  <a:schemeClr val="tx1"/>
                </a:solidFill>
                <a:effectLst/>
                <a:latin typeface="+mn-lt"/>
                <a:ea typeface="+mn-ea"/>
                <a:cs typeface="+mn-cs"/>
                <a:hlinkClick r:id="rId6"/>
              </a:rPr>
              <a:t>. Gram stains have limited application in the diagnosis of infected total knee arthroplasty. </a:t>
            </a:r>
            <a:r>
              <a:rPr lang="en-US" sz="1200" b="0" i="0" u="none" strike="noStrike" kern="1200" dirty="0" err="1">
                <a:solidFill>
                  <a:schemeClr val="tx1"/>
                </a:solidFill>
                <a:effectLst/>
                <a:latin typeface="+mn-lt"/>
                <a:ea typeface="+mn-ea"/>
                <a:cs typeface="+mn-cs"/>
                <a:hlinkClick r:id="rId6"/>
              </a:rPr>
              <a:t>Int.J.Infect.Dis</a:t>
            </a:r>
            <a:r>
              <a:rPr lang="en-US" sz="1200" b="0" i="0" u="none" strike="noStrike" kern="1200" dirty="0">
                <a:solidFill>
                  <a:schemeClr val="tx1"/>
                </a:solidFill>
                <a:effectLst/>
                <a:latin typeface="+mn-lt"/>
                <a:ea typeface="+mn-ea"/>
                <a:cs typeface="+mn-cs"/>
                <a:hlinkClick r:id="rId6"/>
              </a:rPr>
              <a:t>. 2011/10; 10: e702-e705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a:rPr>
              <a:t>(100) </a:t>
            </a:r>
            <a:r>
              <a:rPr lang="en-US" sz="1200" b="0" i="0" u="none" strike="noStrike" kern="1200" dirty="0" err="1">
                <a:solidFill>
                  <a:schemeClr val="tx1"/>
                </a:solidFill>
                <a:effectLst/>
                <a:latin typeface="+mn-lt"/>
                <a:ea typeface="+mn-ea"/>
                <a:cs typeface="+mn-cs"/>
                <a:hlinkClick r:id="rId7"/>
              </a:rPr>
              <a:t>Spangehl</a:t>
            </a:r>
            <a:r>
              <a:rPr lang="en-US" sz="1200" b="0" i="0" u="none" strike="noStrike" kern="1200" dirty="0">
                <a:solidFill>
                  <a:schemeClr val="tx1"/>
                </a:solidFill>
                <a:effectLst/>
                <a:latin typeface="+mn-lt"/>
                <a:ea typeface="+mn-ea"/>
                <a:cs typeface="+mn-cs"/>
                <a:hlinkClick r:id="rId7"/>
              </a:rPr>
              <a:t> MJ, Masterson E, </a:t>
            </a:r>
            <a:r>
              <a:rPr lang="en-US" sz="1200" b="0" i="0" u="none" strike="noStrike" kern="1200" dirty="0" err="1">
                <a:solidFill>
                  <a:schemeClr val="tx1"/>
                </a:solidFill>
                <a:effectLst/>
                <a:latin typeface="+mn-lt"/>
                <a:ea typeface="+mn-ea"/>
                <a:cs typeface="+mn-cs"/>
                <a:hlinkClick r:id="rId7"/>
              </a:rPr>
              <a:t>Masri</a:t>
            </a:r>
            <a:r>
              <a:rPr lang="en-US" sz="1200" b="0" i="0" u="none" strike="noStrike" kern="1200" dirty="0">
                <a:solidFill>
                  <a:schemeClr val="tx1"/>
                </a:solidFill>
                <a:effectLst/>
                <a:latin typeface="+mn-lt"/>
                <a:ea typeface="+mn-ea"/>
                <a:cs typeface="+mn-cs"/>
                <a:hlinkClick r:id="rId7"/>
              </a:rPr>
              <a:t> BA, O'Connell JX, Duncan CP. The role of intraoperative gram stain in the diagnosis of infection during revision total hip arthroplasty. J Arthroplasty 1999;14(8):952-956.</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37</a:t>
            </a:fld>
            <a:endParaRPr lang="en-US"/>
          </a:p>
        </p:txBody>
      </p:sp>
    </p:spTree>
    <p:extLst>
      <p:ext uri="{BB962C8B-B14F-4D97-AF65-F5344CB8AC3E}">
        <p14:creationId xmlns:p14="http://schemas.microsoft.com/office/powerpoint/2010/main" val="723783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r>
              <a:rPr lang="en-US" dirty="0">
                <a:effectLst/>
              </a:rPr>
              <a:t>One moderate strength study found that subjects who received antibiotics within two weeks of obtaining an intra-articular culture were at increased risk of false negative culture results (</a:t>
            </a:r>
            <a:r>
              <a:rPr lang="en-US" dirty="0" err="1">
                <a:effectLst/>
              </a:rPr>
              <a:t>Trampuz</a:t>
            </a:r>
            <a:r>
              <a:rPr lang="en-US" dirty="0">
                <a:effectLst/>
              </a:rPr>
              <a:t> et al. 2007). One low quality study failed to find a statistical difference in the risk for false negative culture results between those subjects who did and those who did not receive antibiotics within two weeks of acquiring intra-articular cultures specimens (Shahi et al. 2016).</a:t>
            </a:r>
            <a:br>
              <a:rPr lang="en-US" dirty="0">
                <a:effectLst/>
              </a:rPr>
            </a:br>
            <a:br>
              <a:rPr lang="en-US" dirty="0">
                <a:effectLst/>
              </a:rPr>
            </a:br>
            <a:r>
              <a:rPr lang="en-US" b="1" dirty="0">
                <a:effectLst/>
              </a:rPr>
              <a:t>POSSIBLE HARMS OF IMPLEMENTATION</a:t>
            </a:r>
            <a:br>
              <a:rPr lang="en-US" dirty="0">
                <a:effectLst/>
              </a:rPr>
            </a:br>
            <a:r>
              <a:rPr lang="en-US" dirty="0">
                <a:effectLst/>
              </a:rPr>
              <a:t>There may be scenarios where withholding antibiotic treatment may not be appropriate, such as in the case of sepsis. In the case of a hemodynamically stable patient, there are no known associated risks or harms with this recommendation. However, it is recommended that patients remain closely monitored to ensure no worsening of their clinical status during the antibiotic free period.</a:t>
            </a:r>
            <a:br>
              <a:rPr lang="en-US" dirty="0">
                <a:effectLst/>
              </a:rPr>
            </a:br>
            <a:br>
              <a:rPr lang="en-US" dirty="0">
                <a:effectLst/>
              </a:rPr>
            </a:br>
            <a:r>
              <a:rPr lang="en-US" b="1" dirty="0">
                <a:effectLst/>
              </a:rPr>
              <a:t>FUTURE RESEARCH</a:t>
            </a:r>
            <a:br>
              <a:rPr lang="en-US" dirty="0">
                <a:effectLst/>
              </a:rPr>
            </a:br>
            <a:r>
              <a:rPr lang="en-US" dirty="0">
                <a:effectLst/>
              </a:rPr>
              <a:t>Periprosthetic joint infection can be caused by a myriad of microorganisms. Whether this recommendation applies to all microorganism-types as well as all antibiotic-types is unknown. Future research is needed to better understand the effect of varying antimicrobial agents on differing organisms and to define the ideal “antibiotic-free” time prior to specimen collection for cultures in patients with suspected PJI.</a:t>
            </a:r>
          </a:p>
          <a:p>
            <a:endParaRPr lang="en-US" dirty="0">
              <a:effectLst/>
            </a:endParaRPr>
          </a:p>
          <a:p>
            <a:r>
              <a:rPr lang="en-US" sz="1200" u="none" strike="noStrike" kern="1200" dirty="0" err="1">
                <a:solidFill>
                  <a:schemeClr val="tx1"/>
                </a:solidFill>
                <a:effectLst/>
                <a:latin typeface="+mn-lt"/>
                <a:ea typeface="+mn-ea"/>
                <a:cs typeface="+mn-cs"/>
                <a:hlinkClick r:id="rId3"/>
              </a:rPr>
              <a:t>Shahi,A</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Parvizi,J</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Kazarian,G.S</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Higuera,C</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Frangiamore,S</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Bingham,J</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Beauchamp,C</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Valle,C.D</a:t>
            </a:r>
            <a:r>
              <a:rPr lang="en-US" sz="1200" u="none" strike="noStrike" kern="1200" dirty="0">
                <a:solidFill>
                  <a:schemeClr val="tx1"/>
                </a:solidFill>
                <a:effectLst/>
                <a:latin typeface="+mn-lt"/>
                <a:ea typeface="+mn-ea"/>
                <a:cs typeface="+mn-cs"/>
                <a:hlinkClick r:id="rId3"/>
              </a:rPr>
              <a:t>., </a:t>
            </a:r>
            <a:r>
              <a:rPr lang="en-US" sz="1200" u="none" strike="noStrike" kern="1200" dirty="0" err="1">
                <a:solidFill>
                  <a:schemeClr val="tx1"/>
                </a:solidFill>
                <a:effectLst/>
                <a:latin typeface="+mn-lt"/>
                <a:ea typeface="+mn-ea"/>
                <a:cs typeface="+mn-cs"/>
                <a:hlinkClick r:id="rId3"/>
              </a:rPr>
              <a:t>Deirmengian,C</a:t>
            </a:r>
            <a:r>
              <a:rPr lang="en-US" sz="1200" u="none" strike="noStrike" kern="1200" dirty="0">
                <a:solidFill>
                  <a:schemeClr val="tx1"/>
                </a:solidFill>
                <a:effectLst/>
                <a:latin typeface="+mn-lt"/>
                <a:ea typeface="+mn-ea"/>
                <a:cs typeface="+mn-cs"/>
                <a:hlinkClick r:id="rId3"/>
              </a:rPr>
              <a:t>. The Alpha-defensin Test for Periprosthetic Joint Infections Is Not Affected by Prior Antibiotic Administration. </a:t>
            </a:r>
            <a:r>
              <a:rPr lang="en-US" sz="1200" u="none" strike="noStrike" kern="1200" dirty="0" err="1">
                <a:solidFill>
                  <a:schemeClr val="tx1"/>
                </a:solidFill>
                <a:effectLst/>
                <a:latin typeface="+mn-lt"/>
                <a:ea typeface="+mn-ea"/>
                <a:cs typeface="+mn-cs"/>
                <a:hlinkClick r:id="rId3"/>
              </a:rPr>
              <a:t>Clin.Orthop.Relat.Res</a:t>
            </a:r>
            <a:r>
              <a:rPr lang="en-US" sz="1200" u="none" strike="noStrike" kern="1200" dirty="0">
                <a:solidFill>
                  <a:schemeClr val="tx1"/>
                </a:solidFill>
                <a:effectLst/>
                <a:latin typeface="+mn-lt"/>
                <a:ea typeface="+mn-ea"/>
                <a:cs typeface="+mn-cs"/>
                <a:hlinkClick r:id="rId3"/>
              </a:rPr>
              <a:t>. 2016/7; 7: 1610-1615</a:t>
            </a:r>
            <a:endParaRPr lang="en-US" sz="1200" u="none" strike="noStrike" kern="1200" dirty="0">
              <a:solidFill>
                <a:schemeClr val="tx1"/>
              </a:solidFill>
              <a:effectLst/>
              <a:latin typeface="+mn-lt"/>
              <a:ea typeface="+mn-ea"/>
              <a:cs typeface="+mn-cs"/>
            </a:endParaRPr>
          </a:p>
          <a:p>
            <a:endParaRPr lang="en-US" sz="1200" u="none" strike="noStrike" kern="1200" dirty="0">
              <a:solidFill>
                <a:schemeClr val="tx1"/>
              </a:solidFill>
              <a:effectLst/>
              <a:latin typeface="+mn-lt"/>
              <a:ea typeface="+mn-ea"/>
              <a:cs typeface="+mn-cs"/>
            </a:endParaRPr>
          </a:p>
          <a:p>
            <a:r>
              <a:rPr lang="en-US" sz="1200" b="0" u="none" strike="noStrike" kern="1200" dirty="0" err="1">
                <a:solidFill>
                  <a:schemeClr val="tx1"/>
                </a:solidFill>
                <a:effectLst/>
                <a:latin typeface="+mn-lt"/>
                <a:ea typeface="+mn-ea"/>
                <a:cs typeface="+mn-cs"/>
                <a:hlinkClick r:id="rId4"/>
              </a:rPr>
              <a:t>Trampuz,A</a:t>
            </a:r>
            <a:r>
              <a:rPr lang="en-US" sz="1200" b="0" u="none" strike="noStrike" kern="1200" dirty="0">
                <a:solidFill>
                  <a:schemeClr val="tx1"/>
                </a:solidFill>
                <a:effectLst/>
                <a:latin typeface="+mn-lt"/>
                <a:ea typeface="+mn-ea"/>
                <a:cs typeface="+mn-cs"/>
                <a:hlinkClick r:id="rId4"/>
              </a:rPr>
              <a:t>., </a:t>
            </a:r>
            <a:r>
              <a:rPr lang="en-US" sz="1200" b="0" u="none" strike="noStrike" kern="1200" dirty="0" err="1">
                <a:solidFill>
                  <a:schemeClr val="tx1"/>
                </a:solidFill>
                <a:effectLst/>
                <a:latin typeface="+mn-lt"/>
                <a:ea typeface="+mn-ea"/>
                <a:cs typeface="+mn-cs"/>
                <a:hlinkClick r:id="rId4"/>
              </a:rPr>
              <a:t>Hanssen,A.D</a:t>
            </a:r>
            <a:r>
              <a:rPr lang="en-US" sz="1200" b="0" u="none" strike="noStrike" kern="1200" dirty="0">
                <a:solidFill>
                  <a:schemeClr val="tx1"/>
                </a:solidFill>
                <a:effectLst/>
                <a:latin typeface="+mn-lt"/>
                <a:ea typeface="+mn-ea"/>
                <a:cs typeface="+mn-cs"/>
                <a:hlinkClick r:id="rId4"/>
              </a:rPr>
              <a:t>., </a:t>
            </a:r>
            <a:r>
              <a:rPr lang="en-US" sz="1200" b="0" u="none" strike="noStrike" kern="1200" dirty="0" err="1">
                <a:solidFill>
                  <a:schemeClr val="tx1"/>
                </a:solidFill>
                <a:effectLst/>
                <a:latin typeface="+mn-lt"/>
                <a:ea typeface="+mn-ea"/>
                <a:cs typeface="+mn-cs"/>
                <a:hlinkClick r:id="rId4"/>
              </a:rPr>
              <a:t>Osmon,D.R</a:t>
            </a:r>
            <a:r>
              <a:rPr lang="en-US" sz="1200" b="0" u="none" strike="noStrike" kern="1200" dirty="0">
                <a:solidFill>
                  <a:schemeClr val="tx1"/>
                </a:solidFill>
                <a:effectLst/>
                <a:latin typeface="+mn-lt"/>
                <a:ea typeface="+mn-ea"/>
                <a:cs typeface="+mn-cs"/>
                <a:hlinkClick r:id="rId4"/>
              </a:rPr>
              <a:t>., </a:t>
            </a:r>
            <a:r>
              <a:rPr lang="en-US" sz="1200" b="0" u="none" strike="noStrike" kern="1200" dirty="0" err="1">
                <a:solidFill>
                  <a:schemeClr val="tx1"/>
                </a:solidFill>
                <a:effectLst/>
                <a:latin typeface="+mn-lt"/>
                <a:ea typeface="+mn-ea"/>
                <a:cs typeface="+mn-cs"/>
                <a:hlinkClick r:id="rId4"/>
              </a:rPr>
              <a:t>Mandrekar,J</a:t>
            </a:r>
            <a:r>
              <a:rPr lang="en-US" sz="1200" b="0" u="none" strike="noStrike" kern="1200" dirty="0">
                <a:solidFill>
                  <a:schemeClr val="tx1"/>
                </a:solidFill>
                <a:effectLst/>
                <a:latin typeface="+mn-lt"/>
                <a:ea typeface="+mn-ea"/>
                <a:cs typeface="+mn-cs"/>
                <a:hlinkClick r:id="rId4"/>
              </a:rPr>
              <a:t>., </a:t>
            </a:r>
            <a:r>
              <a:rPr lang="en-US" sz="1200" b="0" u="none" strike="noStrike" kern="1200" dirty="0" err="1">
                <a:solidFill>
                  <a:schemeClr val="tx1"/>
                </a:solidFill>
                <a:effectLst/>
                <a:latin typeface="+mn-lt"/>
                <a:ea typeface="+mn-ea"/>
                <a:cs typeface="+mn-cs"/>
                <a:hlinkClick r:id="rId4"/>
              </a:rPr>
              <a:t>Steckelberg,J.M</a:t>
            </a:r>
            <a:r>
              <a:rPr lang="en-US" sz="1200" b="0" u="none" strike="noStrike" kern="1200" dirty="0">
                <a:solidFill>
                  <a:schemeClr val="tx1"/>
                </a:solidFill>
                <a:effectLst/>
                <a:latin typeface="+mn-lt"/>
                <a:ea typeface="+mn-ea"/>
                <a:cs typeface="+mn-cs"/>
                <a:hlinkClick r:id="rId4"/>
              </a:rPr>
              <a:t>., </a:t>
            </a:r>
            <a:r>
              <a:rPr lang="en-US" sz="1200" b="0" u="none" strike="noStrike" kern="1200" dirty="0" err="1">
                <a:solidFill>
                  <a:schemeClr val="tx1"/>
                </a:solidFill>
                <a:effectLst/>
                <a:latin typeface="+mn-lt"/>
                <a:ea typeface="+mn-ea"/>
                <a:cs typeface="+mn-cs"/>
                <a:hlinkClick r:id="rId4"/>
              </a:rPr>
              <a:t>Patel,R</a:t>
            </a:r>
            <a:r>
              <a:rPr lang="en-US" sz="1200" b="0" u="none" strike="noStrike" kern="1200" dirty="0">
                <a:solidFill>
                  <a:schemeClr val="tx1"/>
                </a:solidFill>
                <a:effectLst/>
                <a:latin typeface="+mn-lt"/>
                <a:ea typeface="+mn-ea"/>
                <a:cs typeface="+mn-cs"/>
                <a:hlinkClick r:id="rId4"/>
              </a:rPr>
              <a:t>. Synovial fluid leukocyte count and differential for the diagnosis of prosthetic knee infection. </a:t>
            </a:r>
            <a:r>
              <a:rPr lang="en-US" sz="1200" b="0" u="none" strike="noStrike" kern="1200" dirty="0" err="1">
                <a:solidFill>
                  <a:schemeClr val="tx1"/>
                </a:solidFill>
                <a:effectLst/>
                <a:latin typeface="+mn-lt"/>
                <a:ea typeface="+mn-ea"/>
                <a:cs typeface="+mn-cs"/>
                <a:hlinkClick r:id="rId4"/>
              </a:rPr>
              <a:t>Am.J.Med</a:t>
            </a:r>
            <a:r>
              <a:rPr lang="en-US" sz="1200" b="0" u="none" strike="noStrike" kern="1200" dirty="0">
                <a:solidFill>
                  <a:schemeClr val="tx1"/>
                </a:solidFill>
                <a:effectLst/>
                <a:latin typeface="+mn-lt"/>
                <a:ea typeface="+mn-ea"/>
                <a:cs typeface="+mn-cs"/>
                <a:hlinkClick r:id="rId4"/>
              </a:rPr>
              <a:t>. 2004/10/15; 8: 556-562</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38</a:t>
            </a:fld>
            <a:endParaRPr lang="en-US"/>
          </a:p>
        </p:txBody>
      </p:sp>
    </p:spTree>
    <p:extLst>
      <p:ext uri="{BB962C8B-B14F-4D97-AF65-F5344CB8AC3E}">
        <p14:creationId xmlns:p14="http://schemas.microsoft.com/office/powerpoint/2010/main" val="165973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Rationale</a:t>
            </a:r>
          </a:p>
          <a:p>
            <a:r>
              <a:rPr lang="en-US" sz="1200" b="0" i="0" kern="1200" dirty="0">
                <a:solidFill>
                  <a:schemeClr val="tx1"/>
                </a:solidFill>
                <a:effectLst/>
                <a:latin typeface="+mn-lt"/>
                <a:ea typeface="+mn-ea"/>
                <a:cs typeface="+mn-cs"/>
              </a:rPr>
              <a:t>One moderate strength study (</a:t>
            </a:r>
            <a:r>
              <a:rPr lang="en-US" sz="1200" b="0" i="0" kern="1200" dirty="0" err="1">
                <a:solidFill>
                  <a:schemeClr val="tx1"/>
                </a:solidFill>
                <a:effectLst/>
                <a:latin typeface="+mn-lt"/>
                <a:ea typeface="+mn-ea"/>
                <a:cs typeface="+mn-cs"/>
              </a:rPr>
              <a:t>Trampuz</a:t>
            </a:r>
            <a:r>
              <a:rPr lang="en-US" sz="1200" b="0" i="0" kern="1200" dirty="0">
                <a:solidFill>
                  <a:schemeClr val="tx1"/>
                </a:solidFill>
                <a:effectLst/>
                <a:latin typeface="+mn-lt"/>
                <a:ea typeface="+mn-ea"/>
                <a:cs typeface="+mn-cs"/>
              </a:rPr>
              <a:t> et al 2007) addressed whether administration of antibiotic therapy affected the sensitivity of cultures in diagnosing periprosthetic infection. The study found a false negative rate of 55% in patients receiving antibiotics within the previous 14 days, compared to 23% in patients not receiving antibiotics during the same time period. The difference was statistically significant. There is a concern that antibiotics can interfere with isolation of the infecting organism(s), leading to confusion regarding the diagnosis or inability to use organism-targeted antibiotics or antibiotics selected based on organism-specific susceptibility/resistance testing if infection is confirmed. In otherwise stable patients, antibiotic administration prior to definitive diagnosis of or surgical intervention for PJI is unlikely to be associated with benefit. Thus, administration of oral or intravenous antibiotics to patients with a suspected diagnosis of periprosthetic joint infection is discouraged until samples for culture are obtained. An exception, though rare, would be an acutely septic or potentially </a:t>
            </a:r>
            <a:r>
              <a:rPr lang="en-US" sz="1200" b="0" i="0" kern="1200" dirty="0" err="1">
                <a:solidFill>
                  <a:schemeClr val="tx1"/>
                </a:solidFill>
                <a:effectLst/>
                <a:latin typeface="+mn-lt"/>
                <a:ea typeface="+mn-ea"/>
                <a:cs typeface="+mn-cs"/>
              </a:rPr>
              <a:t>bacteremic</a:t>
            </a:r>
            <a:r>
              <a:rPr lang="en-US" sz="1200" b="0" i="0" kern="1200" dirty="0">
                <a:solidFill>
                  <a:schemeClr val="tx1"/>
                </a:solidFill>
                <a:effectLst/>
                <a:latin typeface="+mn-lt"/>
                <a:ea typeface="+mn-ea"/>
                <a:cs typeface="+mn-cs"/>
              </a:rPr>
              <a:t> patient, in whom appropriate cultures (e.g., blood, synovial fluid, as appropriate) should be promptly collected and antibiotics started based on clinical judgement. Also, in a patient in whom the infecting organism(s) have been well-defined prior to surgery (e.g. through synovial fluid cultures), the value of withholding antibiotics is lessened.</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finding of only one moderate strength study supporting this recommendation would be evaluated as limited evidence. However, because of the severity of the potential harm to the patient in getting a false negative culture result and the lack of harm in implementing the recommendation, the strength of the recommendation was elevated to moderate by the work group.</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may be scenarios where withholding antibiotic treatment may not be appropriate, such as in the case of sepsis. However, in a hemodynamically stable patient, there are no known associated risks or harms with this recommendation. It is important to note that there is not clear evidence as to the risk of delaying antibiotic treatment in the patient with suspected but undiagnosed periprosthetic infection which argues for expeditious evaluation to make the diagnosis.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No indications for future research.</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Trampuz</a:t>
            </a:r>
            <a:r>
              <a:rPr lang="en-US" sz="1200" b="0" i="0" u="none" strike="noStrike" kern="1200" dirty="0">
                <a:solidFill>
                  <a:schemeClr val="tx1"/>
                </a:solidFill>
                <a:effectLst/>
                <a:latin typeface="+mn-lt"/>
                <a:ea typeface="+mn-ea"/>
                <a:cs typeface="+mn-cs"/>
                <a:hlinkClick r:id="rId3"/>
              </a:rPr>
              <a:t>, A., Piper, K. E., Jacobson, M. J., Hanssen, A. D., </a:t>
            </a:r>
            <a:r>
              <a:rPr lang="en-US" sz="1200" b="0" i="0" u="none" strike="noStrike" kern="1200" dirty="0" err="1">
                <a:solidFill>
                  <a:schemeClr val="tx1"/>
                </a:solidFill>
                <a:effectLst/>
                <a:latin typeface="+mn-lt"/>
                <a:ea typeface="+mn-ea"/>
                <a:cs typeface="+mn-cs"/>
                <a:hlinkClick r:id="rId3"/>
              </a:rPr>
              <a:t>Unni</a:t>
            </a:r>
            <a:r>
              <a:rPr lang="en-US" sz="1200" b="0" i="0" u="none" strike="noStrike" kern="1200" dirty="0">
                <a:solidFill>
                  <a:schemeClr val="tx1"/>
                </a:solidFill>
                <a:effectLst/>
                <a:latin typeface="+mn-lt"/>
                <a:ea typeface="+mn-ea"/>
                <a:cs typeface="+mn-cs"/>
                <a:hlinkClick r:id="rId3"/>
              </a:rPr>
              <a:t>, K. K., </a:t>
            </a:r>
            <a:r>
              <a:rPr lang="en-US" sz="1200" b="0" i="0" u="none" strike="noStrike" kern="1200" dirty="0" err="1">
                <a:solidFill>
                  <a:schemeClr val="tx1"/>
                </a:solidFill>
                <a:effectLst/>
                <a:latin typeface="+mn-lt"/>
                <a:ea typeface="+mn-ea"/>
                <a:cs typeface="+mn-cs"/>
                <a:hlinkClick r:id="rId3"/>
              </a:rPr>
              <a:t>Osmon</a:t>
            </a:r>
            <a:r>
              <a:rPr lang="en-US" sz="1200" b="0" i="0" u="none" strike="noStrike" kern="1200" dirty="0">
                <a:solidFill>
                  <a:schemeClr val="tx1"/>
                </a:solidFill>
                <a:effectLst/>
                <a:latin typeface="+mn-lt"/>
                <a:ea typeface="+mn-ea"/>
                <a:cs typeface="+mn-cs"/>
                <a:hlinkClick r:id="rId3"/>
              </a:rPr>
              <a:t>, D. R., </a:t>
            </a:r>
            <a:r>
              <a:rPr lang="en-US" sz="1200" b="0" i="0" u="none" strike="noStrike" kern="1200" dirty="0" err="1">
                <a:solidFill>
                  <a:schemeClr val="tx1"/>
                </a:solidFill>
                <a:effectLst/>
                <a:latin typeface="+mn-lt"/>
                <a:ea typeface="+mn-ea"/>
                <a:cs typeface="+mn-cs"/>
                <a:hlinkClick r:id="rId3"/>
              </a:rPr>
              <a:t>Mandrekar</a:t>
            </a:r>
            <a:r>
              <a:rPr lang="en-US" sz="1200" b="0" i="0" u="none" strike="noStrike" kern="1200" dirty="0">
                <a:solidFill>
                  <a:schemeClr val="tx1"/>
                </a:solidFill>
                <a:effectLst/>
                <a:latin typeface="+mn-lt"/>
                <a:ea typeface="+mn-ea"/>
                <a:cs typeface="+mn-cs"/>
                <a:hlinkClick r:id="rId3"/>
              </a:rPr>
              <a:t>, J. N., Cockerill, F. R., </a:t>
            </a:r>
            <a:r>
              <a:rPr lang="en-US" sz="1200" b="0" i="0" u="none" strike="noStrike" kern="1200" dirty="0" err="1">
                <a:solidFill>
                  <a:schemeClr val="tx1"/>
                </a:solidFill>
                <a:effectLst/>
                <a:latin typeface="+mn-lt"/>
                <a:ea typeface="+mn-ea"/>
                <a:cs typeface="+mn-cs"/>
                <a:hlinkClick r:id="rId3"/>
              </a:rPr>
              <a:t>Steckelberg</a:t>
            </a:r>
            <a:r>
              <a:rPr lang="en-US" sz="1200" b="0" i="0" u="none" strike="noStrike" kern="1200" dirty="0">
                <a:solidFill>
                  <a:schemeClr val="tx1"/>
                </a:solidFill>
                <a:effectLst/>
                <a:latin typeface="+mn-lt"/>
                <a:ea typeface="+mn-ea"/>
                <a:cs typeface="+mn-cs"/>
                <a:hlinkClick r:id="rId3"/>
              </a:rPr>
              <a:t>, J. M., Greenleaf, J. F., Patel, R. Sonication of removed hip and knee prostheses for diagnosis of infection. N </a:t>
            </a:r>
            <a:r>
              <a:rPr lang="en-US" sz="1200" b="0" i="0" u="none" strike="noStrike" kern="1200" dirty="0" err="1">
                <a:solidFill>
                  <a:schemeClr val="tx1"/>
                </a:solidFill>
                <a:effectLst/>
                <a:latin typeface="+mn-lt"/>
                <a:ea typeface="+mn-ea"/>
                <a:cs typeface="+mn-cs"/>
                <a:hlinkClick r:id="rId3"/>
              </a:rPr>
              <a:t>Engl</a:t>
            </a:r>
            <a:r>
              <a:rPr lang="en-US" sz="1200" b="0" i="0" u="none" strike="noStrike" kern="1200" dirty="0">
                <a:solidFill>
                  <a:schemeClr val="tx1"/>
                </a:solidFill>
                <a:effectLst/>
                <a:latin typeface="+mn-lt"/>
                <a:ea typeface="+mn-ea"/>
                <a:cs typeface="+mn-cs"/>
                <a:hlinkClick r:id="rId3"/>
              </a:rPr>
              <a:t> J Med 2007; 7: 654-63</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39</a:t>
            </a:fld>
            <a:endParaRPr lang="en-US"/>
          </a:p>
        </p:txBody>
      </p:sp>
    </p:spTree>
    <p:extLst>
      <p:ext uri="{BB962C8B-B14F-4D97-AF65-F5344CB8AC3E}">
        <p14:creationId xmlns:p14="http://schemas.microsoft.com/office/powerpoint/2010/main" val="124274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Goals and Rationale </a:t>
            </a:r>
          </a:p>
          <a:p>
            <a:endParaRPr lang="en-US" b="1" dirty="0"/>
          </a:p>
          <a:p>
            <a:r>
              <a:rPr lang="en-US" dirty="0"/>
              <a:t>The purpose of a clinical practice guideline is to improve treatment based on current best evidence. A clinical practice guideline consists of a systematic review of all available literature on the topic, and demonstrates where there is good evidence, where evidence is lacking, and what topics require future research. AAOS staff and the physician work group systematically review available literature and subsequently write recommendations based on a rigorous, standardized process. </a:t>
            </a:r>
          </a:p>
          <a:p>
            <a:endParaRPr lang="en-US" dirty="0"/>
          </a:p>
          <a:p>
            <a:r>
              <a:rPr lang="en-US" dirty="0"/>
              <a:t>Musculoskeletal care is provided in many different settings by many different providers. A guideline was created</a:t>
            </a:r>
            <a:r>
              <a:rPr lang="en-US" baseline="0" dirty="0"/>
              <a:t> </a:t>
            </a:r>
            <a:r>
              <a:rPr lang="en-US" dirty="0"/>
              <a:t>as an educational tool to guide qualified physicians and orthopaedic surgeons through a series of treatment decisions in an effort to improve the quality and efficiency of care, and should not be construed as including all proper methods of care or excluding methods of care reasonably directed to obtaining the same results. The ultimate judgment regarding any specific procedure or treatment must be made in light of all circumstances presented by the patient and the needs and resources particular to the locality or institution.</a:t>
            </a:r>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4</a:t>
            </a:fld>
            <a:endParaRPr lang="en-US"/>
          </a:p>
        </p:txBody>
      </p:sp>
    </p:spTree>
    <p:extLst>
      <p:ext uri="{BB962C8B-B14F-4D97-AF65-F5344CB8AC3E}">
        <p14:creationId xmlns:p14="http://schemas.microsoft.com/office/powerpoint/2010/main" val="1314406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r>
              <a:rPr lang="en-US" sz="1200" b="0" i="0" kern="1200" dirty="0">
                <a:solidFill>
                  <a:schemeClr val="tx1"/>
                </a:solidFill>
                <a:effectLst/>
                <a:latin typeface="+mn-lt"/>
                <a:ea typeface="+mn-ea"/>
                <a:cs typeface="+mn-cs"/>
              </a:rPr>
              <a:t>Preoperative prophylactic antibiotics mitigate the risk for surgical infection and PJI and thus should be administered prior to revision surgery in patients with low preoperative suspicion for PJI. Additionally, patients with an established diagnosis of PJI and a known pathogen from preoperative synovial aspirate who are undergoing surgery would also benefit from preoperative antibiotic prophylaxis. Two high quality studies (</a:t>
            </a:r>
            <a:r>
              <a:rPr lang="en-US" sz="1200" b="0" i="0" kern="1200" dirty="0" err="1">
                <a:solidFill>
                  <a:schemeClr val="tx1"/>
                </a:solidFill>
                <a:effectLst/>
                <a:latin typeface="+mn-lt"/>
                <a:ea typeface="+mn-ea"/>
                <a:cs typeface="+mn-cs"/>
              </a:rPr>
              <a:t>Bedencic</a:t>
            </a:r>
            <a:r>
              <a:rPr lang="en-US" sz="1200" b="0" i="0" kern="1200" dirty="0">
                <a:solidFill>
                  <a:schemeClr val="tx1"/>
                </a:solidFill>
                <a:effectLst/>
                <a:latin typeface="+mn-lt"/>
                <a:ea typeface="+mn-ea"/>
                <a:cs typeface="+mn-cs"/>
              </a:rPr>
              <a:t> et al. 2016, Tetreault et al. 2014) in hip and knee revision patients and two low quality knee studies (Ghanem et al. 2007, Burnett et al. 2010) found no significant difference in false negative rates in their study population when antibiotics were given before surgery versus after intraoperative cultures were obtained. Additionally, two moderate quality randomized controlled trials found that patients not given any antibiotic prophylaxis were at increased risk of PJI compared to those who were given antibiotics preoperatively (Carlsson et al. 1977, Hill et al.1981).</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In the patient with a known diagnosis of PJI and an identified organism, there are no known associated risks or harms with this recommendation. It is  possible that implementing this recommendation could mask an occult PJI in a patient is undergoing revision for presumed aseptic causes of failure. In these patients, a preoperative evaluation should have established a low suspicion of PJI prior to undergoing revision surgery. The evidence would suggest that the ability to culture an organism from intraoperative specimens would not be affected by the preoperative antibiotic prophylaxis.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No indications for future research.</a:t>
            </a: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
              </a:rPr>
              <a:t>(14) Carlsson AK, </a:t>
            </a:r>
            <a:r>
              <a:rPr lang="en-US" sz="1200" b="0" i="0" u="none" strike="noStrike" kern="1200" dirty="0" err="1">
                <a:solidFill>
                  <a:schemeClr val="tx1"/>
                </a:solidFill>
                <a:effectLst/>
                <a:latin typeface="+mn-lt"/>
                <a:ea typeface="+mn-ea"/>
                <a:cs typeface="+mn-cs"/>
                <a:hlinkClick r:id="rId3"/>
              </a:rPr>
              <a:t>Lidgren</a:t>
            </a:r>
            <a:r>
              <a:rPr lang="en-US" sz="1200" b="0" i="0" u="none" strike="noStrike" kern="1200" dirty="0">
                <a:solidFill>
                  <a:schemeClr val="tx1"/>
                </a:solidFill>
                <a:effectLst/>
                <a:latin typeface="+mn-lt"/>
                <a:ea typeface="+mn-ea"/>
                <a:cs typeface="+mn-cs"/>
                <a:hlinkClick r:id="rId3"/>
              </a:rPr>
              <a:t> L, Lindberg L. Prophylactic antibiotics against early and late deep infections after total hip replacements. Acta </a:t>
            </a:r>
            <a:r>
              <a:rPr lang="en-US" sz="1200" b="0" i="0" u="none" strike="noStrike" kern="1200" dirty="0" err="1">
                <a:solidFill>
                  <a:schemeClr val="tx1"/>
                </a:solidFill>
                <a:effectLst/>
                <a:latin typeface="+mn-lt"/>
                <a:ea typeface="+mn-ea"/>
                <a:cs typeface="+mn-cs"/>
                <a:hlinkClick r:id="rId3"/>
              </a:rPr>
              <a:t>Orthop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Scand</a:t>
            </a:r>
            <a:r>
              <a:rPr lang="en-US" sz="1200" b="0" i="0" u="none" strike="noStrike" kern="1200" dirty="0">
                <a:solidFill>
                  <a:schemeClr val="tx1"/>
                </a:solidFill>
                <a:effectLst/>
                <a:latin typeface="+mn-lt"/>
                <a:ea typeface="+mn-ea"/>
                <a:cs typeface="+mn-cs"/>
                <a:hlinkClick r:id="rId3"/>
              </a:rPr>
              <a:t> 1977;48(4):405-410.</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a:rPr>
              <a:t>(34) Ghanem E, </a:t>
            </a:r>
            <a:r>
              <a:rPr lang="en-US" sz="1200" b="0" i="0" u="none" strike="noStrike" kern="1200" dirty="0" err="1">
                <a:solidFill>
                  <a:schemeClr val="tx1"/>
                </a:solidFill>
                <a:effectLst/>
                <a:latin typeface="+mn-lt"/>
                <a:ea typeface="+mn-ea"/>
                <a:cs typeface="+mn-cs"/>
                <a:hlinkClick r:id="rId4"/>
              </a:rPr>
              <a:t>Parvizi</a:t>
            </a:r>
            <a:r>
              <a:rPr lang="en-US" sz="1200" b="0" i="0" u="none" strike="noStrike" kern="1200" dirty="0">
                <a:solidFill>
                  <a:schemeClr val="tx1"/>
                </a:solidFill>
                <a:effectLst/>
                <a:latin typeface="+mn-lt"/>
                <a:ea typeface="+mn-ea"/>
                <a:cs typeface="+mn-cs"/>
                <a:hlinkClick r:id="rId4"/>
              </a:rPr>
              <a:t> J, </a:t>
            </a:r>
            <a:r>
              <a:rPr lang="en-US" sz="1200" b="0" i="0" u="none" strike="noStrike" kern="1200" dirty="0" err="1">
                <a:solidFill>
                  <a:schemeClr val="tx1"/>
                </a:solidFill>
                <a:effectLst/>
                <a:latin typeface="+mn-lt"/>
                <a:ea typeface="+mn-ea"/>
                <a:cs typeface="+mn-cs"/>
                <a:hlinkClick r:id="rId4"/>
              </a:rPr>
              <a:t>Clohisy</a:t>
            </a:r>
            <a:r>
              <a:rPr lang="en-US" sz="1200" b="0" i="0" u="none" strike="noStrike" kern="1200" dirty="0">
                <a:solidFill>
                  <a:schemeClr val="tx1"/>
                </a:solidFill>
                <a:effectLst/>
                <a:latin typeface="+mn-lt"/>
                <a:ea typeface="+mn-ea"/>
                <a:cs typeface="+mn-cs"/>
                <a:hlinkClick r:id="rId4"/>
              </a:rPr>
              <a:t> J, Burnett S, Sharkey PF, Barrack R. Perioperative antibiotics should not be withheld in proven cases of periprosthetic infection. Clin </a:t>
            </a:r>
            <a:r>
              <a:rPr lang="en-US" sz="1200" b="0" i="0" u="none" strike="noStrike" kern="1200" dirty="0" err="1">
                <a:solidFill>
                  <a:schemeClr val="tx1"/>
                </a:solidFill>
                <a:effectLst/>
                <a:latin typeface="+mn-lt"/>
                <a:ea typeface="+mn-ea"/>
                <a:cs typeface="+mn-cs"/>
                <a:hlinkClick r:id="rId4"/>
              </a:rPr>
              <a:t>Orthop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Relat</a:t>
            </a:r>
            <a:r>
              <a:rPr lang="en-US" sz="1200" b="0" i="0" u="none" strike="noStrike" kern="1200" dirty="0">
                <a:solidFill>
                  <a:schemeClr val="tx1"/>
                </a:solidFill>
                <a:effectLst/>
                <a:latin typeface="+mn-lt"/>
                <a:ea typeface="+mn-ea"/>
                <a:cs typeface="+mn-cs"/>
                <a:hlinkClick r:id="rId4"/>
              </a:rPr>
              <a:t> Res 2007;461:44-47.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Bedencic,K</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KavcIc,M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Faganeli,N</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Mihalic,R</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Mavcic,B</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Dolenc,J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Bajc,Z</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Trebse,R</a:t>
            </a:r>
            <a:r>
              <a:rPr lang="en-US" sz="1200" b="0" i="0" u="none" strike="noStrike" kern="1200" dirty="0">
                <a:solidFill>
                  <a:schemeClr val="tx1"/>
                </a:solidFill>
                <a:effectLst/>
                <a:latin typeface="+mn-lt"/>
                <a:ea typeface="+mn-ea"/>
                <a:cs typeface="+mn-cs"/>
                <a:hlinkClick r:id="rId5"/>
              </a:rPr>
              <a:t>. Does Preoperative Antimicrobial Prophylaxis Influence the Diagnostic Potential of Periprosthetic Tissues in Hip or Knee Infections?. </a:t>
            </a:r>
            <a:r>
              <a:rPr lang="en-US" sz="1200" b="0" i="0" u="none" strike="noStrike" kern="1200" dirty="0" err="1">
                <a:solidFill>
                  <a:schemeClr val="tx1"/>
                </a:solidFill>
                <a:effectLst/>
                <a:latin typeface="+mn-lt"/>
                <a:ea typeface="+mn-ea"/>
                <a:cs typeface="+mn-cs"/>
                <a:hlinkClick r:id="rId5"/>
              </a:rPr>
              <a:t>Clin.Orthop.Relat.Res</a:t>
            </a:r>
            <a:r>
              <a:rPr lang="en-US" sz="1200" b="0" i="0" u="none" strike="noStrike" kern="1200" dirty="0">
                <a:solidFill>
                  <a:schemeClr val="tx1"/>
                </a:solidFill>
                <a:effectLst/>
                <a:latin typeface="+mn-lt"/>
                <a:ea typeface="+mn-ea"/>
                <a:cs typeface="+mn-cs"/>
                <a:hlinkClick r:id="rId5"/>
              </a:rPr>
              <a:t>. 2016/1; 1: 258-264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Burnett,R.S</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Aggarwal,A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Givens,S.A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McClure,J.T</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Morgan,P.M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Barrack,R.L</a:t>
            </a:r>
            <a:r>
              <a:rPr lang="en-US" sz="1200" b="0" i="0" u="none" strike="noStrike" kern="1200" dirty="0">
                <a:solidFill>
                  <a:schemeClr val="tx1"/>
                </a:solidFill>
                <a:effectLst/>
                <a:latin typeface="+mn-lt"/>
                <a:ea typeface="+mn-ea"/>
                <a:cs typeface="+mn-cs"/>
                <a:hlinkClick r:id="rId6"/>
              </a:rPr>
              <a:t>. Prophylactic antibiotics do not affect cultures in the treatment of an infected TKA: a prospective trial. </a:t>
            </a:r>
            <a:r>
              <a:rPr lang="en-US" sz="1200" b="0" i="0" u="none" strike="noStrike" kern="1200" dirty="0" err="1">
                <a:solidFill>
                  <a:schemeClr val="tx1"/>
                </a:solidFill>
                <a:effectLst/>
                <a:latin typeface="+mn-lt"/>
                <a:ea typeface="+mn-ea"/>
                <a:cs typeface="+mn-cs"/>
                <a:hlinkClick r:id="rId6"/>
              </a:rPr>
              <a:t>Clin.Orthop.Relat.Res</a:t>
            </a:r>
            <a:r>
              <a:rPr lang="en-US" sz="1200" b="0" i="0" u="none" strike="noStrike" kern="1200" dirty="0">
                <a:solidFill>
                  <a:schemeClr val="tx1"/>
                </a:solidFill>
                <a:effectLst/>
                <a:latin typeface="+mn-lt"/>
                <a:ea typeface="+mn-ea"/>
                <a:cs typeface="+mn-cs"/>
                <a:hlinkClick r:id="rId6"/>
              </a:rPr>
              <a:t>. 2010/1; 1: 127- 134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a:rPr>
              <a:t>Hill, C., </a:t>
            </a:r>
            <a:r>
              <a:rPr lang="en-US" sz="1200" b="0" i="0" u="none" strike="noStrike" kern="1200" dirty="0" err="1">
                <a:solidFill>
                  <a:schemeClr val="tx1"/>
                </a:solidFill>
                <a:effectLst/>
                <a:latin typeface="+mn-lt"/>
                <a:ea typeface="+mn-ea"/>
                <a:cs typeface="+mn-cs"/>
                <a:hlinkClick r:id="rId7"/>
              </a:rPr>
              <a:t>Flamant</a:t>
            </a:r>
            <a:r>
              <a:rPr lang="en-US" sz="1200" b="0" i="0" u="none" strike="noStrike" kern="1200" dirty="0">
                <a:solidFill>
                  <a:schemeClr val="tx1"/>
                </a:solidFill>
                <a:effectLst/>
                <a:latin typeface="+mn-lt"/>
                <a:ea typeface="+mn-ea"/>
                <a:cs typeface="+mn-cs"/>
                <a:hlinkClick r:id="rId7"/>
              </a:rPr>
              <a:t>, R., </a:t>
            </a:r>
            <a:r>
              <a:rPr lang="en-US" sz="1200" b="0" i="0" u="none" strike="noStrike" kern="1200" dirty="0" err="1">
                <a:solidFill>
                  <a:schemeClr val="tx1"/>
                </a:solidFill>
                <a:effectLst/>
                <a:latin typeface="+mn-lt"/>
                <a:ea typeface="+mn-ea"/>
                <a:cs typeface="+mn-cs"/>
                <a:hlinkClick r:id="rId7"/>
              </a:rPr>
              <a:t>Mazas</a:t>
            </a:r>
            <a:r>
              <a:rPr lang="en-US" sz="1200" b="0" i="0" u="none" strike="noStrike" kern="1200" dirty="0">
                <a:solidFill>
                  <a:schemeClr val="tx1"/>
                </a:solidFill>
                <a:effectLst/>
                <a:latin typeface="+mn-lt"/>
                <a:ea typeface="+mn-ea"/>
                <a:cs typeface="+mn-cs"/>
                <a:hlinkClick r:id="rId7"/>
              </a:rPr>
              <a:t>, F., </a:t>
            </a:r>
            <a:r>
              <a:rPr lang="en-US" sz="1200" b="0" i="0" u="none" strike="noStrike" kern="1200" dirty="0" err="1">
                <a:solidFill>
                  <a:schemeClr val="tx1"/>
                </a:solidFill>
                <a:effectLst/>
                <a:latin typeface="+mn-lt"/>
                <a:ea typeface="+mn-ea"/>
                <a:cs typeface="+mn-cs"/>
                <a:hlinkClick r:id="rId7"/>
              </a:rPr>
              <a:t>Evrard</a:t>
            </a:r>
            <a:r>
              <a:rPr lang="en-US" sz="1200" b="0" i="0" u="none" strike="noStrike" kern="1200" dirty="0">
                <a:solidFill>
                  <a:schemeClr val="tx1"/>
                </a:solidFill>
                <a:effectLst/>
                <a:latin typeface="+mn-lt"/>
                <a:ea typeface="+mn-ea"/>
                <a:cs typeface="+mn-cs"/>
                <a:hlinkClick r:id="rId7"/>
              </a:rPr>
              <a:t>, J. Prophylactic cefazolin versus placebo in total hip replacement. Report of a multicenter double-blinded </a:t>
            </a:r>
            <a:r>
              <a:rPr lang="en-US" sz="1200" b="0" i="0" u="none" strike="noStrike" kern="1200" dirty="0" err="1">
                <a:solidFill>
                  <a:schemeClr val="tx1"/>
                </a:solidFill>
                <a:effectLst/>
                <a:latin typeface="+mn-lt"/>
                <a:ea typeface="+mn-ea"/>
                <a:cs typeface="+mn-cs"/>
                <a:hlinkClick r:id="rId7"/>
              </a:rPr>
              <a:t>randsomised</a:t>
            </a:r>
            <a:r>
              <a:rPr lang="en-US" sz="1200" b="0" i="0" u="none" strike="noStrike" kern="1200" dirty="0">
                <a:solidFill>
                  <a:schemeClr val="tx1"/>
                </a:solidFill>
                <a:effectLst/>
                <a:latin typeface="+mn-lt"/>
                <a:ea typeface="+mn-ea"/>
                <a:cs typeface="+mn-cs"/>
                <a:hlinkClick r:id="rId7"/>
              </a:rPr>
              <a:t> trial. Lancet. 1981/4/11; 1:795-796.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Tetreault,M.W</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Wetters,N.G</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Aggarwal,V</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Mont,M</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Parvizi,J</a:t>
            </a:r>
            <a:r>
              <a:rPr lang="en-US" sz="1200" b="0" i="0" u="none" strike="noStrike" kern="1200" dirty="0">
                <a:solidFill>
                  <a:schemeClr val="tx1"/>
                </a:solidFill>
                <a:effectLst/>
                <a:latin typeface="+mn-lt"/>
                <a:ea typeface="+mn-ea"/>
                <a:cs typeface="+mn-cs"/>
                <a:hlinkClick r:id="rId8"/>
              </a:rPr>
              <a:t>., Della </a:t>
            </a:r>
            <a:r>
              <a:rPr lang="en-US" sz="1200" b="0" i="0" u="none" strike="noStrike" kern="1200" dirty="0" err="1">
                <a:solidFill>
                  <a:schemeClr val="tx1"/>
                </a:solidFill>
                <a:effectLst/>
                <a:latin typeface="+mn-lt"/>
                <a:ea typeface="+mn-ea"/>
                <a:cs typeface="+mn-cs"/>
                <a:hlinkClick r:id="rId8"/>
              </a:rPr>
              <a:t>Valle,C.J</a:t>
            </a:r>
            <a:r>
              <a:rPr lang="en-US" sz="1200" b="0" i="0" u="none" strike="noStrike" kern="1200" dirty="0">
                <a:solidFill>
                  <a:schemeClr val="tx1"/>
                </a:solidFill>
                <a:effectLst/>
                <a:latin typeface="+mn-lt"/>
                <a:ea typeface="+mn-ea"/>
                <a:cs typeface="+mn-cs"/>
                <a:hlinkClick r:id="rId8"/>
              </a:rPr>
              <a:t>. The </a:t>
            </a:r>
            <a:r>
              <a:rPr lang="en-US" sz="1200" b="0" i="0" u="none" strike="noStrike" kern="1200" dirty="0" err="1">
                <a:solidFill>
                  <a:schemeClr val="tx1"/>
                </a:solidFill>
                <a:effectLst/>
                <a:latin typeface="+mn-lt"/>
                <a:ea typeface="+mn-ea"/>
                <a:cs typeface="+mn-cs"/>
                <a:hlinkClick r:id="rId8"/>
              </a:rPr>
              <a:t>Chitranjan</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Ranawat</a:t>
            </a:r>
            <a:r>
              <a:rPr lang="en-US" sz="1200" b="0" i="0" u="none" strike="noStrike" kern="1200" dirty="0">
                <a:solidFill>
                  <a:schemeClr val="tx1"/>
                </a:solidFill>
                <a:effectLst/>
                <a:latin typeface="+mn-lt"/>
                <a:ea typeface="+mn-ea"/>
                <a:cs typeface="+mn-cs"/>
                <a:hlinkClick r:id="rId8"/>
              </a:rPr>
              <a:t> Award: Should prophylactic antibiotics be withheld before revision surgery to obtain appropriate cultures?. </a:t>
            </a:r>
            <a:r>
              <a:rPr lang="en-US" sz="1200" b="0" i="0" u="none" strike="noStrike" kern="1200" dirty="0" err="1">
                <a:solidFill>
                  <a:schemeClr val="tx1"/>
                </a:solidFill>
                <a:effectLst/>
                <a:latin typeface="+mn-lt"/>
                <a:ea typeface="+mn-ea"/>
                <a:cs typeface="+mn-cs"/>
                <a:hlinkClick r:id="rId8"/>
              </a:rPr>
              <a:t>Clin.Orthop.Relat.Res</a:t>
            </a:r>
            <a:r>
              <a:rPr lang="en-US" sz="1200" b="0" i="0" u="none" strike="noStrike" kern="1200" dirty="0">
                <a:solidFill>
                  <a:schemeClr val="tx1"/>
                </a:solidFill>
                <a:effectLst/>
                <a:latin typeface="+mn-lt"/>
                <a:ea typeface="+mn-ea"/>
                <a:cs typeface="+mn-cs"/>
                <a:hlinkClick r:id="rId8"/>
              </a:rPr>
              <a:t>. 2014/1; 1: 52-56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40</a:t>
            </a:fld>
            <a:endParaRPr lang="en-US"/>
          </a:p>
        </p:txBody>
      </p:sp>
    </p:spTree>
    <p:extLst>
      <p:ext uri="{BB962C8B-B14F-4D97-AF65-F5344CB8AC3E}">
        <p14:creationId xmlns:p14="http://schemas.microsoft.com/office/powerpoint/2010/main" val="3736235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Rationale</a:t>
            </a:r>
          </a:p>
          <a:p>
            <a:r>
              <a:rPr lang="en-US" sz="1200" b="0" i="0" kern="1200" dirty="0">
                <a:solidFill>
                  <a:schemeClr val="tx1"/>
                </a:solidFill>
                <a:effectLst/>
                <a:latin typeface="+mn-lt"/>
                <a:ea typeface="+mn-ea"/>
                <a:cs typeface="+mn-cs"/>
              </a:rPr>
              <a:t>A total of 13 studies met the inclusion criteria to evaluate evidence for the use of one preoperative antibiotic over another in the prevention of hip and knee PJI. Of those, 3 were classified as high-quality studies (Bryan, 1998; Soriano 2008; and Suter, 1994), 5 were classified as moderate quality  </a:t>
            </a:r>
            <a:r>
              <a:rPr lang="en-US" sz="1200" b="0" i="0" kern="1200" dirty="0" err="1">
                <a:solidFill>
                  <a:schemeClr val="tx1"/>
                </a:solidFill>
                <a:effectLst/>
                <a:latin typeface="+mn-lt"/>
                <a:ea typeface="+mn-ea"/>
                <a:cs typeface="+mn-cs"/>
              </a:rPr>
              <a:t>Chareancholvanich</a:t>
            </a:r>
            <a:r>
              <a:rPr lang="en-US" sz="1200" b="0" i="0" kern="1200" dirty="0">
                <a:solidFill>
                  <a:schemeClr val="tx1"/>
                </a:solidFill>
                <a:effectLst/>
                <a:latin typeface="+mn-lt"/>
                <a:ea typeface="+mn-ea"/>
                <a:cs typeface="+mn-cs"/>
              </a:rPr>
              <a:t>, 2012; </a:t>
            </a:r>
            <a:r>
              <a:rPr lang="en-US" sz="1200" b="0" i="0" kern="1200" dirty="0" err="1">
                <a:solidFill>
                  <a:schemeClr val="tx1"/>
                </a:solidFill>
                <a:effectLst/>
                <a:latin typeface="+mn-lt"/>
                <a:ea typeface="+mn-ea"/>
                <a:cs typeface="+mn-cs"/>
              </a:rPr>
              <a:t>DeBenedictis</a:t>
            </a:r>
            <a:r>
              <a:rPr lang="en-US" sz="1200" b="0" i="0" kern="1200" dirty="0">
                <a:solidFill>
                  <a:schemeClr val="tx1"/>
                </a:solidFill>
                <a:effectLst/>
                <a:latin typeface="+mn-lt"/>
                <a:ea typeface="+mn-ea"/>
                <a:cs typeface="+mn-cs"/>
              </a:rPr>
              <a:t>, 1984; Periti, 1999; Soave, 1986; and Wall, 1998), and 5 were classified as low quality (</a:t>
            </a:r>
            <a:r>
              <a:rPr lang="en-US" sz="1200" b="0" i="0" kern="1200" dirty="0" err="1">
                <a:solidFill>
                  <a:schemeClr val="tx1"/>
                </a:solidFill>
                <a:effectLst/>
                <a:latin typeface="+mn-lt"/>
                <a:ea typeface="+mn-ea"/>
                <a:cs typeface="+mn-cs"/>
              </a:rPr>
              <a:t>Josefsson</a:t>
            </a:r>
            <a:r>
              <a:rPr lang="en-US" sz="1200" b="0" i="0" kern="1200" dirty="0">
                <a:solidFill>
                  <a:schemeClr val="tx1"/>
                </a:solidFill>
                <a:effectLst/>
                <a:latin typeface="+mn-lt"/>
                <a:ea typeface="+mn-ea"/>
                <a:cs typeface="+mn-cs"/>
              </a:rPr>
              <a:t>, 1993; </a:t>
            </a:r>
            <a:r>
              <a:rPr lang="en-US" sz="1200" b="0" i="0" kern="1200" dirty="0" err="1">
                <a:solidFill>
                  <a:schemeClr val="tx1"/>
                </a:solidFill>
                <a:effectLst/>
                <a:latin typeface="+mn-lt"/>
                <a:ea typeface="+mn-ea"/>
                <a:cs typeface="+mn-cs"/>
              </a:rPr>
              <a:t>Tyllianakis</a:t>
            </a:r>
            <a:r>
              <a:rPr lang="en-US" sz="1200" b="0" i="0" kern="1200" dirty="0">
                <a:solidFill>
                  <a:schemeClr val="tx1"/>
                </a:solidFill>
                <a:effectLst/>
                <a:latin typeface="+mn-lt"/>
                <a:ea typeface="+mn-ea"/>
                <a:cs typeface="+mn-cs"/>
              </a:rPr>
              <a:t>, 2010; </a:t>
            </a:r>
            <a:r>
              <a:rPr lang="en-US" sz="1200" b="0" i="0" kern="1200" dirty="0" err="1">
                <a:solidFill>
                  <a:schemeClr val="tx1"/>
                </a:solidFill>
                <a:effectLst/>
                <a:latin typeface="+mn-lt"/>
                <a:ea typeface="+mn-ea"/>
                <a:cs typeface="+mn-cs"/>
              </a:rPr>
              <a:t>Robertsson</a:t>
            </a:r>
            <a:r>
              <a:rPr lang="en-US" sz="1200" b="0" i="0" kern="1200" dirty="0">
                <a:solidFill>
                  <a:schemeClr val="tx1"/>
                </a:solidFill>
                <a:effectLst/>
                <a:latin typeface="+mn-lt"/>
                <a:ea typeface="+mn-ea"/>
                <a:cs typeface="+mn-cs"/>
              </a:rPr>
              <a:t>, 2017; Soriano, 2008; and Wu, 2016).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Three of the studies compared 1st and 2nd generation cephalosporins (Bryan, 1988; </a:t>
            </a:r>
            <a:r>
              <a:rPr lang="en-US" sz="1200" b="0" i="0" kern="1200" dirty="0" err="1">
                <a:solidFill>
                  <a:schemeClr val="tx1"/>
                </a:solidFill>
                <a:effectLst/>
                <a:latin typeface="+mn-lt"/>
                <a:ea typeface="+mn-ea"/>
                <a:cs typeface="+mn-cs"/>
              </a:rPr>
              <a:t>DeBenedictis</a:t>
            </a:r>
            <a:r>
              <a:rPr lang="en-US" sz="1200" b="0" i="0" kern="1200" dirty="0">
                <a:solidFill>
                  <a:schemeClr val="tx1"/>
                </a:solidFill>
                <a:effectLst/>
                <a:latin typeface="+mn-lt"/>
                <a:ea typeface="+mn-ea"/>
                <a:cs typeface="+mn-cs"/>
              </a:rPr>
              <a:t>, 1984; and Soave, 1986), and showed no difference in post-operative PJI. </a:t>
            </a:r>
            <a:r>
              <a:rPr lang="en-US" sz="1200" b="0" i="0" kern="1200" dirty="0" err="1">
                <a:solidFill>
                  <a:schemeClr val="tx1"/>
                </a:solidFill>
                <a:effectLst/>
                <a:latin typeface="+mn-lt"/>
                <a:ea typeface="+mn-ea"/>
                <a:cs typeface="+mn-cs"/>
              </a:rPr>
              <a:t>Tyllianakis</a:t>
            </a:r>
            <a:r>
              <a:rPr lang="en-US" sz="1200" b="0" i="0" kern="1200" dirty="0">
                <a:solidFill>
                  <a:schemeClr val="tx1"/>
                </a:solidFill>
                <a:effectLst/>
                <a:latin typeface="+mn-lt"/>
                <a:ea typeface="+mn-ea"/>
                <a:cs typeface="+mn-cs"/>
              </a:rPr>
              <a:t> et al found no difference in infection comparing cefuroxime with </a:t>
            </a:r>
            <a:r>
              <a:rPr lang="en-US" sz="1200" b="0" i="0" kern="1200" dirty="0" err="1">
                <a:solidFill>
                  <a:schemeClr val="tx1"/>
                </a:solidFill>
                <a:effectLst/>
                <a:latin typeface="+mn-lt"/>
                <a:ea typeface="+mn-ea"/>
                <a:cs typeface="+mn-cs"/>
              </a:rPr>
              <a:t>fusidic</a:t>
            </a:r>
            <a:r>
              <a:rPr lang="en-US" sz="1200" b="0" i="0" kern="1200" dirty="0">
                <a:solidFill>
                  <a:schemeClr val="tx1"/>
                </a:solidFill>
                <a:effectLst/>
                <a:latin typeface="+mn-lt"/>
                <a:ea typeface="+mn-ea"/>
                <a:cs typeface="+mn-cs"/>
              </a:rPr>
              <a:t> acid after THA or TKA. A comparison of 2nd generation cephalosporins cefamandole and cefuroxime with </a:t>
            </a:r>
            <a:r>
              <a:rPr lang="en-US" sz="1200" b="0" i="0" kern="1200" dirty="0" err="1">
                <a:solidFill>
                  <a:schemeClr val="tx1"/>
                </a:solidFill>
                <a:effectLst/>
                <a:latin typeface="+mn-lt"/>
                <a:ea typeface="+mn-ea"/>
                <a:cs typeface="+mn-cs"/>
              </a:rPr>
              <a:t>glycopeptides</a:t>
            </a:r>
            <a:r>
              <a:rPr lang="en-US" sz="1200" b="0" i="0" kern="1200" dirty="0">
                <a:solidFill>
                  <a:schemeClr val="tx1"/>
                </a:solidFill>
                <a:effectLst/>
                <a:latin typeface="+mn-lt"/>
                <a:ea typeface="+mn-ea"/>
                <a:cs typeface="+mn-cs"/>
              </a:rPr>
              <a:t> teicoplanin and vancomycin, by Suter et al (1994) and </a:t>
            </a:r>
            <a:r>
              <a:rPr lang="en-US" sz="1200" b="0" i="0" kern="1200" dirty="0" err="1">
                <a:solidFill>
                  <a:schemeClr val="tx1"/>
                </a:solidFill>
                <a:effectLst/>
                <a:latin typeface="+mn-lt"/>
                <a:ea typeface="+mn-ea"/>
                <a:cs typeface="+mn-cs"/>
              </a:rPr>
              <a:t>Tyllianakis</a:t>
            </a:r>
            <a:r>
              <a:rPr lang="en-US" sz="1200" b="0" i="0" kern="1200" dirty="0">
                <a:solidFill>
                  <a:schemeClr val="tx1"/>
                </a:solidFill>
                <a:effectLst/>
                <a:latin typeface="+mn-lt"/>
                <a:ea typeface="+mn-ea"/>
                <a:cs typeface="+mn-cs"/>
              </a:rPr>
              <a:t> et al (2010), respectively, also failed to show benefit of one antibiotic class over the other. One RCT evaluated timing of antibiotic relative to tourniquet inflation versus deflation in TKA, finding no significant differences between the two treatment arms (Mensa et al, #3020). Because most of these studies were lacking in statistical power, the strength of this recommendation was reduced to limited, and a definitive statement on the superiority of one antibiotic over another cannot be made.</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is no current reliable evidence to support one antibiotic versus the other: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Glycopeptide</a:t>
            </a:r>
            <a:r>
              <a:rPr lang="en-US" sz="1200" b="0" i="0" kern="1200" dirty="0">
                <a:solidFill>
                  <a:schemeClr val="tx1"/>
                </a:solidFill>
                <a:effectLst/>
                <a:latin typeface="+mn-lt"/>
                <a:ea typeface="+mn-ea"/>
                <a:cs typeface="+mn-cs"/>
              </a:rPr>
              <a:t> vs. 1st generation cephalosporin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2nd generation cephalosporin vs. </a:t>
            </a:r>
            <a:r>
              <a:rPr lang="en-US" sz="1200" b="0" i="0" kern="1200" dirty="0" err="1">
                <a:solidFill>
                  <a:schemeClr val="tx1"/>
                </a:solidFill>
                <a:effectLst/>
                <a:latin typeface="+mn-lt"/>
                <a:ea typeface="+mn-ea"/>
                <a:cs typeface="+mn-cs"/>
              </a:rPr>
              <a:t>fusidic</a:t>
            </a:r>
            <a:r>
              <a:rPr lang="en-US" sz="1200" b="0" i="0" kern="1200" dirty="0">
                <a:solidFill>
                  <a:schemeClr val="tx1"/>
                </a:solidFill>
                <a:effectLst/>
                <a:latin typeface="+mn-lt"/>
                <a:ea typeface="+mn-ea"/>
                <a:cs typeface="+mn-cs"/>
              </a:rPr>
              <a:t> acid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Fusidic</a:t>
            </a:r>
            <a:r>
              <a:rPr lang="en-US" sz="1200" b="0" i="0" kern="1200" dirty="0">
                <a:solidFill>
                  <a:schemeClr val="tx1"/>
                </a:solidFill>
                <a:effectLst/>
                <a:latin typeface="+mn-lt"/>
                <a:ea typeface="+mn-ea"/>
                <a:cs typeface="+mn-cs"/>
              </a:rPr>
              <a:t> acid vs. </a:t>
            </a:r>
            <a:r>
              <a:rPr lang="en-US" sz="1200" b="0" i="0" kern="1200" dirty="0" err="1">
                <a:solidFill>
                  <a:schemeClr val="tx1"/>
                </a:solidFill>
                <a:effectLst/>
                <a:latin typeface="+mn-lt"/>
                <a:ea typeface="+mn-ea"/>
                <a:cs typeface="+mn-cs"/>
              </a:rPr>
              <a:t>glycopeptide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Lincosamides</a:t>
            </a:r>
            <a:r>
              <a:rPr lang="en-US" sz="1200" b="0" i="0" kern="1200" dirty="0">
                <a:solidFill>
                  <a:schemeClr val="tx1"/>
                </a:solidFill>
                <a:effectLst/>
                <a:latin typeface="+mn-lt"/>
                <a:ea typeface="+mn-ea"/>
                <a:cs typeface="+mn-cs"/>
              </a:rPr>
              <a:t> (e.g. clindamycin) vs. penicillinase resistant penicillin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Fosfomycin vs 2nd generation cephalosporin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use of perioperative antibiotics for hip and knee arthroplasty surgery has become the standard of care, and the implementation of this guideline will likely not add risk to the arthroplasty patient population. Preoperative antibiotics should be administered routinely, and the antibiotic selected should reflect the antibiogram of the individual institution, the individual risk factors of the patient, and multidisciplinary support of institutional infection control panels. The inclusion criteria for this guideline excludes in vitro studies. As such, the practitioner should understand the effectiveness of the selected antimicrobial on common pathogens for PJI and specifically consider this with respect to vancomycin as a stand alone perioperative prophylactic agent.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Future research opportunities on the choice of perioperative antibiotics should focus on the optimal timing and the number of post-operative doses required to reduce the incidence of PJI. The Centers for Disease Control and Prevention (CDC) has issued a recommendation that a single dose of preoperative antibiotic prophylaxis is sufficient prior to lower extremity arthroplasty surgery, but there is concern that the data used to arrive at this conclusion may not be specifically applicable to the hip or knee arthroplasty patient, and as such, this recommendation has been received with a certain degree of reluctance among practicing arthroplasty surgeons (</a:t>
            </a:r>
            <a:r>
              <a:rPr lang="en-US" sz="1200" b="0" i="0" kern="1200" dirty="0" err="1">
                <a:solidFill>
                  <a:schemeClr val="tx1"/>
                </a:solidFill>
                <a:effectLst/>
                <a:latin typeface="+mn-lt"/>
                <a:ea typeface="+mn-ea"/>
                <a:cs typeface="+mn-cs"/>
              </a:rPr>
              <a:t>Barríos</a:t>
            </a:r>
            <a:r>
              <a:rPr lang="en-US" sz="1200" b="0" i="0" kern="1200" dirty="0">
                <a:solidFill>
                  <a:schemeClr val="tx1"/>
                </a:solidFill>
                <a:effectLst/>
                <a:latin typeface="+mn-lt"/>
                <a:ea typeface="+mn-ea"/>
                <a:cs typeface="+mn-cs"/>
              </a:rPr>
              <a:t>-Torres, 2017). A multi-center RCT specifically designed to answer this question is currently underway.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r>
              <a:rPr lang="en-US" sz="1200" b="0" i="0" u="none" strike="noStrike" kern="1200" dirty="0" err="1">
                <a:solidFill>
                  <a:schemeClr val="tx1"/>
                </a:solidFill>
                <a:effectLst/>
                <a:latin typeface="+mn-lt"/>
                <a:ea typeface="+mn-ea"/>
                <a:cs typeface="+mn-cs"/>
                <a:hlinkClick r:id="rId3"/>
              </a:rPr>
              <a:t>Robertsson,O</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Thompson,O</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Dahl,A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Sundberg,M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Lidgren,L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Stefansdottir,A</a:t>
            </a:r>
            <a:r>
              <a:rPr lang="en-US" sz="1200" b="0" i="0" u="none" strike="noStrike" kern="1200" dirty="0">
                <a:solidFill>
                  <a:schemeClr val="tx1"/>
                </a:solidFill>
                <a:effectLst/>
                <a:latin typeface="+mn-lt"/>
                <a:ea typeface="+mn-ea"/>
                <a:cs typeface="+mn-cs"/>
                <a:hlinkClick r:id="rId3"/>
              </a:rPr>
              <a:t>. Higher risk of revision for infection using systemic clindamycin prophylaxis than with </a:t>
            </a:r>
            <a:r>
              <a:rPr lang="en-US" sz="1200" b="0" i="0" u="none" strike="noStrike" kern="1200" dirty="0" err="1">
                <a:solidFill>
                  <a:schemeClr val="tx1"/>
                </a:solidFill>
                <a:effectLst/>
                <a:latin typeface="+mn-lt"/>
                <a:ea typeface="+mn-ea"/>
                <a:cs typeface="+mn-cs"/>
                <a:hlinkClick r:id="rId3"/>
              </a:rPr>
              <a:t>cloxacillin</a:t>
            </a:r>
            <a:r>
              <a:rPr lang="en-US" sz="1200" b="0" i="0" u="none" strike="noStrike" kern="1200" dirty="0">
                <a:solidFill>
                  <a:schemeClr val="tx1"/>
                </a:solidFill>
                <a:effectLst/>
                <a:latin typeface="+mn-lt"/>
                <a:ea typeface="+mn-ea"/>
                <a:cs typeface="+mn-cs"/>
                <a:hlinkClick r:id="rId3"/>
              </a:rPr>
              <a:t>. 2017/10; 5: 562-567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Soave,R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Hirsch,J.C</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Salvati,E.A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Brause,B.D</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Roberts,R.B</a:t>
            </a:r>
            <a:r>
              <a:rPr lang="en-US" sz="1200" b="0" i="0" u="none" strike="noStrike" kern="1200" dirty="0">
                <a:solidFill>
                  <a:schemeClr val="tx1"/>
                </a:solidFill>
                <a:effectLst/>
                <a:latin typeface="+mn-lt"/>
                <a:ea typeface="+mn-ea"/>
                <a:cs typeface="+mn-cs"/>
                <a:hlinkClick r:id="rId4"/>
              </a:rPr>
              <a:t>. Comparison of </a:t>
            </a:r>
            <a:r>
              <a:rPr lang="en-US" sz="1200" b="0" i="0" u="none" strike="noStrike" kern="1200" dirty="0" err="1">
                <a:solidFill>
                  <a:schemeClr val="tx1"/>
                </a:solidFill>
                <a:effectLst/>
                <a:latin typeface="+mn-lt"/>
                <a:ea typeface="+mn-ea"/>
                <a:cs typeface="+mn-cs"/>
                <a:hlinkClick r:id="rId4"/>
              </a:rPr>
              <a:t>ceforanide</a:t>
            </a:r>
            <a:r>
              <a:rPr lang="en-US" sz="1200" b="0" i="0" u="none" strike="noStrike" kern="1200" dirty="0">
                <a:solidFill>
                  <a:schemeClr val="tx1"/>
                </a:solidFill>
                <a:effectLst/>
                <a:latin typeface="+mn-lt"/>
                <a:ea typeface="+mn-ea"/>
                <a:cs typeface="+mn-cs"/>
                <a:hlinkClick r:id="rId4"/>
              </a:rPr>
              <a:t> and cephalothin prophylaxis in patients undergoing total joint arthroplasty. 1986/12; 12: 1657-1660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Soave,R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Hirsch,J.C</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Salvati,E.A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Brause,B.D</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Roberts,R.B</a:t>
            </a:r>
            <a:r>
              <a:rPr lang="en-US" sz="1200" b="0" i="0" u="none" strike="noStrike" kern="1200" dirty="0">
                <a:solidFill>
                  <a:schemeClr val="tx1"/>
                </a:solidFill>
                <a:effectLst/>
                <a:latin typeface="+mn-lt"/>
                <a:ea typeface="+mn-ea"/>
                <a:cs typeface="+mn-cs"/>
                <a:hlinkClick r:id="rId4"/>
              </a:rPr>
              <a:t>. Comparison of </a:t>
            </a:r>
            <a:r>
              <a:rPr lang="en-US" sz="1200" b="0" i="0" u="none" strike="noStrike" kern="1200" dirty="0" err="1">
                <a:solidFill>
                  <a:schemeClr val="tx1"/>
                </a:solidFill>
                <a:effectLst/>
                <a:latin typeface="+mn-lt"/>
                <a:ea typeface="+mn-ea"/>
                <a:cs typeface="+mn-cs"/>
                <a:hlinkClick r:id="rId4"/>
              </a:rPr>
              <a:t>ceforanide</a:t>
            </a:r>
            <a:r>
              <a:rPr lang="en-US" sz="1200" b="0" i="0" u="none" strike="noStrike" kern="1200" dirty="0">
                <a:solidFill>
                  <a:schemeClr val="tx1"/>
                </a:solidFill>
                <a:effectLst/>
                <a:latin typeface="+mn-lt"/>
                <a:ea typeface="+mn-ea"/>
                <a:cs typeface="+mn-cs"/>
                <a:hlinkClick r:id="rId4"/>
              </a:rPr>
              <a:t> and cephalothin prophylaxis in patients undergoing total joint arthroplasty. 1986/12; 12: 1657-1660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Soriano,A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Bori,G</a:t>
            </a:r>
            <a:r>
              <a:rPr lang="en-US" sz="1200" b="0" i="0" u="none" strike="noStrike" kern="1200" dirty="0">
                <a:solidFill>
                  <a:schemeClr val="tx1"/>
                </a:solidFill>
                <a:effectLst/>
                <a:latin typeface="+mn-lt"/>
                <a:ea typeface="+mn-ea"/>
                <a:cs typeface="+mn-cs"/>
                <a:hlinkClick r:id="rId5"/>
              </a:rPr>
              <a:t>., Garcia-</a:t>
            </a:r>
            <a:r>
              <a:rPr lang="en-US" sz="1200" b="0" i="0" u="none" strike="noStrike" kern="1200" dirty="0" err="1">
                <a:solidFill>
                  <a:schemeClr val="tx1"/>
                </a:solidFill>
                <a:effectLst/>
                <a:latin typeface="+mn-lt"/>
                <a:ea typeface="+mn-ea"/>
                <a:cs typeface="+mn-cs"/>
                <a:hlinkClick r:id="rId5"/>
              </a:rPr>
              <a:t>Ramiro,S</a:t>
            </a:r>
            <a:r>
              <a:rPr lang="en-US" sz="1200" b="0" i="0" u="none" strike="noStrike" kern="1200" dirty="0">
                <a:solidFill>
                  <a:schemeClr val="tx1"/>
                </a:solidFill>
                <a:effectLst/>
                <a:latin typeface="+mn-lt"/>
                <a:ea typeface="+mn-ea"/>
                <a:cs typeface="+mn-cs"/>
                <a:hlinkClick r:id="rId5"/>
              </a:rPr>
              <a:t>., Martinez-</a:t>
            </a:r>
            <a:r>
              <a:rPr lang="en-US" sz="1200" b="0" i="0" u="none" strike="noStrike" kern="1200" dirty="0" err="1">
                <a:solidFill>
                  <a:schemeClr val="tx1"/>
                </a:solidFill>
                <a:effectLst/>
                <a:latin typeface="+mn-lt"/>
                <a:ea typeface="+mn-ea"/>
                <a:cs typeface="+mn-cs"/>
                <a:hlinkClick r:id="rId5"/>
              </a:rPr>
              <a:t>Pastor,J.C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Miana,T</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Codina,C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Macule,F</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Basora,M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Martinez,J.A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Riba,J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Suso,S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Mensa,J</a:t>
            </a:r>
            <a:r>
              <a:rPr lang="en-US" sz="1200" b="0" i="0" u="none" strike="noStrike" kern="1200" dirty="0">
                <a:solidFill>
                  <a:schemeClr val="tx1"/>
                </a:solidFill>
                <a:effectLst/>
                <a:latin typeface="+mn-lt"/>
                <a:ea typeface="+mn-ea"/>
                <a:cs typeface="+mn-cs"/>
                <a:hlinkClick r:id="rId5"/>
              </a:rPr>
              <a:t>. Timing of antibiotic prophylaxis for primary total knee arthroplasty performed during ischemia. </a:t>
            </a:r>
            <a:r>
              <a:rPr lang="en-US" sz="1200" b="0" i="0" u="none" strike="noStrike" kern="1200" dirty="0" err="1">
                <a:solidFill>
                  <a:schemeClr val="tx1"/>
                </a:solidFill>
                <a:effectLst/>
                <a:latin typeface="+mn-lt"/>
                <a:ea typeface="+mn-ea"/>
                <a:cs typeface="+mn-cs"/>
                <a:hlinkClick r:id="rId5"/>
              </a:rPr>
              <a:t>Clin.Infect.Dis</a:t>
            </a:r>
            <a:r>
              <a:rPr lang="en-US" sz="1200" b="0" i="0" u="none" strike="noStrike" kern="1200" dirty="0">
                <a:solidFill>
                  <a:schemeClr val="tx1"/>
                </a:solidFill>
                <a:effectLst/>
                <a:latin typeface="+mn-lt"/>
                <a:ea typeface="+mn-ea"/>
                <a:cs typeface="+mn-cs"/>
                <a:hlinkClick r:id="rId5"/>
              </a:rPr>
              <a:t>. 2008/4/1; 7: 1009-1014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Soriano,A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Bori,G</a:t>
            </a:r>
            <a:r>
              <a:rPr lang="en-US" sz="1200" b="0" i="0" u="none" strike="noStrike" kern="1200" dirty="0">
                <a:solidFill>
                  <a:schemeClr val="tx1"/>
                </a:solidFill>
                <a:effectLst/>
                <a:latin typeface="+mn-lt"/>
                <a:ea typeface="+mn-ea"/>
                <a:cs typeface="+mn-cs"/>
                <a:hlinkClick r:id="rId5"/>
              </a:rPr>
              <a:t>., Garcia-</a:t>
            </a:r>
            <a:r>
              <a:rPr lang="en-US" sz="1200" b="0" i="0" u="none" strike="noStrike" kern="1200" dirty="0" err="1">
                <a:solidFill>
                  <a:schemeClr val="tx1"/>
                </a:solidFill>
                <a:effectLst/>
                <a:latin typeface="+mn-lt"/>
                <a:ea typeface="+mn-ea"/>
                <a:cs typeface="+mn-cs"/>
                <a:hlinkClick r:id="rId5"/>
              </a:rPr>
              <a:t>Ramiro,S</a:t>
            </a:r>
            <a:r>
              <a:rPr lang="en-US" sz="1200" b="0" i="0" u="none" strike="noStrike" kern="1200" dirty="0">
                <a:solidFill>
                  <a:schemeClr val="tx1"/>
                </a:solidFill>
                <a:effectLst/>
                <a:latin typeface="+mn-lt"/>
                <a:ea typeface="+mn-ea"/>
                <a:cs typeface="+mn-cs"/>
                <a:hlinkClick r:id="rId5"/>
              </a:rPr>
              <a:t>., Martinez-</a:t>
            </a:r>
            <a:r>
              <a:rPr lang="en-US" sz="1200" b="0" i="0" u="none" strike="noStrike" kern="1200" dirty="0" err="1">
                <a:solidFill>
                  <a:schemeClr val="tx1"/>
                </a:solidFill>
                <a:effectLst/>
                <a:latin typeface="+mn-lt"/>
                <a:ea typeface="+mn-ea"/>
                <a:cs typeface="+mn-cs"/>
                <a:hlinkClick r:id="rId5"/>
              </a:rPr>
              <a:t>Pastor,J.C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Miana,T</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Codina,C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Macule,F</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Basora,M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Martinez,J.A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Riba,J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Suso,S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Mensa,J</a:t>
            </a:r>
            <a:r>
              <a:rPr lang="en-US" sz="1200" b="0" i="0" u="none" strike="noStrike" kern="1200" dirty="0">
                <a:solidFill>
                  <a:schemeClr val="tx1"/>
                </a:solidFill>
                <a:effectLst/>
                <a:latin typeface="+mn-lt"/>
                <a:ea typeface="+mn-ea"/>
                <a:cs typeface="+mn-cs"/>
                <a:hlinkClick r:id="rId5"/>
              </a:rPr>
              <a:t>. Timing of antibiotic prophylaxis for primary total knee arthroplasty performed during ischemia. </a:t>
            </a:r>
            <a:r>
              <a:rPr lang="en-US" sz="1200" b="0" i="0" u="none" strike="noStrike" kern="1200" dirty="0" err="1">
                <a:solidFill>
                  <a:schemeClr val="tx1"/>
                </a:solidFill>
                <a:effectLst/>
                <a:latin typeface="+mn-lt"/>
                <a:ea typeface="+mn-ea"/>
                <a:cs typeface="+mn-cs"/>
                <a:hlinkClick r:id="rId5"/>
              </a:rPr>
              <a:t>Clin.Infect.Dis</a:t>
            </a:r>
            <a:r>
              <a:rPr lang="en-US" sz="1200" b="0" i="0" u="none" strike="noStrike" kern="1200" dirty="0">
                <a:solidFill>
                  <a:schemeClr val="tx1"/>
                </a:solidFill>
                <a:effectLst/>
                <a:latin typeface="+mn-lt"/>
                <a:ea typeface="+mn-ea"/>
                <a:cs typeface="+mn-cs"/>
                <a:hlinkClick r:id="rId5"/>
              </a:rPr>
              <a:t>. 2008/4/1; 7: 1009-1014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Suter,F</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Avai,A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Fusco,U</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Gerundini,M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Caprioli,S</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Maggiolo,F</a:t>
            </a:r>
            <a:r>
              <a:rPr lang="en-US" sz="1200" b="0" i="0" u="none" strike="noStrike" kern="1200" dirty="0">
                <a:solidFill>
                  <a:schemeClr val="tx1"/>
                </a:solidFill>
                <a:effectLst/>
                <a:latin typeface="+mn-lt"/>
                <a:ea typeface="+mn-ea"/>
                <a:cs typeface="+mn-cs"/>
                <a:hlinkClick r:id="rId6"/>
              </a:rPr>
              <a:t>. Teicoplanin versus cefamandole in the prevention of infection in total hip replacement. </a:t>
            </a:r>
            <a:r>
              <a:rPr lang="en-US" sz="1200" b="0" i="0" u="none" strike="noStrike" kern="1200" dirty="0" err="1">
                <a:solidFill>
                  <a:schemeClr val="tx1"/>
                </a:solidFill>
                <a:effectLst/>
                <a:latin typeface="+mn-lt"/>
                <a:ea typeface="+mn-ea"/>
                <a:cs typeface="+mn-cs"/>
                <a:hlinkClick r:id="rId6"/>
              </a:rPr>
              <a:t>Eur.J.Clin.Microbiol.Infect.Dis</a:t>
            </a:r>
            <a:r>
              <a:rPr lang="en-US" sz="1200" b="0" i="0" u="none" strike="noStrike" kern="1200" dirty="0">
                <a:solidFill>
                  <a:schemeClr val="tx1"/>
                </a:solidFill>
                <a:effectLst/>
                <a:latin typeface="+mn-lt"/>
                <a:ea typeface="+mn-ea"/>
                <a:cs typeface="+mn-cs"/>
                <a:hlinkClick r:id="rId6"/>
              </a:rPr>
              <a:t>. 1994/10; 10: 793-796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Tyllianakis,M.E</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Karageorgos,A.C</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Marangos,M.N</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Saridis,A.G</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Lambiris,E.E</a:t>
            </a:r>
            <a:r>
              <a:rPr lang="en-US" sz="1200" b="0" i="0" u="none" strike="noStrike" kern="1200" dirty="0">
                <a:solidFill>
                  <a:schemeClr val="tx1"/>
                </a:solidFill>
                <a:effectLst/>
                <a:latin typeface="+mn-lt"/>
                <a:ea typeface="+mn-ea"/>
                <a:cs typeface="+mn-cs"/>
                <a:hlinkClick r:id="rId7"/>
              </a:rPr>
              <a:t>. Antibiotic prophylaxis in primary hip and knee arthroplasty: comparison between cefuroxime and two specific </a:t>
            </a:r>
            <a:r>
              <a:rPr lang="en-US" sz="1200" b="0" i="0" u="none" strike="noStrike" kern="1200" dirty="0" err="1">
                <a:solidFill>
                  <a:schemeClr val="tx1"/>
                </a:solidFill>
                <a:effectLst/>
                <a:latin typeface="+mn-lt"/>
                <a:ea typeface="+mn-ea"/>
                <a:cs typeface="+mn-cs"/>
                <a:hlinkClick r:id="rId7"/>
              </a:rPr>
              <a:t>antistaphylococcal</a:t>
            </a:r>
            <a:r>
              <a:rPr lang="en-US" sz="1200" b="0" i="0" u="none" strike="noStrike" kern="1200" dirty="0">
                <a:solidFill>
                  <a:schemeClr val="tx1"/>
                </a:solidFill>
                <a:effectLst/>
                <a:latin typeface="+mn-lt"/>
                <a:ea typeface="+mn-ea"/>
                <a:cs typeface="+mn-cs"/>
                <a:hlinkClick r:id="rId7"/>
              </a:rPr>
              <a:t> agents. </a:t>
            </a:r>
            <a:r>
              <a:rPr lang="en-US" sz="1200" b="0" i="0" u="none" strike="noStrike" kern="1200" dirty="0" err="1">
                <a:solidFill>
                  <a:schemeClr val="tx1"/>
                </a:solidFill>
                <a:effectLst/>
                <a:latin typeface="+mn-lt"/>
                <a:ea typeface="+mn-ea"/>
                <a:cs typeface="+mn-cs"/>
                <a:hlinkClick r:id="rId7"/>
              </a:rPr>
              <a:t>J.Arthroplasty</a:t>
            </a:r>
            <a:r>
              <a:rPr lang="en-US" sz="1200" b="0" i="0" u="none" strike="noStrike" kern="1200" dirty="0">
                <a:solidFill>
                  <a:schemeClr val="tx1"/>
                </a:solidFill>
                <a:effectLst/>
                <a:latin typeface="+mn-lt"/>
                <a:ea typeface="+mn-ea"/>
                <a:cs typeface="+mn-cs"/>
                <a:hlinkClick r:id="rId7"/>
              </a:rPr>
              <a:t> 2010/10; 7: 1078-1082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Wall,R</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Klenerman,L</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McCullough,C</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Fyfe,I</a:t>
            </a:r>
            <a:r>
              <a:rPr lang="en-US" sz="1200" b="0" i="0" u="none" strike="noStrike" kern="1200" dirty="0">
                <a:solidFill>
                  <a:schemeClr val="tx1"/>
                </a:solidFill>
                <a:effectLst/>
                <a:latin typeface="+mn-lt"/>
                <a:ea typeface="+mn-ea"/>
                <a:cs typeface="+mn-cs"/>
                <a:hlinkClick r:id="rId8"/>
              </a:rPr>
              <a:t>. A comparison of teicoplanin and cefuroxime as prophylaxis for </a:t>
            </a:r>
            <a:r>
              <a:rPr lang="en-US" sz="1200" b="0" i="0" u="none" strike="noStrike" kern="1200" dirty="0" err="1">
                <a:solidFill>
                  <a:schemeClr val="tx1"/>
                </a:solidFill>
                <a:effectLst/>
                <a:latin typeface="+mn-lt"/>
                <a:ea typeface="+mn-ea"/>
                <a:cs typeface="+mn-cs"/>
                <a:hlinkClick r:id="rId8"/>
              </a:rPr>
              <a:t>orthopaedic</a:t>
            </a:r>
            <a:r>
              <a:rPr lang="en-US" sz="1200" b="0" i="0" u="none" strike="noStrike" kern="1200" dirty="0">
                <a:solidFill>
                  <a:schemeClr val="tx1"/>
                </a:solidFill>
                <a:effectLst/>
                <a:latin typeface="+mn-lt"/>
                <a:ea typeface="+mn-ea"/>
                <a:cs typeface="+mn-cs"/>
                <a:hlinkClick r:id="rId8"/>
              </a:rPr>
              <a:t> implant surgery: a preliminary report. </a:t>
            </a:r>
            <a:r>
              <a:rPr lang="en-US" sz="1200" b="0" i="0" u="none" strike="noStrike" kern="1200" dirty="0" err="1">
                <a:solidFill>
                  <a:schemeClr val="tx1"/>
                </a:solidFill>
                <a:effectLst/>
                <a:latin typeface="+mn-lt"/>
                <a:ea typeface="+mn-ea"/>
                <a:cs typeface="+mn-cs"/>
                <a:hlinkClick r:id="rId8"/>
              </a:rPr>
              <a:t>J.Antimicrob.Chemother</a:t>
            </a:r>
            <a:r>
              <a:rPr lang="en-US" sz="1200" b="0" i="0" u="none" strike="noStrike" kern="1200" dirty="0">
                <a:solidFill>
                  <a:schemeClr val="tx1"/>
                </a:solidFill>
                <a:effectLst/>
                <a:latin typeface="+mn-lt"/>
                <a:ea typeface="+mn-ea"/>
                <a:cs typeface="+mn-cs"/>
                <a:hlinkClick r:id="rId8"/>
              </a:rPr>
              <a:t>. 1988/1; 0: 141-146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Wu,C.T</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Chen,I.L</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Wang,J.W</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Ko,J.Y</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Wang,C.J</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Lee,C.H</a:t>
            </a:r>
            <a:r>
              <a:rPr lang="en-US" sz="1200" b="0" i="0" u="none" strike="noStrike" kern="1200" dirty="0">
                <a:solidFill>
                  <a:schemeClr val="tx1"/>
                </a:solidFill>
                <a:effectLst/>
                <a:latin typeface="+mn-lt"/>
                <a:ea typeface="+mn-ea"/>
                <a:cs typeface="+mn-cs"/>
                <a:hlinkClick r:id="rId9"/>
              </a:rPr>
              <a:t>. Surgical Site Infection After Total Knee Arthroplasty: Risk Factors in Patients With Timely Administration of Systemic Prophylactic Antibiotics. </a:t>
            </a:r>
            <a:r>
              <a:rPr lang="en-US" sz="1200" b="0" i="0" u="none" strike="noStrike" kern="1200" dirty="0" err="1">
                <a:solidFill>
                  <a:schemeClr val="tx1"/>
                </a:solidFill>
                <a:effectLst/>
                <a:latin typeface="+mn-lt"/>
                <a:ea typeface="+mn-ea"/>
                <a:cs typeface="+mn-cs"/>
                <a:hlinkClick r:id="rId9"/>
              </a:rPr>
              <a:t>J.Arthroplasty</a:t>
            </a:r>
            <a:r>
              <a:rPr lang="en-US" sz="1200" b="0" i="0" u="none" strike="noStrike" kern="1200" dirty="0">
                <a:solidFill>
                  <a:schemeClr val="tx1"/>
                </a:solidFill>
                <a:effectLst/>
                <a:latin typeface="+mn-lt"/>
                <a:ea typeface="+mn-ea"/>
                <a:cs typeface="+mn-cs"/>
                <a:hlinkClick r:id="rId9"/>
              </a:rPr>
              <a:t> 2016/7; 7: 1568-1573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Berríos</a:t>
            </a:r>
            <a:r>
              <a:rPr lang="en-US" sz="1200" b="0" i="0" u="none" strike="noStrike" kern="1200" dirty="0">
                <a:solidFill>
                  <a:schemeClr val="tx1"/>
                </a:solidFill>
                <a:effectLst/>
                <a:latin typeface="+mn-lt"/>
                <a:ea typeface="+mn-ea"/>
                <a:cs typeface="+mn-cs"/>
                <a:hlinkClick r:id="rId10"/>
              </a:rPr>
              <a:t>-Torres, S., </a:t>
            </a:r>
            <a:r>
              <a:rPr lang="en-US" sz="1200" b="0" i="0" u="none" strike="noStrike" kern="1200" dirty="0" err="1">
                <a:solidFill>
                  <a:schemeClr val="tx1"/>
                </a:solidFill>
                <a:effectLst/>
                <a:latin typeface="+mn-lt"/>
                <a:ea typeface="+mn-ea"/>
                <a:cs typeface="+mn-cs"/>
                <a:hlinkClick r:id="rId10"/>
              </a:rPr>
              <a:t>Umscheid</a:t>
            </a:r>
            <a:r>
              <a:rPr lang="en-US" sz="1200" b="0" i="0" u="none" strike="noStrike" kern="1200" dirty="0">
                <a:solidFill>
                  <a:schemeClr val="tx1"/>
                </a:solidFill>
                <a:effectLst/>
                <a:latin typeface="+mn-lt"/>
                <a:ea typeface="+mn-ea"/>
                <a:cs typeface="+mn-cs"/>
                <a:hlinkClick r:id="rId10"/>
              </a:rPr>
              <a:t>, C.A., </a:t>
            </a:r>
            <a:r>
              <a:rPr lang="en-US" sz="1200" b="0" i="0" u="none" strike="noStrike" kern="1200" dirty="0" err="1">
                <a:solidFill>
                  <a:schemeClr val="tx1"/>
                </a:solidFill>
                <a:effectLst/>
                <a:latin typeface="+mn-lt"/>
                <a:ea typeface="+mn-ea"/>
                <a:cs typeface="+mn-cs"/>
                <a:hlinkClick r:id="rId10"/>
              </a:rPr>
              <a:t>Bratzler</a:t>
            </a:r>
            <a:r>
              <a:rPr lang="en-US" sz="1200" b="0" i="0" u="none" strike="noStrike" kern="1200" dirty="0">
                <a:solidFill>
                  <a:schemeClr val="tx1"/>
                </a:solidFill>
                <a:effectLst/>
                <a:latin typeface="+mn-lt"/>
                <a:ea typeface="+mn-ea"/>
                <a:cs typeface="+mn-cs"/>
                <a:hlinkClick r:id="rId10"/>
              </a:rPr>
              <a:t>, D.W., Leas, B.; Stone, E.C., </a:t>
            </a:r>
            <a:r>
              <a:rPr lang="en-US" sz="1200" b="0" i="0" u="none" strike="noStrike" kern="1200" dirty="0" err="1">
                <a:solidFill>
                  <a:schemeClr val="tx1"/>
                </a:solidFill>
                <a:effectLst/>
                <a:latin typeface="+mn-lt"/>
                <a:ea typeface="+mn-ea"/>
                <a:cs typeface="+mn-cs"/>
                <a:hlinkClick r:id="rId10"/>
              </a:rPr>
              <a:t>Kelz,R.R</a:t>
            </a:r>
            <a:r>
              <a:rPr lang="en-US" sz="1200" b="0" i="0" u="none" strike="noStrike" kern="1200" dirty="0">
                <a:solidFill>
                  <a:schemeClr val="tx1"/>
                </a:solidFill>
                <a:effectLst/>
                <a:latin typeface="+mn-lt"/>
                <a:ea typeface="+mn-ea"/>
                <a:cs typeface="+mn-cs"/>
                <a:hlinkClick r:id="rId10"/>
              </a:rPr>
              <a:t>., Reinke, C., Morgan, S., </a:t>
            </a:r>
            <a:r>
              <a:rPr lang="en-US" sz="1200" b="0" i="0" u="none" strike="noStrike" kern="1200" dirty="0" err="1">
                <a:solidFill>
                  <a:schemeClr val="tx1"/>
                </a:solidFill>
                <a:effectLst/>
                <a:latin typeface="+mn-lt"/>
                <a:ea typeface="+mn-ea"/>
                <a:cs typeface="+mn-cs"/>
                <a:hlinkClick r:id="rId10"/>
              </a:rPr>
              <a:t>Solomkin</a:t>
            </a:r>
            <a:r>
              <a:rPr lang="en-US" sz="1200" b="0" i="0" u="none" strike="noStrike" kern="1200" dirty="0">
                <a:solidFill>
                  <a:schemeClr val="tx1"/>
                </a:solidFill>
                <a:effectLst/>
                <a:latin typeface="+mn-lt"/>
                <a:ea typeface="+mn-ea"/>
                <a:cs typeface="+mn-cs"/>
                <a:hlinkClick r:id="rId10"/>
              </a:rPr>
              <a:t>, J., </a:t>
            </a:r>
            <a:r>
              <a:rPr lang="en-US" sz="1200" b="0" i="0" u="none" strike="noStrike" kern="1200" dirty="0" err="1">
                <a:solidFill>
                  <a:schemeClr val="tx1"/>
                </a:solidFill>
                <a:effectLst/>
                <a:latin typeface="+mn-lt"/>
                <a:ea typeface="+mn-ea"/>
                <a:cs typeface="+mn-cs"/>
                <a:hlinkClick r:id="rId10"/>
              </a:rPr>
              <a:t>Mazuski</a:t>
            </a:r>
            <a:r>
              <a:rPr lang="en-US" sz="1200" b="0" i="0" u="none" strike="noStrike" kern="1200" dirty="0">
                <a:solidFill>
                  <a:schemeClr val="tx1"/>
                </a:solidFill>
                <a:effectLst/>
                <a:latin typeface="+mn-lt"/>
                <a:ea typeface="+mn-ea"/>
                <a:cs typeface="+mn-cs"/>
                <a:hlinkClick r:id="rId10"/>
              </a:rPr>
              <a:t>, J., Dellinger, E., </a:t>
            </a:r>
            <a:r>
              <a:rPr lang="en-US" sz="1200" b="0" i="0" u="none" strike="noStrike" kern="1200" dirty="0" err="1">
                <a:solidFill>
                  <a:schemeClr val="tx1"/>
                </a:solidFill>
                <a:effectLst/>
                <a:latin typeface="+mn-lt"/>
                <a:ea typeface="+mn-ea"/>
                <a:cs typeface="+mn-cs"/>
                <a:hlinkClick r:id="rId10"/>
              </a:rPr>
              <a:t>Itani</a:t>
            </a:r>
            <a:r>
              <a:rPr lang="en-US" sz="1200" b="0" i="0" u="none" strike="noStrike" kern="1200" dirty="0">
                <a:solidFill>
                  <a:schemeClr val="tx1"/>
                </a:solidFill>
                <a:effectLst/>
                <a:latin typeface="+mn-lt"/>
                <a:ea typeface="+mn-ea"/>
                <a:cs typeface="+mn-cs"/>
                <a:hlinkClick r:id="rId10"/>
              </a:rPr>
              <a:t>, K., </a:t>
            </a:r>
            <a:r>
              <a:rPr lang="en-US" sz="1200" b="0" i="0" u="none" strike="noStrike" kern="1200" dirty="0" err="1">
                <a:solidFill>
                  <a:schemeClr val="tx1"/>
                </a:solidFill>
                <a:effectLst/>
                <a:latin typeface="+mn-lt"/>
                <a:ea typeface="+mn-ea"/>
                <a:cs typeface="+mn-cs"/>
                <a:hlinkClick r:id="rId10"/>
              </a:rPr>
              <a:t>Berbari</a:t>
            </a:r>
            <a:r>
              <a:rPr lang="en-US" sz="1200" b="0" i="0" u="none" strike="noStrike" kern="1200" dirty="0">
                <a:solidFill>
                  <a:schemeClr val="tx1"/>
                </a:solidFill>
                <a:effectLst/>
                <a:latin typeface="+mn-lt"/>
                <a:ea typeface="+mn-ea"/>
                <a:cs typeface="+mn-cs"/>
                <a:hlinkClick r:id="rId10"/>
              </a:rPr>
              <a:t>, E., </a:t>
            </a:r>
            <a:r>
              <a:rPr lang="en-US" sz="1200" b="0" i="0" u="none" strike="noStrike" kern="1200" dirty="0" err="1">
                <a:solidFill>
                  <a:schemeClr val="tx1"/>
                </a:solidFill>
                <a:effectLst/>
                <a:latin typeface="+mn-lt"/>
                <a:ea typeface="+mn-ea"/>
                <a:cs typeface="+mn-cs"/>
                <a:hlinkClick r:id="rId10"/>
              </a:rPr>
              <a:t>Segreti</a:t>
            </a:r>
            <a:r>
              <a:rPr lang="en-US" sz="1200" b="0" i="0" u="none" strike="noStrike" kern="1200" dirty="0">
                <a:solidFill>
                  <a:schemeClr val="tx1"/>
                </a:solidFill>
                <a:effectLst/>
                <a:latin typeface="+mn-lt"/>
                <a:ea typeface="+mn-ea"/>
                <a:cs typeface="+mn-cs"/>
                <a:hlinkClick r:id="rId10"/>
              </a:rPr>
              <a:t>, J., </a:t>
            </a:r>
            <a:r>
              <a:rPr lang="en-US" sz="1200" b="0" i="0" u="none" strike="noStrike" kern="1200" dirty="0" err="1">
                <a:solidFill>
                  <a:schemeClr val="tx1"/>
                </a:solidFill>
                <a:effectLst/>
                <a:latin typeface="+mn-lt"/>
                <a:ea typeface="+mn-ea"/>
                <a:cs typeface="+mn-cs"/>
                <a:hlinkClick r:id="rId10"/>
              </a:rPr>
              <a:t>Parvizi</a:t>
            </a:r>
            <a:r>
              <a:rPr lang="en-US" sz="1200" b="0" i="0" u="none" strike="noStrike" kern="1200" dirty="0">
                <a:solidFill>
                  <a:schemeClr val="tx1"/>
                </a:solidFill>
                <a:effectLst/>
                <a:latin typeface="+mn-lt"/>
                <a:ea typeface="+mn-ea"/>
                <a:cs typeface="+mn-cs"/>
                <a:hlinkClick r:id="rId10"/>
              </a:rPr>
              <a:t>, J., Blanchard, J., Allen, G., </a:t>
            </a:r>
            <a:r>
              <a:rPr lang="en-US" sz="1200" b="0" i="0" u="none" strike="noStrike" kern="1200" dirty="0" err="1">
                <a:solidFill>
                  <a:schemeClr val="tx1"/>
                </a:solidFill>
                <a:effectLst/>
                <a:latin typeface="+mn-lt"/>
                <a:ea typeface="+mn-ea"/>
                <a:cs typeface="+mn-cs"/>
                <a:hlinkClick r:id="rId10"/>
              </a:rPr>
              <a:t>Kluytmans</a:t>
            </a:r>
            <a:r>
              <a:rPr lang="en-US" sz="1200" b="0" i="0" u="none" strike="noStrike" kern="1200" dirty="0">
                <a:solidFill>
                  <a:schemeClr val="tx1"/>
                </a:solidFill>
                <a:effectLst/>
                <a:latin typeface="+mn-lt"/>
                <a:ea typeface="+mn-ea"/>
                <a:cs typeface="+mn-cs"/>
                <a:hlinkClick r:id="rId10"/>
              </a:rPr>
              <a:t>, J., </a:t>
            </a:r>
            <a:r>
              <a:rPr lang="en-US" sz="1200" b="0" i="0" u="none" strike="noStrike" kern="1200" dirty="0" err="1">
                <a:solidFill>
                  <a:schemeClr val="tx1"/>
                </a:solidFill>
                <a:effectLst/>
                <a:latin typeface="+mn-lt"/>
                <a:ea typeface="+mn-ea"/>
                <a:cs typeface="+mn-cs"/>
                <a:hlinkClick r:id="rId10"/>
              </a:rPr>
              <a:t>Donlan</a:t>
            </a:r>
            <a:r>
              <a:rPr lang="en-US" sz="1200" b="0" i="0" u="none" strike="noStrike" kern="1200" dirty="0">
                <a:solidFill>
                  <a:schemeClr val="tx1"/>
                </a:solidFill>
                <a:effectLst/>
                <a:latin typeface="+mn-lt"/>
                <a:ea typeface="+mn-ea"/>
                <a:cs typeface="+mn-cs"/>
                <a:hlinkClick r:id="rId10"/>
              </a:rPr>
              <a:t>, R., </a:t>
            </a:r>
            <a:r>
              <a:rPr lang="en-US" sz="1200" b="0" i="0" u="none" strike="noStrike" kern="1200" dirty="0" err="1">
                <a:solidFill>
                  <a:schemeClr val="tx1"/>
                </a:solidFill>
                <a:effectLst/>
                <a:latin typeface="+mn-lt"/>
                <a:ea typeface="+mn-ea"/>
                <a:cs typeface="+mn-cs"/>
                <a:hlinkClick r:id="rId10"/>
              </a:rPr>
              <a:t>Schecter</a:t>
            </a:r>
            <a:r>
              <a:rPr lang="en-US" sz="1200" b="0" i="0" u="none" strike="noStrike" kern="1200" dirty="0">
                <a:solidFill>
                  <a:schemeClr val="tx1"/>
                </a:solidFill>
                <a:effectLst/>
                <a:latin typeface="+mn-lt"/>
                <a:ea typeface="+mn-ea"/>
                <a:cs typeface="+mn-cs"/>
                <a:hlinkClick r:id="rId10"/>
              </a:rPr>
              <a:t>, W., Healthcare Infection Control Practices Advisory Committee. Centers for Disease Control and Prevention guideline for the prevention of surgical site infection, JAMA Surg. Published online May 3, 2017.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Bryan,C.S</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Morgan,S.L</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Caton,R.J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Lunceford,E.M.,Jr</a:t>
            </a:r>
            <a:r>
              <a:rPr lang="en-US" sz="1200" b="0" i="0" u="none" strike="noStrike" kern="1200" dirty="0">
                <a:solidFill>
                  <a:schemeClr val="tx1"/>
                </a:solidFill>
                <a:effectLst/>
                <a:latin typeface="+mn-lt"/>
                <a:ea typeface="+mn-ea"/>
                <a:cs typeface="+mn-cs"/>
                <a:hlinkClick r:id="rId11"/>
              </a:rPr>
              <a:t>. Cefazolin versus cefamandole for prophylaxis during total joint arthroplasty. </a:t>
            </a:r>
            <a:r>
              <a:rPr lang="en-US" sz="1200" b="0" i="0" u="none" strike="noStrike" kern="1200" dirty="0" err="1">
                <a:solidFill>
                  <a:schemeClr val="tx1"/>
                </a:solidFill>
                <a:effectLst/>
                <a:latin typeface="+mn-lt"/>
                <a:ea typeface="+mn-ea"/>
                <a:cs typeface="+mn-cs"/>
                <a:hlinkClick r:id="rId11"/>
              </a:rPr>
              <a:t>Clin.Orthop.Relat.Res</a:t>
            </a:r>
            <a:r>
              <a:rPr lang="en-US" sz="1200" b="0" i="0" u="none" strike="noStrike" kern="1200" dirty="0">
                <a:solidFill>
                  <a:schemeClr val="tx1"/>
                </a:solidFill>
                <a:effectLst/>
                <a:latin typeface="+mn-lt"/>
                <a:ea typeface="+mn-ea"/>
                <a:cs typeface="+mn-cs"/>
                <a:hlinkClick r:id="rId11"/>
              </a:rPr>
              <a:t>. 1988/3; 228: 117-122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Chareancholvanich,K</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Udomkiat,P</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Waikakul,S</a:t>
            </a:r>
            <a:r>
              <a:rPr lang="en-US" sz="1200" b="0" i="0" u="none" strike="noStrike" kern="1200" dirty="0">
                <a:solidFill>
                  <a:schemeClr val="tx1"/>
                </a:solidFill>
                <a:effectLst/>
                <a:latin typeface="+mn-lt"/>
                <a:ea typeface="+mn-ea"/>
                <a:cs typeface="+mn-cs"/>
                <a:hlinkClick r:id="rId12"/>
              </a:rPr>
              <a:t>. A randomized control trial between </a:t>
            </a:r>
            <a:r>
              <a:rPr lang="en-US" sz="1200" b="0" i="0" u="none" strike="noStrike" kern="1200" dirty="0" err="1">
                <a:solidFill>
                  <a:schemeClr val="tx1"/>
                </a:solidFill>
                <a:effectLst/>
                <a:latin typeface="+mn-lt"/>
                <a:ea typeface="+mn-ea"/>
                <a:cs typeface="+mn-cs"/>
                <a:hlinkClick r:id="rId12"/>
              </a:rPr>
              <a:t>fosfomycin</a:t>
            </a:r>
            <a:r>
              <a:rPr lang="en-US" sz="1200" b="0" i="0" u="none" strike="noStrike" kern="1200" dirty="0">
                <a:solidFill>
                  <a:schemeClr val="tx1"/>
                </a:solidFill>
                <a:effectLst/>
                <a:latin typeface="+mn-lt"/>
                <a:ea typeface="+mn-ea"/>
                <a:cs typeface="+mn-cs"/>
                <a:hlinkClick r:id="rId12"/>
              </a:rPr>
              <a:t> and cefuroxime as the antibiotic prophylaxis in knee arthroplasty. </a:t>
            </a:r>
            <a:r>
              <a:rPr lang="en-US" sz="1200" b="0" i="0" u="none" strike="noStrike" kern="1200" dirty="0" err="1">
                <a:solidFill>
                  <a:schemeClr val="tx1"/>
                </a:solidFill>
                <a:effectLst/>
                <a:latin typeface="+mn-lt"/>
                <a:ea typeface="+mn-ea"/>
                <a:cs typeface="+mn-cs"/>
                <a:hlinkClick r:id="rId12"/>
              </a:rPr>
              <a:t>J.Med.Assoc.Thai</a:t>
            </a:r>
            <a:r>
              <a:rPr lang="en-US" sz="1200" b="0" i="0" u="none" strike="noStrike" kern="1200" dirty="0">
                <a:solidFill>
                  <a:schemeClr val="tx1"/>
                </a:solidFill>
                <a:effectLst/>
                <a:latin typeface="+mn-lt"/>
                <a:ea typeface="+mn-ea"/>
                <a:cs typeface="+mn-cs"/>
                <a:hlinkClick r:id="rId12"/>
              </a:rPr>
              <a:t>. 2012/9; 0: S6-13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3"/>
              </a:rPr>
              <a:t>DeBenedictis,K.J</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Rowan,N.M</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Boyer,B.L</a:t>
            </a:r>
            <a:r>
              <a:rPr lang="en-US" sz="1200" b="0" i="0" u="none" strike="noStrike" kern="1200" dirty="0">
                <a:solidFill>
                  <a:schemeClr val="tx1"/>
                </a:solidFill>
                <a:effectLst/>
                <a:latin typeface="+mn-lt"/>
                <a:ea typeface="+mn-ea"/>
                <a:cs typeface="+mn-cs"/>
                <a:hlinkClick r:id="rId13"/>
              </a:rPr>
              <a:t>. A double-blind study comparing cefonicid with cefazolin as prophylaxis in patients undergoing total hip or knee replacement. </a:t>
            </a:r>
            <a:r>
              <a:rPr lang="en-US" sz="1200" b="0" i="0" u="none" strike="noStrike" kern="1200" dirty="0" err="1">
                <a:solidFill>
                  <a:schemeClr val="tx1"/>
                </a:solidFill>
                <a:effectLst/>
                <a:latin typeface="+mn-lt"/>
                <a:ea typeface="+mn-ea"/>
                <a:cs typeface="+mn-cs"/>
                <a:hlinkClick r:id="rId13"/>
              </a:rPr>
              <a:t>Rev.Infect.Dis</a:t>
            </a:r>
            <a:r>
              <a:rPr lang="en-US" sz="1200" b="0" i="0" u="none" strike="noStrike" kern="1200" dirty="0">
                <a:solidFill>
                  <a:schemeClr val="tx1"/>
                </a:solidFill>
                <a:effectLst/>
                <a:latin typeface="+mn-lt"/>
                <a:ea typeface="+mn-ea"/>
                <a:cs typeface="+mn-cs"/>
                <a:hlinkClick r:id="rId13"/>
              </a:rPr>
              <a:t>. 1984/11; 0: S901-S904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4"/>
              </a:rPr>
              <a:t>Josefsson,G</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Kolmert,L</a:t>
            </a:r>
            <a:r>
              <a:rPr lang="en-US" sz="1200" b="0" i="0" u="none" strike="noStrike" kern="1200" dirty="0">
                <a:solidFill>
                  <a:schemeClr val="tx1"/>
                </a:solidFill>
                <a:effectLst/>
                <a:latin typeface="+mn-lt"/>
                <a:ea typeface="+mn-ea"/>
                <a:cs typeface="+mn-cs"/>
                <a:hlinkClick r:id="rId14"/>
              </a:rPr>
              <a:t>. Prophylaxis with systematic antibiotics versus gentamicin bone cement in total hip arthroplasty. A ten-year survey of 1,688 hips. </a:t>
            </a:r>
            <a:r>
              <a:rPr lang="en-US" sz="1200" b="0" i="0" u="none" strike="noStrike" kern="1200" dirty="0" err="1">
                <a:solidFill>
                  <a:schemeClr val="tx1"/>
                </a:solidFill>
                <a:effectLst/>
                <a:latin typeface="+mn-lt"/>
                <a:ea typeface="+mn-ea"/>
                <a:cs typeface="+mn-cs"/>
                <a:hlinkClick r:id="rId14"/>
              </a:rPr>
              <a:t>Clin.Orthop.Relat.Res</a:t>
            </a:r>
            <a:r>
              <a:rPr lang="en-US" sz="1200" b="0" i="0" u="none" strike="noStrike" kern="1200" dirty="0">
                <a:solidFill>
                  <a:schemeClr val="tx1"/>
                </a:solidFill>
                <a:effectLst/>
                <a:latin typeface="+mn-lt"/>
                <a:ea typeface="+mn-ea"/>
                <a:cs typeface="+mn-cs"/>
                <a:hlinkClick r:id="rId14"/>
              </a:rPr>
              <a:t>. 1993/7; 292: 210-214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Periti,P</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Stringa,G</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Mini,E</a:t>
            </a:r>
            <a:r>
              <a:rPr lang="en-US" sz="1200" b="0" i="0" u="none" strike="noStrike" kern="1200" dirty="0">
                <a:solidFill>
                  <a:schemeClr val="tx1"/>
                </a:solidFill>
                <a:effectLst/>
                <a:latin typeface="+mn-lt"/>
                <a:ea typeface="+mn-ea"/>
                <a:cs typeface="+mn-cs"/>
                <a:hlinkClick r:id="rId15"/>
              </a:rPr>
              <a:t>. Comparative multicenter trial of teicoplanin versus cefazolin for antimicrobial prophylaxis in prosthetic joint implant surgery. Italian Study Group for Antimicrobial Prophylaxis in Orthopedic Surgery. </a:t>
            </a:r>
            <a:r>
              <a:rPr lang="en-US" sz="1200" b="0" i="0" u="none" strike="noStrike" kern="1200" dirty="0" err="1">
                <a:solidFill>
                  <a:schemeClr val="tx1"/>
                </a:solidFill>
                <a:effectLst/>
                <a:latin typeface="+mn-lt"/>
                <a:ea typeface="+mn-ea"/>
                <a:cs typeface="+mn-cs"/>
                <a:hlinkClick r:id="rId15"/>
              </a:rPr>
              <a:t>Eur.J.Clin.Microbiol.Infect.Dis</a:t>
            </a:r>
            <a:r>
              <a:rPr lang="en-US" sz="1200" b="0" i="0" u="none" strike="noStrike" kern="1200" dirty="0">
                <a:solidFill>
                  <a:schemeClr val="tx1"/>
                </a:solidFill>
                <a:effectLst/>
                <a:latin typeface="+mn-lt"/>
                <a:ea typeface="+mn-ea"/>
                <a:cs typeface="+mn-cs"/>
                <a:hlinkClick r:id="rId15"/>
              </a:rPr>
              <a:t>. 1999/2; 2: 113-119</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41</a:t>
            </a:fld>
            <a:endParaRPr lang="en-US"/>
          </a:p>
        </p:txBody>
      </p:sp>
    </p:spTree>
    <p:extLst>
      <p:ext uri="{BB962C8B-B14F-4D97-AF65-F5344CB8AC3E}">
        <p14:creationId xmlns:p14="http://schemas.microsoft.com/office/powerpoint/2010/main" val="3121172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Rationale</a:t>
            </a:r>
          </a:p>
          <a:p>
            <a:r>
              <a:rPr lang="en-US" sz="1200" b="0" i="0" kern="1200" dirty="0">
                <a:solidFill>
                  <a:schemeClr val="tx1"/>
                </a:solidFill>
                <a:effectLst/>
                <a:latin typeface="+mn-lt"/>
                <a:ea typeface="+mn-ea"/>
                <a:cs typeface="+mn-cs"/>
              </a:rPr>
              <a:t>A total of 13 studies met the inclusion criteria to evaluate evidence for the use of one preoperative antibiotic over another in the prevention of hip and knee PJI. Of those, 3 were classified as high-quality studies (Bryan, 1998; Soriano 2008; and Suter, 1994), 5 were classified as moderate quality  </a:t>
            </a:r>
            <a:r>
              <a:rPr lang="en-US" sz="1200" b="0" i="0" kern="1200" dirty="0" err="1">
                <a:solidFill>
                  <a:schemeClr val="tx1"/>
                </a:solidFill>
                <a:effectLst/>
                <a:latin typeface="+mn-lt"/>
                <a:ea typeface="+mn-ea"/>
                <a:cs typeface="+mn-cs"/>
              </a:rPr>
              <a:t>Chareancholvanich</a:t>
            </a:r>
            <a:r>
              <a:rPr lang="en-US" sz="1200" b="0" i="0" kern="1200" dirty="0">
                <a:solidFill>
                  <a:schemeClr val="tx1"/>
                </a:solidFill>
                <a:effectLst/>
                <a:latin typeface="+mn-lt"/>
                <a:ea typeface="+mn-ea"/>
                <a:cs typeface="+mn-cs"/>
              </a:rPr>
              <a:t>, 2012; </a:t>
            </a:r>
            <a:r>
              <a:rPr lang="en-US" sz="1200" b="0" i="0" kern="1200" dirty="0" err="1">
                <a:solidFill>
                  <a:schemeClr val="tx1"/>
                </a:solidFill>
                <a:effectLst/>
                <a:latin typeface="+mn-lt"/>
                <a:ea typeface="+mn-ea"/>
                <a:cs typeface="+mn-cs"/>
              </a:rPr>
              <a:t>DeBenedictis</a:t>
            </a:r>
            <a:r>
              <a:rPr lang="en-US" sz="1200" b="0" i="0" kern="1200" dirty="0">
                <a:solidFill>
                  <a:schemeClr val="tx1"/>
                </a:solidFill>
                <a:effectLst/>
                <a:latin typeface="+mn-lt"/>
                <a:ea typeface="+mn-ea"/>
                <a:cs typeface="+mn-cs"/>
              </a:rPr>
              <a:t>, 1984; Periti, 1999; Soave, 1986; and Wall, 1998), and 5 were classified as low quality (</a:t>
            </a:r>
            <a:r>
              <a:rPr lang="en-US" sz="1200" b="0" i="0" kern="1200" dirty="0" err="1">
                <a:solidFill>
                  <a:schemeClr val="tx1"/>
                </a:solidFill>
                <a:effectLst/>
                <a:latin typeface="+mn-lt"/>
                <a:ea typeface="+mn-ea"/>
                <a:cs typeface="+mn-cs"/>
              </a:rPr>
              <a:t>Josefsson</a:t>
            </a:r>
            <a:r>
              <a:rPr lang="en-US" sz="1200" b="0" i="0" kern="1200" dirty="0">
                <a:solidFill>
                  <a:schemeClr val="tx1"/>
                </a:solidFill>
                <a:effectLst/>
                <a:latin typeface="+mn-lt"/>
                <a:ea typeface="+mn-ea"/>
                <a:cs typeface="+mn-cs"/>
              </a:rPr>
              <a:t>, 1993; </a:t>
            </a:r>
            <a:r>
              <a:rPr lang="en-US" sz="1200" b="0" i="0" kern="1200" dirty="0" err="1">
                <a:solidFill>
                  <a:schemeClr val="tx1"/>
                </a:solidFill>
                <a:effectLst/>
                <a:latin typeface="+mn-lt"/>
                <a:ea typeface="+mn-ea"/>
                <a:cs typeface="+mn-cs"/>
              </a:rPr>
              <a:t>Tyllianakis</a:t>
            </a:r>
            <a:r>
              <a:rPr lang="en-US" sz="1200" b="0" i="0" kern="1200" dirty="0">
                <a:solidFill>
                  <a:schemeClr val="tx1"/>
                </a:solidFill>
                <a:effectLst/>
                <a:latin typeface="+mn-lt"/>
                <a:ea typeface="+mn-ea"/>
                <a:cs typeface="+mn-cs"/>
              </a:rPr>
              <a:t>, 2010; </a:t>
            </a:r>
            <a:r>
              <a:rPr lang="en-US" sz="1200" b="0" i="0" kern="1200" dirty="0" err="1">
                <a:solidFill>
                  <a:schemeClr val="tx1"/>
                </a:solidFill>
                <a:effectLst/>
                <a:latin typeface="+mn-lt"/>
                <a:ea typeface="+mn-ea"/>
                <a:cs typeface="+mn-cs"/>
              </a:rPr>
              <a:t>Robertsson</a:t>
            </a:r>
            <a:r>
              <a:rPr lang="en-US" sz="1200" b="0" i="0" kern="1200" dirty="0">
                <a:solidFill>
                  <a:schemeClr val="tx1"/>
                </a:solidFill>
                <a:effectLst/>
                <a:latin typeface="+mn-lt"/>
                <a:ea typeface="+mn-ea"/>
                <a:cs typeface="+mn-cs"/>
              </a:rPr>
              <a:t>, 2017; Soriano, 2008; and Wu, 2016).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Three of the studies compared 1st and 2nd generation cephalosporins (Bryan, 1988; </a:t>
            </a:r>
            <a:r>
              <a:rPr lang="en-US" sz="1200" b="0" i="0" kern="1200" dirty="0" err="1">
                <a:solidFill>
                  <a:schemeClr val="tx1"/>
                </a:solidFill>
                <a:effectLst/>
                <a:latin typeface="+mn-lt"/>
                <a:ea typeface="+mn-ea"/>
                <a:cs typeface="+mn-cs"/>
              </a:rPr>
              <a:t>DeBenedictis</a:t>
            </a:r>
            <a:r>
              <a:rPr lang="en-US" sz="1200" b="0" i="0" kern="1200" dirty="0">
                <a:solidFill>
                  <a:schemeClr val="tx1"/>
                </a:solidFill>
                <a:effectLst/>
                <a:latin typeface="+mn-lt"/>
                <a:ea typeface="+mn-ea"/>
                <a:cs typeface="+mn-cs"/>
              </a:rPr>
              <a:t>, 1984; and Soave, 1986), and showed no difference in post-operative PJI. </a:t>
            </a:r>
            <a:r>
              <a:rPr lang="en-US" sz="1200" b="0" i="0" kern="1200" dirty="0" err="1">
                <a:solidFill>
                  <a:schemeClr val="tx1"/>
                </a:solidFill>
                <a:effectLst/>
                <a:latin typeface="+mn-lt"/>
                <a:ea typeface="+mn-ea"/>
                <a:cs typeface="+mn-cs"/>
              </a:rPr>
              <a:t>Tyllianakis</a:t>
            </a:r>
            <a:r>
              <a:rPr lang="en-US" sz="1200" b="0" i="0" kern="1200" dirty="0">
                <a:solidFill>
                  <a:schemeClr val="tx1"/>
                </a:solidFill>
                <a:effectLst/>
                <a:latin typeface="+mn-lt"/>
                <a:ea typeface="+mn-ea"/>
                <a:cs typeface="+mn-cs"/>
              </a:rPr>
              <a:t> et al found no difference in infection comparing cefuroxime with </a:t>
            </a:r>
            <a:r>
              <a:rPr lang="en-US" sz="1200" b="0" i="0" kern="1200" dirty="0" err="1">
                <a:solidFill>
                  <a:schemeClr val="tx1"/>
                </a:solidFill>
                <a:effectLst/>
                <a:latin typeface="+mn-lt"/>
                <a:ea typeface="+mn-ea"/>
                <a:cs typeface="+mn-cs"/>
              </a:rPr>
              <a:t>fusidic</a:t>
            </a:r>
            <a:r>
              <a:rPr lang="en-US" sz="1200" b="0" i="0" kern="1200" dirty="0">
                <a:solidFill>
                  <a:schemeClr val="tx1"/>
                </a:solidFill>
                <a:effectLst/>
                <a:latin typeface="+mn-lt"/>
                <a:ea typeface="+mn-ea"/>
                <a:cs typeface="+mn-cs"/>
              </a:rPr>
              <a:t> acid after THA or TKA. A comparison of 2nd generation cephalosporins cefamandole and cefuroxime with </a:t>
            </a:r>
            <a:r>
              <a:rPr lang="en-US" sz="1200" b="0" i="0" kern="1200" dirty="0" err="1">
                <a:solidFill>
                  <a:schemeClr val="tx1"/>
                </a:solidFill>
                <a:effectLst/>
                <a:latin typeface="+mn-lt"/>
                <a:ea typeface="+mn-ea"/>
                <a:cs typeface="+mn-cs"/>
              </a:rPr>
              <a:t>glycopeptides</a:t>
            </a:r>
            <a:r>
              <a:rPr lang="en-US" sz="1200" b="0" i="0" kern="1200" dirty="0">
                <a:solidFill>
                  <a:schemeClr val="tx1"/>
                </a:solidFill>
                <a:effectLst/>
                <a:latin typeface="+mn-lt"/>
                <a:ea typeface="+mn-ea"/>
                <a:cs typeface="+mn-cs"/>
              </a:rPr>
              <a:t> teicoplanin and vancomycin, by Suter et al (1994) and </a:t>
            </a:r>
            <a:r>
              <a:rPr lang="en-US" sz="1200" b="0" i="0" kern="1200" dirty="0" err="1">
                <a:solidFill>
                  <a:schemeClr val="tx1"/>
                </a:solidFill>
                <a:effectLst/>
                <a:latin typeface="+mn-lt"/>
                <a:ea typeface="+mn-ea"/>
                <a:cs typeface="+mn-cs"/>
              </a:rPr>
              <a:t>Tyllianakis</a:t>
            </a:r>
            <a:r>
              <a:rPr lang="en-US" sz="1200" b="0" i="0" kern="1200" dirty="0">
                <a:solidFill>
                  <a:schemeClr val="tx1"/>
                </a:solidFill>
                <a:effectLst/>
                <a:latin typeface="+mn-lt"/>
                <a:ea typeface="+mn-ea"/>
                <a:cs typeface="+mn-cs"/>
              </a:rPr>
              <a:t> et al (2010), respectively, also failed to show benefit of one antibiotic class over the other. One RCT evaluated timing of antibiotic relative to tourniquet inflation versus deflation in TKA, finding no significant differences between the two treatment arms (Mensa et al, #3020). Because most of these studies were lacking in statistical power, the strength of this recommendation was reduced to limited, and a definitive statement on the superiority of one antibiotic over another cannot be made.</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is no current reliable evidence to support one antibiotic versus the other: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Glycopeptide</a:t>
            </a:r>
            <a:r>
              <a:rPr lang="en-US" sz="1200" b="0" i="0" kern="1200" dirty="0">
                <a:solidFill>
                  <a:schemeClr val="tx1"/>
                </a:solidFill>
                <a:effectLst/>
                <a:latin typeface="+mn-lt"/>
                <a:ea typeface="+mn-ea"/>
                <a:cs typeface="+mn-cs"/>
              </a:rPr>
              <a:t> vs. 1st generation cephalosporin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2nd generation cephalosporin vs. </a:t>
            </a:r>
            <a:r>
              <a:rPr lang="en-US" sz="1200" b="0" i="0" kern="1200" dirty="0" err="1">
                <a:solidFill>
                  <a:schemeClr val="tx1"/>
                </a:solidFill>
                <a:effectLst/>
                <a:latin typeface="+mn-lt"/>
                <a:ea typeface="+mn-ea"/>
                <a:cs typeface="+mn-cs"/>
              </a:rPr>
              <a:t>fusidic</a:t>
            </a:r>
            <a:r>
              <a:rPr lang="en-US" sz="1200" b="0" i="0" kern="1200" dirty="0">
                <a:solidFill>
                  <a:schemeClr val="tx1"/>
                </a:solidFill>
                <a:effectLst/>
                <a:latin typeface="+mn-lt"/>
                <a:ea typeface="+mn-ea"/>
                <a:cs typeface="+mn-cs"/>
              </a:rPr>
              <a:t> acid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Fusidic</a:t>
            </a:r>
            <a:r>
              <a:rPr lang="en-US" sz="1200" b="0" i="0" kern="1200" dirty="0">
                <a:solidFill>
                  <a:schemeClr val="tx1"/>
                </a:solidFill>
                <a:effectLst/>
                <a:latin typeface="+mn-lt"/>
                <a:ea typeface="+mn-ea"/>
                <a:cs typeface="+mn-cs"/>
              </a:rPr>
              <a:t> acid vs. </a:t>
            </a:r>
            <a:r>
              <a:rPr lang="en-US" sz="1200" b="0" i="0" kern="1200" dirty="0" err="1">
                <a:solidFill>
                  <a:schemeClr val="tx1"/>
                </a:solidFill>
                <a:effectLst/>
                <a:latin typeface="+mn-lt"/>
                <a:ea typeface="+mn-ea"/>
                <a:cs typeface="+mn-cs"/>
              </a:rPr>
              <a:t>glycopeptide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Lincosamides</a:t>
            </a:r>
            <a:r>
              <a:rPr lang="en-US" sz="1200" b="0" i="0" kern="1200" dirty="0">
                <a:solidFill>
                  <a:schemeClr val="tx1"/>
                </a:solidFill>
                <a:effectLst/>
                <a:latin typeface="+mn-lt"/>
                <a:ea typeface="+mn-ea"/>
                <a:cs typeface="+mn-cs"/>
              </a:rPr>
              <a:t> (e.g. clindamycin) vs. penicillinase resistant penicillin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Fosfomycin vs 2nd generation cephalosporin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use of perioperative antibiotics for hip and knee arthroplasty surgery has become the standard of care, and the implementation of this guideline will likely not add risk to the arthroplasty patient population. Preoperative antibiotics should be administered routinely, and the antibiotic selected should reflect the antibiogram of the individual institution, the individual risk factors of the patient, and multidisciplinary support of institutional infection control panels. The inclusion criteria for this guideline excludes in vitro studies. As such, the practitioner should understand the effectiveness of the selected antimicrobial on common pathogens for PJI and specifically consider this with respect to vancomycin as a stand alone perioperative prophylactic agent.</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Future research opportunities on the choice of perioperative antibiotics should focus on the optimal timing and the number of post-operative doses required to reduce the incidence of PJI. The Centers for Disease Control and Prevention (CDC) has issued a recommendation that a single dose of preoperative antibiotic prophylaxis is sufficient prior to lower extremity arthroplasty surgery, but there is concern that the data used to arrive at this conclusion may not be specifically applicable to the hip or knee arthroplasty patient, and as such, this recommendation has been received with a certain degree of reluctance among practicing arthroplasty surgeons (</a:t>
            </a:r>
            <a:r>
              <a:rPr lang="en-US" sz="1200" b="0" i="0" kern="1200" dirty="0" err="1">
                <a:solidFill>
                  <a:schemeClr val="tx1"/>
                </a:solidFill>
                <a:effectLst/>
                <a:latin typeface="+mn-lt"/>
                <a:ea typeface="+mn-ea"/>
                <a:cs typeface="+mn-cs"/>
              </a:rPr>
              <a:t>Barríos</a:t>
            </a:r>
            <a:r>
              <a:rPr lang="en-US" sz="1200" b="0" i="0" kern="1200" dirty="0">
                <a:solidFill>
                  <a:schemeClr val="tx1"/>
                </a:solidFill>
                <a:effectLst/>
                <a:latin typeface="+mn-lt"/>
                <a:ea typeface="+mn-ea"/>
                <a:cs typeface="+mn-cs"/>
              </a:rPr>
              <a:t>-Torres, 2017). A multi-center RCT specifically designed to answer this question is currently underway.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r>
              <a:rPr lang="en-US" sz="1200" b="0" i="0" u="none" strike="noStrike" kern="1200" dirty="0" err="1">
                <a:solidFill>
                  <a:schemeClr val="tx1"/>
                </a:solidFill>
                <a:effectLst/>
                <a:latin typeface="+mn-lt"/>
                <a:ea typeface="+mn-ea"/>
                <a:cs typeface="+mn-cs"/>
                <a:hlinkClick r:id="rId3"/>
              </a:rPr>
              <a:t>Robertsson,O</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Thompson,O</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Dahl,A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Sundberg,M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Lidgren,L</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Stefansdottir,A</a:t>
            </a:r>
            <a:r>
              <a:rPr lang="en-US" sz="1200" b="0" i="0" u="none" strike="noStrike" kern="1200" dirty="0">
                <a:solidFill>
                  <a:schemeClr val="tx1"/>
                </a:solidFill>
                <a:effectLst/>
                <a:latin typeface="+mn-lt"/>
                <a:ea typeface="+mn-ea"/>
                <a:cs typeface="+mn-cs"/>
                <a:hlinkClick r:id="rId3"/>
              </a:rPr>
              <a:t>. Higher risk of revision for infection using systemic clindamycin prophylaxis than with </a:t>
            </a:r>
            <a:r>
              <a:rPr lang="en-US" sz="1200" b="0" i="0" u="none" strike="noStrike" kern="1200" dirty="0" err="1">
                <a:solidFill>
                  <a:schemeClr val="tx1"/>
                </a:solidFill>
                <a:effectLst/>
                <a:latin typeface="+mn-lt"/>
                <a:ea typeface="+mn-ea"/>
                <a:cs typeface="+mn-cs"/>
                <a:hlinkClick r:id="rId3"/>
              </a:rPr>
              <a:t>cloxacillin</a:t>
            </a:r>
            <a:r>
              <a:rPr lang="en-US" sz="1200" b="0" i="0" u="none" strike="noStrike" kern="1200" dirty="0">
                <a:solidFill>
                  <a:schemeClr val="tx1"/>
                </a:solidFill>
                <a:effectLst/>
                <a:latin typeface="+mn-lt"/>
                <a:ea typeface="+mn-ea"/>
                <a:cs typeface="+mn-cs"/>
                <a:hlinkClick r:id="rId3"/>
              </a:rPr>
              <a:t>. 2017/10; 5: 562-567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Soave,R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Hirsch,J.C</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Salvati,E.A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Brause,B.D</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Roberts,R.B</a:t>
            </a:r>
            <a:r>
              <a:rPr lang="en-US" sz="1200" b="0" i="0" u="none" strike="noStrike" kern="1200" dirty="0">
                <a:solidFill>
                  <a:schemeClr val="tx1"/>
                </a:solidFill>
                <a:effectLst/>
                <a:latin typeface="+mn-lt"/>
                <a:ea typeface="+mn-ea"/>
                <a:cs typeface="+mn-cs"/>
                <a:hlinkClick r:id="rId4"/>
              </a:rPr>
              <a:t>. Comparison of </a:t>
            </a:r>
            <a:r>
              <a:rPr lang="en-US" sz="1200" b="0" i="0" u="none" strike="noStrike" kern="1200" dirty="0" err="1">
                <a:solidFill>
                  <a:schemeClr val="tx1"/>
                </a:solidFill>
                <a:effectLst/>
                <a:latin typeface="+mn-lt"/>
                <a:ea typeface="+mn-ea"/>
                <a:cs typeface="+mn-cs"/>
                <a:hlinkClick r:id="rId4"/>
              </a:rPr>
              <a:t>ceforanide</a:t>
            </a:r>
            <a:r>
              <a:rPr lang="en-US" sz="1200" b="0" i="0" u="none" strike="noStrike" kern="1200" dirty="0">
                <a:solidFill>
                  <a:schemeClr val="tx1"/>
                </a:solidFill>
                <a:effectLst/>
                <a:latin typeface="+mn-lt"/>
                <a:ea typeface="+mn-ea"/>
                <a:cs typeface="+mn-cs"/>
                <a:hlinkClick r:id="rId4"/>
              </a:rPr>
              <a:t> and cephalothin prophylaxis in patients undergoing total joint arthroplasty. 1986/12; 12: 1657-1660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Soave,R</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Hirsch,J.C</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Salvati,E.A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Brause,B.D</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Roberts,R.B</a:t>
            </a:r>
            <a:r>
              <a:rPr lang="en-US" sz="1200" b="0" i="0" u="none" strike="noStrike" kern="1200" dirty="0">
                <a:solidFill>
                  <a:schemeClr val="tx1"/>
                </a:solidFill>
                <a:effectLst/>
                <a:latin typeface="+mn-lt"/>
                <a:ea typeface="+mn-ea"/>
                <a:cs typeface="+mn-cs"/>
                <a:hlinkClick r:id="rId4"/>
              </a:rPr>
              <a:t>. Comparison of </a:t>
            </a:r>
            <a:r>
              <a:rPr lang="en-US" sz="1200" b="0" i="0" u="none" strike="noStrike" kern="1200" dirty="0" err="1">
                <a:solidFill>
                  <a:schemeClr val="tx1"/>
                </a:solidFill>
                <a:effectLst/>
                <a:latin typeface="+mn-lt"/>
                <a:ea typeface="+mn-ea"/>
                <a:cs typeface="+mn-cs"/>
                <a:hlinkClick r:id="rId4"/>
              </a:rPr>
              <a:t>ceforanide</a:t>
            </a:r>
            <a:r>
              <a:rPr lang="en-US" sz="1200" b="0" i="0" u="none" strike="noStrike" kern="1200" dirty="0">
                <a:solidFill>
                  <a:schemeClr val="tx1"/>
                </a:solidFill>
                <a:effectLst/>
                <a:latin typeface="+mn-lt"/>
                <a:ea typeface="+mn-ea"/>
                <a:cs typeface="+mn-cs"/>
                <a:hlinkClick r:id="rId4"/>
              </a:rPr>
              <a:t> and cephalothin prophylaxis in patients undergoing total joint arthroplasty. 1986/12; 12: 1657-1660</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Soriano,A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Bori,G</a:t>
            </a:r>
            <a:r>
              <a:rPr lang="en-US" sz="1200" b="0" i="0" u="none" strike="noStrike" kern="1200" dirty="0">
                <a:solidFill>
                  <a:schemeClr val="tx1"/>
                </a:solidFill>
                <a:effectLst/>
                <a:latin typeface="+mn-lt"/>
                <a:ea typeface="+mn-ea"/>
                <a:cs typeface="+mn-cs"/>
                <a:hlinkClick r:id="rId5"/>
              </a:rPr>
              <a:t>., Garcia-</a:t>
            </a:r>
            <a:r>
              <a:rPr lang="en-US" sz="1200" b="0" i="0" u="none" strike="noStrike" kern="1200" dirty="0" err="1">
                <a:solidFill>
                  <a:schemeClr val="tx1"/>
                </a:solidFill>
                <a:effectLst/>
                <a:latin typeface="+mn-lt"/>
                <a:ea typeface="+mn-ea"/>
                <a:cs typeface="+mn-cs"/>
                <a:hlinkClick r:id="rId5"/>
              </a:rPr>
              <a:t>Ramiro,S</a:t>
            </a:r>
            <a:r>
              <a:rPr lang="en-US" sz="1200" b="0" i="0" u="none" strike="noStrike" kern="1200" dirty="0">
                <a:solidFill>
                  <a:schemeClr val="tx1"/>
                </a:solidFill>
                <a:effectLst/>
                <a:latin typeface="+mn-lt"/>
                <a:ea typeface="+mn-ea"/>
                <a:cs typeface="+mn-cs"/>
                <a:hlinkClick r:id="rId5"/>
              </a:rPr>
              <a:t>., Martinez-</a:t>
            </a:r>
            <a:r>
              <a:rPr lang="en-US" sz="1200" b="0" i="0" u="none" strike="noStrike" kern="1200" dirty="0" err="1">
                <a:solidFill>
                  <a:schemeClr val="tx1"/>
                </a:solidFill>
                <a:effectLst/>
                <a:latin typeface="+mn-lt"/>
                <a:ea typeface="+mn-ea"/>
                <a:cs typeface="+mn-cs"/>
                <a:hlinkClick r:id="rId5"/>
              </a:rPr>
              <a:t>Pastor,J.C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Miana,T</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Codina,C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Macule,F</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Basora,M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Martinez,J.A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Riba,J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Suso,S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Mensa,J</a:t>
            </a:r>
            <a:r>
              <a:rPr lang="en-US" sz="1200" b="0" i="0" u="none" strike="noStrike" kern="1200" dirty="0">
                <a:solidFill>
                  <a:schemeClr val="tx1"/>
                </a:solidFill>
                <a:effectLst/>
                <a:latin typeface="+mn-lt"/>
                <a:ea typeface="+mn-ea"/>
                <a:cs typeface="+mn-cs"/>
                <a:hlinkClick r:id="rId5"/>
              </a:rPr>
              <a:t>. Timing of antibiotic prophylaxis for primary total knee arthroplasty performed during ischemia. </a:t>
            </a:r>
            <a:r>
              <a:rPr lang="en-US" sz="1200" b="0" i="0" u="none" strike="noStrike" kern="1200" dirty="0" err="1">
                <a:solidFill>
                  <a:schemeClr val="tx1"/>
                </a:solidFill>
                <a:effectLst/>
                <a:latin typeface="+mn-lt"/>
                <a:ea typeface="+mn-ea"/>
                <a:cs typeface="+mn-cs"/>
                <a:hlinkClick r:id="rId5"/>
              </a:rPr>
              <a:t>Clin.Infect.Dis</a:t>
            </a:r>
            <a:r>
              <a:rPr lang="en-US" sz="1200" b="0" i="0" u="none" strike="noStrike" kern="1200" dirty="0">
                <a:solidFill>
                  <a:schemeClr val="tx1"/>
                </a:solidFill>
                <a:effectLst/>
                <a:latin typeface="+mn-lt"/>
                <a:ea typeface="+mn-ea"/>
                <a:cs typeface="+mn-cs"/>
                <a:hlinkClick r:id="rId5"/>
              </a:rPr>
              <a:t>. 2008/4/1; 7: 1009-1014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Soriano,A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Bori,G</a:t>
            </a:r>
            <a:r>
              <a:rPr lang="en-US" sz="1200" b="0" i="0" u="none" strike="noStrike" kern="1200" dirty="0">
                <a:solidFill>
                  <a:schemeClr val="tx1"/>
                </a:solidFill>
                <a:effectLst/>
                <a:latin typeface="+mn-lt"/>
                <a:ea typeface="+mn-ea"/>
                <a:cs typeface="+mn-cs"/>
                <a:hlinkClick r:id="rId5"/>
              </a:rPr>
              <a:t>., Garcia-</a:t>
            </a:r>
            <a:r>
              <a:rPr lang="en-US" sz="1200" b="0" i="0" u="none" strike="noStrike" kern="1200" dirty="0" err="1">
                <a:solidFill>
                  <a:schemeClr val="tx1"/>
                </a:solidFill>
                <a:effectLst/>
                <a:latin typeface="+mn-lt"/>
                <a:ea typeface="+mn-ea"/>
                <a:cs typeface="+mn-cs"/>
                <a:hlinkClick r:id="rId5"/>
              </a:rPr>
              <a:t>Ramiro,S</a:t>
            </a:r>
            <a:r>
              <a:rPr lang="en-US" sz="1200" b="0" i="0" u="none" strike="noStrike" kern="1200" dirty="0">
                <a:solidFill>
                  <a:schemeClr val="tx1"/>
                </a:solidFill>
                <a:effectLst/>
                <a:latin typeface="+mn-lt"/>
                <a:ea typeface="+mn-ea"/>
                <a:cs typeface="+mn-cs"/>
                <a:hlinkClick r:id="rId5"/>
              </a:rPr>
              <a:t>., Martinez-</a:t>
            </a:r>
            <a:r>
              <a:rPr lang="en-US" sz="1200" b="0" i="0" u="none" strike="noStrike" kern="1200" dirty="0" err="1">
                <a:solidFill>
                  <a:schemeClr val="tx1"/>
                </a:solidFill>
                <a:effectLst/>
                <a:latin typeface="+mn-lt"/>
                <a:ea typeface="+mn-ea"/>
                <a:cs typeface="+mn-cs"/>
                <a:hlinkClick r:id="rId5"/>
              </a:rPr>
              <a:t>Pastor,J.C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Miana,T</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Codina,C</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Macule,F</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Basora,M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Martinez,J.A</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Riba,J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Suso,S</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Mensa,J</a:t>
            </a:r>
            <a:r>
              <a:rPr lang="en-US" sz="1200" b="0" i="0" u="none" strike="noStrike" kern="1200" dirty="0">
                <a:solidFill>
                  <a:schemeClr val="tx1"/>
                </a:solidFill>
                <a:effectLst/>
                <a:latin typeface="+mn-lt"/>
                <a:ea typeface="+mn-ea"/>
                <a:cs typeface="+mn-cs"/>
                <a:hlinkClick r:id="rId5"/>
              </a:rPr>
              <a:t>. Timing of antibiotic prophylaxis for primary total knee arthroplasty performed during ischemia. </a:t>
            </a:r>
            <a:r>
              <a:rPr lang="en-US" sz="1200" b="0" i="0" u="none" strike="noStrike" kern="1200" dirty="0" err="1">
                <a:solidFill>
                  <a:schemeClr val="tx1"/>
                </a:solidFill>
                <a:effectLst/>
                <a:latin typeface="+mn-lt"/>
                <a:ea typeface="+mn-ea"/>
                <a:cs typeface="+mn-cs"/>
                <a:hlinkClick r:id="rId5"/>
              </a:rPr>
              <a:t>Clin.Infect.Dis</a:t>
            </a:r>
            <a:r>
              <a:rPr lang="en-US" sz="1200" b="0" i="0" u="none" strike="noStrike" kern="1200" dirty="0">
                <a:solidFill>
                  <a:schemeClr val="tx1"/>
                </a:solidFill>
                <a:effectLst/>
                <a:latin typeface="+mn-lt"/>
                <a:ea typeface="+mn-ea"/>
                <a:cs typeface="+mn-cs"/>
                <a:hlinkClick r:id="rId5"/>
              </a:rPr>
              <a:t>. 2008/4/1; 7: 1009-1014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Suter,F</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Avai,A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Fusco,U</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Gerundini,M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Caprioli,S</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Maggiolo,F</a:t>
            </a:r>
            <a:r>
              <a:rPr lang="en-US" sz="1200" b="0" i="0" u="none" strike="noStrike" kern="1200" dirty="0">
                <a:solidFill>
                  <a:schemeClr val="tx1"/>
                </a:solidFill>
                <a:effectLst/>
                <a:latin typeface="+mn-lt"/>
                <a:ea typeface="+mn-ea"/>
                <a:cs typeface="+mn-cs"/>
                <a:hlinkClick r:id="rId6"/>
              </a:rPr>
              <a:t>. Teicoplanin versus cefamandole in the prevention of infection in total hip replacement. </a:t>
            </a:r>
            <a:r>
              <a:rPr lang="en-US" sz="1200" b="0" i="0" u="none" strike="noStrike" kern="1200" dirty="0" err="1">
                <a:solidFill>
                  <a:schemeClr val="tx1"/>
                </a:solidFill>
                <a:effectLst/>
                <a:latin typeface="+mn-lt"/>
                <a:ea typeface="+mn-ea"/>
                <a:cs typeface="+mn-cs"/>
                <a:hlinkClick r:id="rId6"/>
              </a:rPr>
              <a:t>Eur.J.Clin.Microbiol.Infect.Dis</a:t>
            </a:r>
            <a:r>
              <a:rPr lang="en-US" sz="1200" b="0" i="0" u="none" strike="noStrike" kern="1200" dirty="0">
                <a:solidFill>
                  <a:schemeClr val="tx1"/>
                </a:solidFill>
                <a:effectLst/>
                <a:latin typeface="+mn-lt"/>
                <a:ea typeface="+mn-ea"/>
                <a:cs typeface="+mn-cs"/>
                <a:hlinkClick r:id="rId6"/>
              </a:rPr>
              <a:t>. 1994/10; 10: 793-796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Tyllianakis,M.E</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Karageorgos,A.C</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Marangos,M.N</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Saridis,A.G</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Lambiris,E.E</a:t>
            </a:r>
            <a:r>
              <a:rPr lang="en-US" sz="1200" b="0" i="0" u="none" strike="noStrike" kern="1200" dirty="0">
                <a:solidFill>
                  <a:schemeClr val="tx1"/>
                </a:solidFill>
                <a:effectLst/>
                <a:latin typeface="+mn-lt"/>
                <a:ea typeface="+mn-ea"/>
                <a:cs typeface="+mn-cs"/>
                <a:hlinkClick r:id="rId7"/>
              </a:rPr>
              <a:t>. Antibiotic prophylaxis in primary hip and knee arthroplasty: comparison between cefuroxime and two specific </a:t>
            </a:r>
            <a:r>
              <a:rPr lang="en-US" sz="1200" b="0" i="0" u="none" strike="noStrike" kern="1200" dirty="0" err="1">
                <a:solidFill>
                  <a:schemeClr val="tx1"/>
                </a:solidFill>
                <a:effectLst/>
                <a:latin typeface="+mn-lt"/>
                <a:ea typeface="+mn-ea"/>
                <a:cs typeface="+mn-cs"/>
                <a:hlinkClick r:id="rId7"/>
              </a:rPr>
              <a:t>antistaphylococcal</a:t>
            </a:r>
            <a:r>
              <a:rPr lang="en-US" sz="1200" b="0" i="0" u="none" strike="noStrike" kern="1200" dirty="0">
                <a:solidFill>
                  <a:schemeClr val="tx1"/>
                </a:solidFill>
                <a:effectLst/>
                <a:latin typeface="+mn-lt"/>
                <a:ea typeface="+mn-ea"/>
                <a:cs typeface="+mn-cs"/>
                <a:hlinkClick r:id="rId7"/>
              </a:rPr>
              <a:t> agents. </a:t>
            </a:r>
            <a:r>
              <a:rPr lang="en-US" sz="1200" b="0" i="0" u="none" strike="noStrike" kern="1200" dirty="0" err="1">
                <a:solidFill>
                  <a:schemeClr val="tx1"/>
                </a:solidFill>
                <a:effectLst/>
                <a:latin typeface="+mn-lt"/>
                <a:ea typeface="+mn-ea"/>
                <a:cs typeface="+mn-cs"/>
                <a:hlinkClick r:id="rId7"/>
              </a:rPr>
              <a:t>J.Arthroplasty</a:t>
            </a:r>
            <a:r>
              <a:rPr lang="en-US" sz="1200" b="0" i="0" u="none" strike="noStrike" kern="1200" dirty="0">
                <a:solidFill>
                  <a:schemeClr val="tx1"/>
                </a:solidFill>
                <a:effectLst/>
                <a:latin typeface="+mn-lt"/>
                <a:ea typeface="+mn-ea"/>
                <a:cs typeface="+mn-cs"/>
                <a:hlinkClick r:id="rId7"/>
              </a:rPr>
              <a:t> 2010/10; 7: 1078-1082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Wall,R</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Klenerman,L</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McCullough,C</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Fyfe,I</a:t>
            </a:r>
            <a:r>
              <a:rPr lang="en-US" sz="1200" b="0" i="0" u="none" strike="noStrike" kern="1200" dirty="0">
                <a:solidFill>
                  <a:schemeClr val="tx1"/>
                </a:solidFill>
                <a:effectLst/>
                <a:latin typeface="+mn-lt"/>
                <a:ea typeface="+mn-ea"/>
                <a:cs typeface="+mn-cs"/>
                <a:hlinkClick r:id="rId8"/>
              </a:rPr>
              <a:t>. A comparison of teicoplanin and cefuroxime as prophylaxis for </a:t>
            </a:r>
            <a:r>
              <a:rPr lang="en-US" sz="1200" b="0" i="0" u="none" strike="noStrike" kern="1200" dirty="0" err="1">
                <a:solidFill>
                  <a:schemeClr val="tx1"/>
                </a:solidFill>
                <a:effectLst/>
                <a:latin typeface="+mn-lt"/>
                <a:ea typeface="+mn-ea"/>
                <a:cs typeface="+mn-cs"/>
                <a:hlinkClick r:id="rId8"/>
              </a:rPr>
              <a:t>orthopaedic</a:t>
            </a:r>
            <a:r>
              <a:rPr lang="en-US" sz="1200" b="0" i="0" u="none" strike="noStrike" kern="1200" dirty="0">
                <a:solidFill>
                  <a:schemeClr val="tx1"/>
                </a:solidFill>
                <a:effectLst/>
                <a:latin typeface="+mn-lt"/>
                <a:ea typeface="+mn-ea"/>
                <a:cs typeface="+mn-cs"/>
                <a:hlinkClick r:id="rId8"/>
              </a:rPr>
              <a:t> implant surgery: a preliminary report. </a:t>
            </a:r>
            <a:r>
              <a:rPr lang="en-US" sz="1200" b="0" i="0" u="none" strike="noStrike" kern="1200" dirty="0" err="1">
                <a:solidFill>
                  <a:schemeClr val="tx1"/>
                </a:solidFill>
                <a:effectLst/>
                <a:latin typeface="+mn-lt"/>
                <a:ea typeface="+mn-ea"/>
                <a:cs typeface="+mn-cs"/>
                <a:hlinkClick r:id="rId8"/>
              </a:rPr>
              <a:t>J.Antimicrob.Chemother</a:t>
            </a:r>
            <a:r>
              <a:rPr lang="en-US" sz="1200" b="0" i="0" u="none" strike="noStrike" kern="1200" dirty="0">
                <a:solidFill>
                  <a:schemeClr val="tx1"/>
                </a:solidFill>
                <a:effectLst/>
                <a:latin typeface="+mn-lt"/>
                <a:ea typeface="+mn-ea"/>
                <a:cs typeface="+mn-cs"/>
                <a:hlinkClick r:id="rId8"/>
              </a:rPr>
              <a:t>. 1988/1; 0: 141-146</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Wu,C.T</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Chen,I.L</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Wang,J.W</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Ko,J.Y</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Wang,C.J</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Lee,C.H</a:t>
            </a:r>
            <a:r>
              <a:rPr lang="en-US" sz="1200" b="0" i="0" u="none" strike="noStrike" kern="1200" dirty="0">
                <a:solidFill>
                  <a:schemeClr val="tx1"/>
                </a:solidFill>
                <a:effectLst/>
                <a:latin typeface="+mn-lt"/>
                <a:ea typeface="+mn-ea"/>
                <a:cs typeface="+mn-cs"/>
                <a:hlinkClick r:id="rId9"/>
              </a:rPr>
              <a:t>. Surgical Site Infection After Total Knee Arthroplasty: Risk Factors in Patients With Timely Administration of Systemic Prophylactic Antibiotics. </a:t>
            </a:r>
            <a:r>
              <a:rPr lang="en-US" sz="1200" b="0" i="0" u="none" strike="noStrike" kern="1200" dirty="0" err="1">
                <a:solidFill>
                  <a:schemeClr val="tx1"/>
                </a:solidFill>
                <a:effectLst/>
                <a:latin typeface="+mn-lt"/>
                <a:ea typeface="+mn-ea"/>
                <a:cs typeface="+mn-cs"/>
                <a:hlinkClick r:id="rId9"/>
              </a:rPr>
              <a:t>J.Arthroplasty</a:t>
            </a:r>
            <a:r>
              <a:rPr lang="en-US" sz="1200" b="0" i="0" u="none" strike="noStrike" kern="1200" dirty="0">
                <a:solidFill>
                  <a:schemeClr val="tx1"/>
                </a:solidFill>
                <a:effectLst/>
                <a:latin typeface="+mn-lt"/>
                <a:ea typeface="+mn-ea"/>
                <a:cs typeface="+mn-cs"/>
                <a:hlinkClick r:id="rId9"/>
              </a:rPr>
              <a:t> 2016/7; 7: 1568-1573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Berríos</a:t>
            </a:r>
            <a:r>
              <a:rPr lang="en-US" sz="1200" b="0" i="0" u="none" strike="noStrike" kern="1200" dirty="0">
                <a:solidFill>
                  <a:schemeClr val="tx1"/>
                </a:solidFill>
                <a:effectLst/>
                <a:latin typeface="+mn-lt"/>
                <a:ea typeface="+mn-ea"/>
                <a:cs typeface="+mn-cs"/>
                <a:hlinkClick r:id="rId10"/>
              </a:rPr>
              <a:t>-Torres, S., </a:t>
            </a:r>
            <a:r>
              <a:rPr lang="en-US" sz="1200" b="0" i="0" u="none" strike="noStrike" kern="1200" dirty="0" err="1">
                <a:solidFill>
                  <a:schemeClr val="tx1"/>
                </a:solidFill>
                <a:effectLst/>
                <a:latin typeface="+mn-lt"/>
                <a:ea typeface="+mn-ea"/>
                <a:cs typeface="+mn-cs"/>
                <a:hlinkClick r:id="rId10"/>
              </a:rPr>
              <a:t>Umscheid</a:t>
            </a:r>
            <a:r>
              <a:rPr lang="en-US" sz="1200" b="0" i="0" u="none" strike="noStrike" kern="1200" dirty="0">
                <a:solidFill>
                  <a:schemeClr val="tx1"/>
                </a:solidFill>
                <a:effectLst/>
                <a:latin typeface="+mn-lt"/>
                <a:ea typeface="+mn-ea"/>
                <a:cs typeface="+mn-cs"/>
                <a:hlinkClick r:id="rId10"/>
              </a:rPr>
              <a:t>, C.A., </a:t>
            </a:r>
            <a:r>
              <a:rPr lang="en-US" sz="1200" b="0" i="0" u="none" strike="noStrike" kern="1200" dirty="0" err="1">
                <a:solidFill>
                  <a:schemeClr val="tx1"/>
                </a:solidFill>
                <a:effectLst/>
                <a:latin typeface="+mn-lt"/>
                <a:ea typeface="+mn-ea"/>
                <a:cs typeface="+mn-cs"/>
                <a:hlinkClick r:id="rId10"/>
              </a:rPr>
              <a:t>Bratzler</a:t>
            </a:r>
            <a:r>
              <a:rPr lang="en-US" sz="1200" b="0" i="0" u="none" strike="noStrike" kern="1200" dirty="0">
                <a:solidFill>
                  <a:schemeClr val="tx1"/>
                </a:solidFill>
                <a:effectLst/>
                <a:latin typeface="+mn-lt"/>
                <a:ea typeface="+mn-ea"/>
                <a:cs typeface="+mn-cs"/>
                <a:hlinkClick r:id="rId10"/>
              </a:rPr>
              <a:t>, D.W., Leas, B.; Stone, E.C., </a:t>
            </a:r>
            <a:r>
              <a:rPr lang="en-US" sz="1200" b="0" i="0" u="none" strike="noStrike" kern="1200" dirty="0" err="1">
                <a:solidFill>
                  <a:schemeClr val="tx1"/>
                </a:solidFill>
                <a:effectLst/>
                <a:latin typeface="+mn-lt"/>
                <a:ea typeface="+mn-ea"/>
                <a:cs typeface="+mn-cs"/>
                <a:hlinkClick r:id="rId10"/>
              </a:rPr>
              <a:t>Kelz,R.R</a:t>
            </a:r>
            <a:r>
              <a:rPr lang="en-US" sz="1200" b="0" i="0" u="none" strike="noStrike" kern="1200" dirty="0">
                <a:solidFill>
                  <a:schemeClr val="tx1"/>
                </a:solidFill>
                <a:effectLst/>
                <a:latin typeface="+mn-lt"/>
                <a:ea typeface="+mn-ea"/>
                <a:cs typeface="+mn-cs"/>
                <a:hlinkClick r:id="rId10"/>
              </a:rPr>
              <a:t>., Reinke, C., Morgan, S., </a:t>
            </a:r>
            <a:r>
              <a:rPr lang="en-US" sz="1200" b="0" i="0" u="none" strike="noStrike" kern="1200" dirty="0" err="1">
                <a:solidFill>
                  <a:schemeClr val="tx1"/>
                </a:solidFill>
                <a:effectLst/>
                <a:latin typeface="+mn-lt"/>
                <a:ea typeface="+mn-ea"/>
                <a:cs typeface="+mn-cs"/>
                <a:hlinkClick r:id="rId10"/>
              </a:rPr>
              <a:t>Solomkin</a:t>
            </a:r>
            <a:r>
              <a:rPr lang="en-US" sz="1200" b="0" i="0" u="none" strike="noStrike" kern="1200" dirty="0">
                <a:solidFill>
                  <a:schemeClr val="tx1"/>
                </a:solidFill>
                <a:effectLst/>
                <a:latin typeface="+mn-lt"/>
                <a:ea typeface="+mn-ea"/>
                <a:cs typeface="+mn-cs"/>
                <a:hlinkClick r:id="rId10"/>
              </a:rPr>
              <a:t>, J., </a:t>
            </a:r>
            <a:r>
              <a:rPr lang="en-US" sz="1200" b="0" i="0" u="none" strike="noStrike" kern="1200" dirty="0" err="1">
                <a:solidFill>
                  <a:schemeClr val="tx1"/>
                </a:solidFill>
                <a:effectLst/>
                <a:latin typeface="+mn-lt"/>
                <a:ea typeface="+mn-ea"/>
                <a:cs typeface="+mn-cs"/>
                <a:hlinkClick r:id="rId10"/>
              </a:rPr>
              <a:t>Mazuski</a:t>
            </a:r>
            <a:r>
              <a:rPr lang="en-US" sz="1200" b="0" i="0" u="none" strike="noStrike" kern="1200" dirty="0">
                <a:solidFill>
                  <a:schemeClr val="tx1"/>
                </a:solidFill>
                <a:effectLst/>
                <a:latin typeface="+mn-lt"/>
                <a:ea typeface="+mn-ea"/>
                <a:cs typeface="+mn-cs"/>
                <a:hlinkClick r:id="rId10"/>
              </a:rPr>
              <a:t>, J., Dellinger, E., </a:t>
            </a:r>
            <a:r>
              <a:rPr lang="en-US" sz="1200" b="0" i="0" u="none" strike="noStrike" kern="1200" dirty="0" err="1">
                <a:solidFill>
                  <a:schemeClr val="tx1"/>
                </a:solidFill>
                <a:effectLst/>
                <a:latin typeface="+mn-lt"/>
                <a:ea typeface="+mn-ea"/>
                <a:cs typeface="+mn-cs"/>
                <a:hlinkClick r:id="rId10"/>
              </a:rPr>
              <a:t>Itani</a:t>
            </a:r>
            <a:r>
              <a:rPr lang="en-US" sz="1200" b="0" i="0" u="none" strike="noStrike" kern="1200" dirty="0">
                <a:solidFill>
                  <a:schemeClr val="tx1"/>
                </a:solidFill>
                <a:effectLst/>
                <a:latin typeface="+mn-lt"/>
                <a:ea typeface="+mn-ea"/>
                <a:cs typeface="+mn-cs"/>
                <a:hlinkClick r:id="rId10"/>
              </a:rPr>
              <a:t>, K., </a:t>
            </a:r>
            <a:r>
              <a:rPr lang="en-US" sz="1200" b="0" i="0" u="none" strike="noStrike" kern="1200" dirty="0" err="1">
                <a:solidFill>
                  <a:schemeClr val="tx1"/>
                </a:solidFill>
                <a:effectLst/>
                <a:latin typeface="+mn-lt"/>
                <a:ea typeface="+mn-ea"/>
                <a:cs typeface="+mn-cs"/>
                <a:hlinkClick r:id="rId10"/>
              </a:rPr>
              <a:t>Berbari</a:t>
            </a:r>
            <a:r>
              <a:rPr lang="en-US" sz="1200" b="0" i="0" u="none" strike="noStrike" kern="1200" dirty="0">
                <a:solidFill>
                  <a:schemeClr val="tx1"/>
                </a:solidFill>
                <a:effectLst/>
                <a:latin typeface="+mn-lt"/>
                <a:ea typeface="+mn-ea"/>
                <a:cs typeface="+mn-cs"/>
                <a:hlinkClick r:id="rId10"/>
              </a:rPr>
              <a:t>, E., </a:t>
            </a:r>
            <a:r>
              <a:rPr lang="en-US" sz="1200" b="0" i="0" u="none" strike="noStrike" kern="1200" dirty="0" err="1">
                <a:solidFill>
                  <a:schemeClr val="tx1"/>
                </a:solidFill>
                <a:effectLst/>
                <a:latin typeface="+mn-lt"/>
                <a:ea typeface="+mn-ea"/>
                <a:cs typeface="+mn-cs"/>
                <a:hlinkClick r:id="rId10"/>
              </a:rPr>
              <a:t>Segreti</a:t>
            </a:r>
            <a:r>
              <a:rPr lang="en-US" sz="1200" b="0" i="0" u="none" strike="noStrike" kern="1200" dirty="0">
                <a:solidFill>
                  <a:schemeClr val="tx1"/>
                </a:solidFill>
                <a:effectLst/>
                <a:latin typeface="+mn-lt"/>
                <a:ea typeface="+mn-ea"/>
                <a:cs typeface="+mn-cs"/>
                <a:hlinkClick r:id="rId10"/>
              </a:rPr>
              <a:t>, J., </a:t>
            </a:r>
            <a:r>
              <a:rPr lang="en-US" sz="1200" b="0" i="0" u="none" strike="noStrike" kern="1200" dirty="0" err="1">
                <a:solidFill>
                  <a:schemeClr val="tx1"/>
                </a:solidFill>
                <a:effectLst/>
                <a:latin typeface="+mn-lt"/>
                <a:ea typeface="+mn-ea"/>
                <a:cs typeface="+mn-cs"/>
                <a:hlinkClick r:id="rId10"/>
              </a:rPr>
              <a:t>Parvizi</a:t>
            </a:r>
            <a:r>
              <a:rPr lang="en-US" sz="1200" b="0" i="0" u="none" strike="noStrike" kern="1200" dirty="0">
                <a:solidFill>
                  <a:schemeClr val="tx1"/>
                </a:solidFill>
                <a:effectLst/>
                <a:latin typeface="+mn-lt"/>
                <a:ea typeface="+mn-ea"/>
                <a:cs typeface="+mn-cs"/>
                <a:hlinkClick r:id="rId10"/>
              </a:rPr>
              <a:t>, J., Blanchard, J., Allen, G., </a:t>
            </a:r>
            <a:r>
              <a:rPr lang="en-US" sz="1200" b="0" i="0" u="none" strike="noStrike" kern="1200" dirty="0" err="1">
                <a:solidFill>
                  <a:schemeClr val="tx1"/>
                </a:solidFill>
                <a:effectLst/>
                <a:latin typeface="+mn-lt"/>
                <a:ea typeface="+mn-ea"/>
                <a:cs typeface="+mn-cs"/>
                <a:hlinkClick r:id="rId10"/>
              </a:rPr>
              <a:t>Kluytmans</a:t>
            </a:r>
            <a:r>
              <a:rPr lang="en-US" sz="1200" b="0" i="0" u="none" strike="noStrike" kern="1200" dirty="0">
                <a:solidFill>
                  <a:schemeClr val="tx1"/>
                </a:solidFill>
                <a:effectLst/>
                <a:latin typeface="+mn-lt"/>
                <a:ea typeface="+mn-ea"/>
                <a:cs typeface="+mn-cs"/>
                <a:hlinkClick r:id="rId10"/>
              </a:rPr>
              <a:t>, J., </a:t>
            </a:r>
            <a:r>
              <a:rPr lang="en-US" sz="1200" b="0" i="0" u="none" strike="noStrike" kern="1200" dirty="0" err="1">
                <a:solidFill>
                  <a:schemeClr val="tx1"/>
                </a:solidFill>
                <a:effectLst/>
                <a:latin typeface="+mn-lt"/>
                <a:ea typeface="+mn-ea"/>
                <a:cs typeface="+mn-cs"/>
                <a:hlinkClick r:id="rId10"/>
              </a:rPr>
              <a:t>Donlan</a:t>
            </a:r>
            <a:r>
              <a:rPr lang="en-US" sz="1200" b="0" i="0" u="none" strike="noStrike" kern="1200" dirty="0">
                <a:solidFill>
                  <a:schemeClr val="tx1"/>
                </a:solidFill>
                <a:effectLst/>
                <a:latin typeface="+mn-lt"/>
                <a:ea typeface="+mn-ea"/>
                <a:cs typeface="+mn-cs"/>
                <a:hlinkClick r:id="rId10"/>
              </a:rPr>
              <a:t>, R., </a:t>
            </a:r>
            <a:r>
              <a:rPr lang="en-US" sz="1200" b="0" i="0" u="none" strike="noStrike" kern="1200" dirty="0" err="1">
                <a:solidFill>
                  <a:schemeClr val="tx1"/>
                </a:solidFill>
                <a:effectLst/>
                <a:latin typeface="+mn-lt"/>
                <a:ea typeface="+mn-ea"/>
                <a:cs typeface="+mn-cs"/>
                <a:hlinkClick r:id="rId10"/>
              </a:rPr>
              <a:t>Schecter</a:t>
            </a:r>
            <a:r>
              <a:rPr lang="en-US" sz="1200" b="0" i="0" u="none" strike="noStrike" kern="1200" dirty="0">
                <a:solidFill>
                  <a:schemeClr val="tx1"/>
                </a:solidFill>
                <a:effectLst/>
                <a:latin typeface="+mn-lt"/>
                <a:ea typeface="+mn-ea"/>
                <a:cs typeface="+mn-cs"/>
                <a:hlinkClick r:id="rId10"/>
              </a:rPr>
              <a:t>, W., Healthcare Infection Control Practices Advisory Committee. Centers for Disease Control and Prevention guideline for the prevention of surgical site infection, JAMA Surg. Published online May 3, 2017.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Bryan,C.S</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Morgan,S.L</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Caton,R.J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Lunceford,E.M.,Jr</a:t>
            </a:r>
            <a:r>
              <a:rPr lang="en-US" sz="1200" b="0" i="0" u="none" strike="noStrike" kern="1200" dirty="0">
                <a:solidFill>
                  <a:schemeClr val="tx1"/>
                </a:solidFill>
                <a:effectLst/>
                <a:latin typeface="+mn-lt"/>
                <a:ea typeface="+mn-ea"/>
                <a:cs typeface="+mn-cs"/>
                <a:hlinkClick r:id="rId11"/>
              </a:rPr>
              <a:t>. Cefazolin versus cefamandole for prophylaxis during total joint arthroplasty. </a:t>
            </a:r>
            <a:r>
              <a:rPr lang="en-US" sz="1200" b="0" i="0" u="none" strike="noStrike" kern="1200" dirty="0" err="1">
                <a:solidFill>
                  <a:schemeClr val="tx1"/>
                </a:solidFill>
                <a:effectLst/>
                <a:latin typeface="+mn-lt"/>
                <a:ea typeface="+mn-ea"/>
                <a:cs typeface="+mn-cs"/>
                <a:hlinkClick r:id="rId11"/>
              </a:rPr>
              <a:t>Clin.Orthop.Relat.Res</a:t>
            </a:r>
            <a:r>
              <a:rPr lang="en-US" sz="1200" b="0" i="0" u="none" strike="noStrike" kern="1200" dirty="0">
                <a:solidFill>
                  <a:schemeClr val="tx1"/>
                </a:solidFill>
                <a:effectLst/>
                <a:latin typeface="+mn-lt"/>
                <a:ea typeface="+mn-ea"/>
                <a:cs typeface="+mn-cs"/>
                <a:hlinkClick r:id="rId11"/>
              </a:rPr>
              <a:t>. 1988/3; 228: 117-122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2"/>
              </a:rPr>
              <a:t>Chareancholvanich,K</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Udomkiat,P</a:t>
            </a:r>
            <a:r>
              <a:rPr lang="en-US" sz="1200" b="0" i="0" u="none" strike="noStrike" kern="1200" dirty="0">
                <a:solidFill>
                  <a:schemeClr val="tx1"/>
                </a:solidFill>
                <a:effectLst/>
                <a:latin typeface="+mn-lt"/>
                <a:ea typeface="+mn-ea"/>
                <a:cs typeface="+mn-cs"/>
                <a:hlinkClick r:id="rId12"/>
              </a:rPr>
              <a:t>., </a:t>
            </a:r>
            <a:r>
              <a:rPr lang="en-US" sz="1200" b="0" i="0" u="none" strike="noStrike" kern="1200" dirty="0" err="1">
                <a:solidFill>
                  <a:schemeClr val="tx1"/>
                </a:solidFill>
                <a:effectLst/>
                <a:latin typeface="+mn-lt"/>
                <a:ea typeface="+mn-ea"/>
                <a:cs typeface="+mn-cs"/>
                <a:hlinkClick r:id="rId12"/>
              </a:rPr>
              <a:t>Waikakul,S</a:t>
            </a:r>
            <a:r>
              <a:rPr lang="en-US" sz="1200" b="0" i="0" u="none" strike="noStrike" kern="1200" dirty="0">
                <a:solidFill>
                  <a:schemeClr val="tx1"/>
                </a:solidFill>
                <a:effectLst/>
                <a:latin typeface="+mn-lt"/>
                <a:ea typeface="+mn-ea"/>
                <a:cs typeface="+mn-cs"/>
                <a:hlinkClick r:id="rId12"/>
              </a:rPr>
              <a:t>. A randomized control trial between </a:t>
            </a:r>
            <a:r>
              <a:rPr lang="en-US" sz="1200" b="0" i="0" u="none" strike="noStrike" kern="1200" dirty="0" err="1">
                <a:solidFill>
                  <a:schemeClr val="tx1"/>
                </a:solidFill>
                <a:effectLst/>
                <a:latin typeface="+mn-lt"/>
                <a:ea typeface="+mn-ea"/>
                <a:cs typeface="+mn-cs"/>
                <a:hlinkClick r:id="rId12"/>
              </a:rPr>
              <a:t>fosfomycin</a:t>
            </a:r>
            <a:r>
              <a:rPr lang="en-US" sz="1200" b="0" i="0" u="none" strike="noStrike" kern="1200" dirty="0">
                <a:solidFill>
                  <a:schemeClr val="tx1"/>
                </a:solidFill>
                <a:effectLst/>
                <a:latin typeface="+mn-lt"/>
                <a:ea typeface="+mn-ea"/>
                <a:cs typeface="+mn-cs"/>
                <a:hlinkClick r:id="rId12"/>
              </a:rPr>
              <a:t> and cefuroxime as the antibiotic prophylaxis in knee arthroplasty. </a:t>
            </a:r>
            <a:r>
              <a:rPr lang="en-US" sz="1200" b="0" i="0" u="none" strike="noStrike" kern="1200" dirty="0" err="1">
                <a:solidFill>
                  <a:schemeClr val="tx1"/>
                </a:solidFill>
                <a:effectLst/>
                <a:latin typeface="+mn-lt"/>
                <a:ea typeface="+mn-ea"/>
                <a:cs typeface="+mn-cs"/>
                <a:hlinkClick r:id="rId12"/>
              </a:rPr>
              <a:t>J.Med.Assoc.Thai</a:t>
            </a:r>
            <a:r>
              <a:rPr lang="en-US" sz="1200" b="0" i="0" u="none" strike="noStrike" kern="1200" dirty="0">
                <a:solidFill>
                  <a:schemeClr val="tx1"/>
                </a:solidFill>
                <a:effectLst/>
                <a:latin typeface="+mn-lt"/>
                <a:ea typeface="+mn-ea"/>
                <a:cs typeface="+mn-cs"/>
                <a:hlinkClick r:id="rId12"/>
              </a:rPr>
              <a:t>. 2012/9; 0: S6-13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3"/>
              </a:rPr>
              <a:t>DeBenedictis,K.J</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Rowan,N.M</a:t>
            </a:r>
            <a:r>
              <a:rPr lang="en-US" sz="1200" b="0" i="0" u="none" strike="noStrike" kern="1200" dirty="0">
                <a:solidFill>
                  <a:schemeClr val="tx1"/>
                </a:solidFill>
                <a:effectLst/>
                <a:latin typeface="+mn-lt"/>
                <a:ea typeface="+mn-ea"/>
                <a:cs typeface="+mn-cs"/>
                <a:hlinkClick r:id="rId13"/>
              </a:rPr>
              <a:t>., </a:t>
            </a:r>
            <a:r>
              <a:rPr lang="en-US" sz="1200" b="0" i="0" u="none" strike="noStrike" kern="1200" dirty="0" err="1">
                <a:solidFill>
                  <a:schemeClr val="tx1"/>
                </a:solidFill>
                <a:effectLst/>
                <a:latin typeface="+mn-lt"/>
                <a:ea typeface="+mn-ea"/>
                <a:cs typeface="+mn-cs"/>
                <a:hlinkClick r:id="rId13"/>
              </a:rPr>
              <a:t>Boyer,B.L</a:t>
            </a:r>
            <a:r>
              <a:rPr lang="en-US" sz="1200" b="0" i="0" u="none" strike="noStrike" kern="1200" dirty="0">
                <a:solidFill>
                  <a:schemeClr val="tx1"/>
                </a:solidFill>
                <a:effectLst/>
                <a:latin typeface="+mn-lt"/>
                <a:ea typeface="+mn-ea"/>
                <a:cs typeface="+mn-cs"/>
                <a:hlinkClick r:id="rId13"/>
              </a:rPr>
              <a:t>. A double-blind study comparing cefonicid with cefazolin as prophylaxis in patients undergoing total hip or knee replacement. </a:t>
            </a:r>
            <a:r>
              <a:rPr lang="en-US" sz="1200" b="0" i="0" u="none" strike="noStrike" kern="1200" dirty="0" err="1">
                <a:solidFill>
                  <a:schemeClr val="tx1"/>
                </a:solidFill>
                <a:effectLst/>
                <a:latin typeface="+mn-lt"/>
                <a:ea typeface="+mn-ea"/>
                <a:cs typeface="+mn-cs"/>
                <a:hlinkClick r:id="rId13"/>
              </a:rPr>
              <a:t>Rev.Infect.Dis</a:t>
            </a:r>
            <a:r>
              <a:rPr lang="en-US" sz="1200" b="0" i="0" u="none" strike="noStrike" kern="1200" dirty="0">
                <a:solidFill>
                  <a:schemeClr val="tx1"/>
                </a:solidFill>
                <a:effectLst/>
                <a:latin typeface="+mn-lt"/>
                <a:ea typeface="+mn-ea"/>
                <a:cs typeface="+mn-cs"/>
                <a:hlinkClick r:id="rId13"/>
              </a:rPr>
              <a:t>. 1984/11; 0: S901-S904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4"/>
              </a:rPr>
              <a:t>Josefsson,G</a:t>
            </a:r>
            <a:r>
              <a:rPr lang="en-US" sz="1200" b="0" i="0" u="none" strike="noStrike" kern="1200" dirty="0">
                <a:solidFill>
                  <a:schemeClr val="tx1"/>
                </a:solidFill>
                <a:effectLst/>
                <a:latin typeface="+mn-lt"/>
                <a:ea typeface="+mn-ea"/>
                <a:cs typeface="+mn-cs"/>
                <a:hlinkClick r:id="rId14"/>
              </a:rPr>
              <a:t>., </a:t>
            </a:r>
            <a:r>
              <a:rPr lang="en-US" sz="1200" b="0" i="0" u="none" strike="noStrike" kern="1200" dirty="0" err="1">
                <a:solidFill>
                  <a:schemeClr val="tx1"/>
                </a:solidFill>
                <a:effectLst/>
                <a:latin typeface="+mn-lt"/>
                <a:ea typeface="+mn-ea"/>
                <a:cs typeface="+mn-cs"/>
                <a:hlinkClick r:id="rId14"/>
              </a:rPr>
              <a:t>Kolmert,L</a:t>
            </a:r>
            <a:r>
              <a:rPr lang="en-US" sz="1200" b="0" i="0" u="none" strike="noStrike" kern="1200" dirty="0">
                <a:solidFill>
                  <a:schemeClr val="tx1"/>
                </a:solidFill>
                <a:effectLst/>
                <a:latin typeface="+mn-lt"/>
                <a:ea typeface="+mn-ea"/>
                <a:cs typeface="+mn-cs"/>
                <a:hlinkClick r:id="rId14"/>
              </a:rPr>
              <a:t>. Prophylaxis with systematic antibiotics versus gentamicin bone cement in total hip arthroplasty. A ten-year survey of 1,688 hips. </a:t>
            </a:r>
            <a:r>
              <a:rPr lang="en-US" sz="1200" b="0" i="0" u="none" strike="noStrike" kern="1200" dirty="0" err="1">
                <a:solidFill>
                  <a:schemeClr val="tx1"/>
                </a:solidFill>
                <a:effectLst/>
                <a:latin typeface="+mn-lt"/>
                <a:ea typeface="+mn-ea"/>
                <a:cs typeface="+mn-cs"/>
                <a:hlinkClick r:id="rId14"/>
              </a:rPr>
              <a:t>Clin.Orthop.Relat.Res</a:t>
            </a:r>
            <a:r>
              <a:rPr lang="en-US" sz="1200" b="0" i="0" u="none" strike="noStrike" kern="1200" dirty="0">
                <a:solidFill>
                  <a:schemeClr val="tx1"/>
                </a:solidFill>
                <a:effectLst/>
                <a:latin typeface="+mn-lt"/>
                <a:ea typeface="+mn-ea"/>
                <a:cs typeface="+mn-cs"/>
                <a:hlinkClick r:id="rId14"/>
              </a:rPr>
              <a:t>. 1993/7; 292: 210-214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5"/>
              </a:rPr>
              <a:t>Periti,P</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Stringa,G</a:t>
            </a:r>
            <a:r>
              <a:rPr lang="en-US" sz="1200" b="0" i="0" u="none" strike="noStrike" kern="1200" dirty="0">
                <a:solidFill>
                  <a:schemeClr val="tx1"/>
                </a:solidFill>
                <a:effectLst/>
                <a:latin typeface="+mn-lt"/>
                <a:ea typeface="+mn-ea"/>
                <a:cs typeface="+mn-cs"/>
                <a:hlinkClick r:id="rId15"/>
              </a:rPr>
              <a:t>., </a:t>
            </a:r>
            <a:r>
              <a:rPr lang="en-US" sz="1200" b="0" i="0" u="none" strike="noStrike" kern="1200" dirty="0" err="1">
                <a:solidFill>
                  <a:schemeClr val="tx1"/>
                </a:solidFill>
                <a:effectLst/>
                <a:latin typeface="+mn-lt"/>
                <a:ea typeface="+mn-ea"/>
                <a:cs typeface="+mn-cs"/>
                <a:hlinkClick r:id="rId15"/>
              </a:rPr>
              <a:t>Mini,E</a:t>
            </a:r>
            <a:r>
              <a:rPr lang="en-US" sz="1200" b="0" i="0" u="none" strike="noStrike" kern="1200" dirty="0">
                <a:solidFill>
                  <a:schemeClr val="tx1"/>
                </a:solidFill>
                <a:effectLst/>
                <a:latin typeface="+mn-lt"/>
                <a:ea typeface="+mn-ea"/>
                <a:cs typeface="+mn-cs"/>
                <a:hlinkClick r:id="rId15"/>
              </a:rPr>
              <a:t>. Comparative multicenter trial of teicoplanin versus cefazolin for antimicrobial prophylaxis in prosthetic joint implant surgery. Italian Study Group for Antimicrobial Prophylaxis in Orthopedic Surgery. </a:t>
            </a:r>
            <a:r>
              <a:rPr lang="en-US" sz="1200" b="0" i="0" u="none" strike="noStrike" kern="1200" dirty="0" err="1">
                <a:solidFill>
                  <a:schemeClr val="tx1"/>
                </a:solidFill>
                <a:effectLst/>
                <a:latin typeface="+mn-lt"/>
                <a:ea typeface="+mn-ea"/>
                <a:cs typeface="+mn-cs"/>
                <a:hlinkClick r:id="rId15"/>
              </a:rPr>
              <a:t>Eur.J.Clin.Microbiol.Infect.Dis</a:t>
            </a:r>
            <a:r>
              <a:rPr lang="en-US" sz="1200" b="0" i="0" u="none" strike="noStrike" kern="1200" dirty="0">
                <a:solidFill>
                  <a:schemeClr val="tx1"/>
                </a:solidFill>
                <a:effectLst/>
                <a:latin typeface="+mn-lt"/>
                <a:ea typeface="+mn-ea"/>
                <a:cs typeface="+mn-cs"/>
                <a:hlinkClick r:id="rId15"/>
              </a:rPr>
              <a:t>. 1999/2; 2: 113-119</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42</a:t>
            </a:fld>
            <a:endParaRPr lang="en-US"/>
          </a:p>
        </p:txBody>
      </p:sp>
    </p:spTree>
    <p:extLst>
      <p:ext uri="{BB962C8B-B14F-4D97-AF65-F5344CB8AC3E}">
        <p14:creationId xmlns:p14="http://schemas.microsoft.com/office/powerpoint/2010/main" val="17355697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r>
              <a:rPr lang="en-US" sz="1200" b="0" i="0" kern="1200" dirty="0">
                <a:solidFill>
                  <a:schemeClr val="tx1"/>
                </a:solidFill>
                <a:effectLst/>
                <a:latin typeface="+mn-lt"/>
                <a:ea typeface="+mn-ea"/>
                <a:cs typeface="+mn-cs"/>
              </a:rPr>
              <a:t>With respect to the use of antibiotic cement for knee arthroplasty surgery, one high quality randomized controlled trial (RCT) of 2968 primary total knee arthroplasty (TKA) patients showed no overall statistically significant difference in infection rates, as well as no evidence for statistically significant reduction in infection rates involving infection with </a:t>
            </a:r>
            <a:r>
              <a:rPr lang="en-US" sz="1200" b="0" i="0" kern="1200" dirty="0" err="1">
                <a:solidFill>
                  <a:schemeClr val="tx1"/>
                </a:solidFill>
                <a:effectLst/>
                <a:latin typeface="+mn-lt"/>
                <a:ea typeface="+mn-ea"/>
                <a:cs typeface="+mn-cs"/>
              </a:rPr>
              <a:t>Stapylococcus</a:t>
            </a:r>
            <a:r>
              <a:rPr lang="en-US" sz="1200" b="0" i="0" kern="1200" dirty="0">
                <a:solidFill>
                  <a:schemeClr val="tx1"/>
                </a:solidFill>
                <a:effectLst/>
                <a:latin typeface="+mn-lt"/>
                <a:ea typeface="+mn-ea"/>
                <a:cs typeface="+mn-cs"/>
              </a:rPr>
              <a:t> aureus, Streptococcus species, Gram-negative bacilli or Propionibacterium/</a:t>
            </a:r>
            <a:r>
              <a:rPr lang="en-US" sz="1200" b="0" i="0" kern="1200" dirty="0" err="1">
                <a:solidFill>
                  <a:schemeClr val="tx1"/>
                </a:solidFill>
                <a:effectLst/>
                <a:latin typeface="+mn-lt"/>
                <a:ea typeface="+mn-ea"/>
                <a:cs typeface="+mn-cs"/>
              </a:rPr>
              <a:t>Cutibacterium</a:t>
            </a:r>
            <a:r>
              <a:rPr lang="en-US" sz="1200" b="0" i="0" kern="1200" dirty="0">
                <a:solidFill>
                  <a:schemeClr val="tx1"/>
                </a:solidFill>
                <a:effectLst/>
                <a:latin typeface="+mn-lt"/>
                <a:ea typeface="+mn-ea"/>
                <a:cs typeface="+mn-cs"/>
              </a:rPr>
              <a:t> organisms. A statistically significant difference was noted in rates of infection with coagulase-negative staphylococci for patients treated with Simplex P cement with erythromycin compare with non-antibiotic impregnated cement (</a:t>
            </a:r>
            <a:r>
              <a:rPr lang="en-US" sz="1200" b="0" i="0" kern="1200" dirty="0" err="1">
                <a:solidFill>
                  <a:schemeClr val="tx1"/>
                </a:solidFill>
                <a:effectLst/>
                <a:latin typeface="+mn-lt"/>
                <a:ea typeface="+mn-ea"/>
                <a:cs typeface="+mn-cs"/>
              </a:rPr>
              <a:t>Hinarejos</a:t>
            </a:r>
            <a:r>
              <a:rPr lang="en-US" sz="1200" b="0" i="0" kern="1200" dirty="0">
                <a:solidFill>
                  <a:schemeClr val="tx1"/>
                </a:solidFill>
                <a:effectLst/>
                <a:latin typeface="+mn-lt"/>
                <a:ea typeface="+mn-ea"/>
                <a:cs typeface="+mn-cs"/>
              </a:rPr>
              <a:t>, 2013). A moderate quality RCT of primary TKA using Simplex P with cefuroxime showed a reduction in deep infection rates with no significant difference in component loosening rates requiring revision (Chiu, 2002). A RCT of diabetic patients demonstrated no infections in forty-one patients where Simplex P cement and 2 g of cefuroxime was used when compared to 13.5% infection rate in 37 patients where Simplex P alone was used (Chiu et al 2001). Lastly, a RCT of knee revision patients demonstrated a statistically significant reduction in deep infection when Simplex P cement impregnated with vancomycin was compared to Simplex P cement alone, with no difference in component loosening (Chiu 2009).</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Observational studies have shown conflicting results, with some studies demonstrating reduced odds of deep infection (Wu 2016), while others showed no difference or increased infection rates when antibiotic cement was used. (</a:t>
            </a:r>
            <a:r>
              <a:rPr lang="en-US" sz="1200" b="0" i="0" kern="1200" dirty="0" err="1">
                <a:solidFill>
                  <a:schemeClr val="tx1"/>
                </a:solidFill>
                <a:effectLst/>
                <a:latin typeface="+mn-lt"/>
                <a:ea typeface="+mn-ea"/>
                <a:cs typeface="+mn-cs"/>
              </a:rPr>
              <a:t>Dowsey</a:t>
            </a:r>
            <a:r>
              <a:rPr lang="en-US" sz="1200" b="0" i="0" kern="1200" dirty="0">
                <a:solidFill>
                  <a:schemeClr val="tx1"/>
                </a:solidFill>
                <a:effectLst/>
                <a:latin typeface="+mn-lt"/>
                <a:ea typeface="+mn-ea"/>
                <a:cs typeface="+mn-cs"/>
              </a:rPr>
              <a:t>, 2009; </a:t>
            </a:r>
            <a:r>
              <a:rPr lang="en-US" sz="1200" b="0" i="0" kern="1200" dirty="0" err="1">
                <a:solidFill>
                  <a:schemeClr val="tx1"/>
                </a:solidFill>
                <a:effectLst/>
                <a:latin typeface="+mn-lt"/>
                <a:ea typeface="+mn-ea"/>
                <a:cs typeface="+mn-cs"/>
              </a:rPr>
              <a:t>Namba</a:t>
            </a:r>
            <a:r>
              <a:rPr lang="en-US" sz="1200" b="0" i="0" kern="1200" dirty="0">
                <a:solidFill>
                  <a:schemeClr val="tx1"/>
                </a:solidFill>
                <a:effectLst/>
                <a:latin typeface="+mn-lt"/>
                <a:ea typeface="+mn-ea"/>
                <a:cs typeface="+mn-cs"/>
              </a:rPr>
              <a:t>, 2009; Taylor, 2016; </a:t>
            </a:r>
            <a:r>
              <a:rPr lang="en-US" sz="1200" b="0" i="0" kern="1200" dirty="0" err="1">
                <a:solidFill>
                  <a:schemeClr val="tx1"/>
                </a:solidFill>
                <a:effectLst/>
                <a:latin typeface="+mn-lt"/>
                <a:ea typeface="+mn-ea"/>
                <a:cs typeface="+mn-cs"/>
              </a:rPr>
              <a:t>Namba</a:t>
            </a:r>
            <a:r>
              <a:rPr lang="en-US" sz="1200" b="0" i="0" kern="1200" dirty="0">
                <a:solidFill>
                  <a:schemeClr val="tx1"/>
                </a:solidFill>
                <a:effectLst/>
                <a:latin typeface="+mn-lt"/>
                <a:ea typeface="+mn-ea"/>
                <a:cs typeface="+mn-cs"/>
              </a:rPr>
              <a:t>, 2009; </a:t>
            </a:r>
            <a:r>
              <a:rPr lang="en-US" sz="1200" b="0" i="0" kern="1200" dirty="0" err="1">
                <a:solidFill>
                  <a:schemeClr val="tx1"/>
                </a:solidFill>
                <a:effectLst/>
                <a:latin typeface="+mn-lt"/>
                <a:ea typeface="+mn-ea"/>
                <a:cs typeface="+mn-cs"/>
              </a:rPr>
              <a:t>Namba</a:t>
            </a:r>
            <a:r>
              <a:rPr lang="en-US" sz="1200" b="0" i="0" kern="1200" dirty="0">
                <a:solidFill>
                  <a:schemeClr val="tx1"/>
                </a:solidFill>
                <a:effectLst/>
                <a:latin typeface="+mn-lt"/>
                <a:ea typeface="+mn-ea"/>
                <a:cs typeface="+mn-cs"/>
              </a:rPr>
              <a:t>, 2013).</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Most of the RCT evidence in favor of antibiotic cement comes from special populations (diabetics and revision patients) that are not widely applicable to the general primary TKA population, and the primary TKA studies do not support its use.</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importance of this recommendation regards the prevention of infection by using antibiotic cement as additional prophylaxis, which can have significant impact on patient function, and overall morbidity and health.</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Indiscrimate</a:t>
            </a:r>
            <a:r>
              <a:rPr lang="en-US" sz="1200" b="0" i="0" kern="1200" dirty="0">
                <a:solidFill>
                  <a:schemeClr val="tx1"/>
                </a:solidFill>
                <a:effectLst/>
                <a:latin typeface="+mn-lt"/>
                <a:ea typeface="+mn-ea"/>
                <a:cs typeface="+mn-cs"/>
              </a:rPr>
              <a:t> use of antibiotic laden cement may have unintended consequences that were not specifically evaluated with this recommendation. Although the studies did not show increased risk of implant loosening, it is possible that cement with higher doses of antibiotics could increase risk of loosening by changing the mechanical properties of the cement fixation. Similarly, there is the potential for other effects such as antimicrobial resistance or increased costs to the healthcare system that should be considered.</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Adequately powered randomized controlled trials assessing the impact of antibiotic cement on deep infection, implant survival and other patient outcomes are needed to determine which specific patient groups may benefit from this prophylactic treatment with total knee arthroplasty.</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Chiu,F.Y</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Chen,C.M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Lin,C.F</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Lo,W.H</a:t>
            </a:r>
            <a:r>
              <a:rPr lang="en-US" sz="1200" b="0" i="0" u="none" strike="noStrike" kern="1200" dirty="0">
                <a:solidFill>
                  <a:schemeClr val="tx1"/>
                </a:solidFill>
                <a:effectLst/>
                <a:latin typeface="+mn-lt"/>
                <a:ea typeface="+mn-ea"/>
                <a:cs typeface="+mn-cs"/>
                <a:hlinkClick r:id="rId3"/>
              </a:rPr>
              <a:t>. Cefuroxime-impregnated cement in primary total knee arthroplasty: a prospective, randomized study of three hundred and forty knees. </a:t>
            </a:r>
            <a:r>
              <a:rPr lang="en-US" sz="1200" b="0" i="0" u="none" strike="noStrike" kern="1200" dirty="0" err="1">
                <a:solidFill>
                  <a:schemeClr val="tx1"/>
                </a:solidFill>
                <a:effectLst/>
                <a:latin typeface="+mn-lt"/>
                <a:ea typeface="+mn-ea"/>
                <a:cs typeface="+mn-cs"/>
                <a:hlinkClick r:id="rId3"/>
              </a:rPr>
              <a:t>J.Bone</a:t>
            </a:r>
            <a:r>
              <a:rPr lang="en-US" sz="1200" b="0" i="0" u="none" strike="noStrike" kern="1200" dirty="0">
                <a:solidFill>
                  <a:schemeClr val="tx1"/>
                </a:solidFill>
                <a:effectLst/>
                <a:latin typeface="+mn-lt"/>
                <a:ea typeface="+mn-ea"/>
                <a:cs typeface="+mn-cs"/>
                <a:hlinkClick r:id="rId3"/>
              </a:rPr>
              <a:t> Joint </a:t>
            </a:r>
            <a:r>
              <a:rPr lang="en-US" sz="1200" b="0" i="0" u="none" strike="noStrike" kern="1200" dirty="0" err="1">
                <a:solidFill>
                  <a:schemeClr val="tx1"/>
                </a:solidFill>
                <a:effectLst/>
                <a:latin typeface="+mn-lt"/>
                <a:ea typeface="+mn-ea"/>
                <a:cs typeface="+mn-cs"/>
                <a:hlinkClick r:id="rId3"/>
              </a:rPr>
              <a:t>Surg.Am</a:t>
            </a:r>
            <a:r>
              <a:rPr lang="en-US" sz="1200" b="0" i="0" u="none" strike="noStrike" kern="1200" dirty="0">
                <a:solidFill>
                  <a:schemeClr val="tx1"/>
                </a:solidFill>
                <a:effectLst/>
                <a:latin typeface="+mn-lt"/>
                <a:ea typeface="+mn-ea"/>
                <a:cs typeface="+mn-cs"/>
                <a:hlinkClick r:id="rId3"/>
              </a:rPr>
              <a:t>. 2002/5; 5: 759-762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Chiu,F.Y</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Lin,C.F</a:t>
            </a:r>
            <a:r>
              <a:rPr lang="en-US" sz="1200" b="0" i="0" u="none" strike="noStrike" kern="1200" dirty="0">
                <a:solidFill>
                  <a:schemeClr val="tx1"/>
                </a:solidFill>
                <a:effectLst/>
                <a:latin typeface="+mn-lt"/>
                <a:ea typeface="+mn-ea"/>
                <a:cs typeface="+mn-cs"/>
                <a:hlinkClick r:id="rId4"/>
              </a:rPr>
              <a:t>. Antibiotic-impregnated cement in revision total knee arthroplasty. A prospective cohort study of one hundred and eighty-three knees. </a:t>
            </a:r>
            <a:r>
              <a:rPr lang="en-US" sz="1200" b="0" i="0" u="none" strike="noStrike" kern="1200" dirty="0" err="1">
                <a:solidFill>
                  <a:schemeClr val="tx1"/>
                </a:solidFill>
                <a:effectLst/>
                <a:latin typeface="+mn-lt"/>
                <a:ea typeface="+mn-ea"/>
                <a:cs typeface="+mn-cs"/>
                <a:hlinkClick r:id="rId4"/>
              </a:rPr>
              <a:t>J.Bone</a:t>
            </a:r>
            <a:r>
              <a:rPr lang="en-US" sz="1200" b="0" i="0" u="none" strike="noStrike" kern="1200" dirty="0">
                <a:solidFill>
                  <a:schemeClr val="tx1"/>
                </a:solidFill>
                <a:effectLst/>
                <a:latin typeface="+mn-lt"/>
                <a:ea typeface="+mn-ea"/>
                <a:cs typeface="+mn-cs"/>
                <a:hlinkClick r:id="rId4"/>
              </a:rPr>
              <a:t> Joint </a:t>
            </a:r>
            <a:r>
              <a:rPr lang="en-US" sz="1200" b="0" i="0" u="none" strike="noStrike" kern="1200" dirty="0" err="1">
                <a:solidFill>
                  <a:schemeClr val="tx1"/>
                </a:solidFill>
                <a:effectLst/>
                <a:latin typeface="+mn-lt"/>
                <a:ea typeface="+mn-ea"/>
                <a:cs typeface="+mn-cs"/>
                <a:hlinkClick r:id="rId4"/>
              </a:rPr>
              <a:t>Surg.Am</a:t>
            </a:r>
            <a:r>
              <a:rPr lang="en-US" sz="1200" b="0" i="0" u="none" strike="noStrike" kern="1200" dirty="0">
                <a:solidFill>
                  <a:schemeClr val="tx1"/>
                </a:solidFill>
                <a:effectLst/>
                <a:latin typeface="+mn-lt"/>
                <a:ea typeface="+mn-ea"/>
                <a:cs typeface="+mn-cs"/>
                <a:hlinkClick r:id="rId4"/>
              </a:rPr>
              <a:t>. 2009/3/1; 3: 628-633</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Chiu,F.Y</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Lin,C.F</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Chen,C.M</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Lo,W.H</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Chaung,T.Y</a:t>
            </a:r>
            <a:r>
              <a:rPr lang="en-US" sz="1200" b="0" i="0" u="none" strike="noStrike" kern="1200" dirty="0">
                <a:solidFill>
                  <a:schemeClr val="tx1"/>
                </a:solidFill>
                <a:effectLst/>
                <a:latin typeface="+mn-lt"/>
                <a:ea typeface="+mn-ea"/>
                <a:cs typeface="+mn-cs"/>
                <a:hlinkClick r:id="rId5"/>
              </a:rPr>
              <a:t>. Cefuroxime-impregnated cement at primary total knee arthroplasty in diabetes mellitus. A prospective, </a:t>
            </a:r>
            <a:r>
              <a:rPr lang="en-US" sz="1200" b="0" i="0" u="none" strike="noStrike" kern="1200" dirty="0" err="1">
                <a:solidFill>
                  <a:schemeClr val="tx1"/>
                </a:solidFill>
                <a:effectLst/>
                <a:latin typeface="+mn-lt"/>
                <a:ea typeface="+mn-ea"/>
                <a:cs typeface="+mn-cs"/>
                <a:hlinkClick r:id="rId5"/>
              </a:rPr>
              <a:t>randomised</a:t>
            </a:r>
            <a:r>
              <a:rPr lang="en-US" sz="1200" b="0" i="0" u="none" strike="noStrike" kern="1200" dirty="0">
                <a:solidFill>
                  <a:schemeClr val="tx1"/>
                </a:solidFill>
                <a:effectLst/>
                <a:latin typeface="+mn-lt"/>
                <a:ea typeface="+mn-ea"/>
                <a:cs typeface="+mn-cs"/>
                <a:hlinkClick r:id="rId5"/>
              </a:rPr>
              <a:t> study. </a:t>
            </a:r>
            <a:r>
              <a:rPr lang="en-US" sz="1200" b="0" i="0" u="none" strike="noStrike" kern="1200" dirty="0" err="1">
                <a:solidFill>
                  <a:schemeClr val="tx1"/>
                </a:solidFill>
                <a:effectLst/>
                <a:latin typeface="+mn-lt"/>
                <a:ea typeface="+mn-ea"/>
                <a:cs typeface="+mn-cs"/>
                <a:hlinkClick r:id="rId5"/>
              </a:rPr>
              <a:t>J.Bone</a:t>
            </a:r>
            <a:r>
              <a:rPr lang="en-US" sz="1200" b="0" i="0" u="none" strike="noStrike" kern="1200" dirty="0">
                <a:solidFill>
                  <a:schemeClr val="tx1"/>
                </a:solidFill>
                <a:effectLst/>
                <a:latin typeface="+mn-lt"/>
                <a:ea typeface="+mn-ea"/>
                <a:cs typeface="+mn-cs"/>
                <a:hlinkClick r:id="rId5"/>
              </a:rPr>
              <a:t> Joint </a:t>
            </a:r>
            <a:r>
              <a:rPr lang="en-US" sz="1200" b="0" i="0" u="none" strike="noStrike" kern="1200" dirty="0" err="1">
                <a:solidFill>
                  <a:schemeClr val="tx1"/>
                </a:solidFill>
                <a:effectLst/>
                <a:latin typeface="+mn-lt"/>
                <a:ea typeface="+mn-ea"/>
                <a:cs typeface="+mn-cs"/>
                <a:hlinkClick r:id="rId5"/>
              </a:rPr>
              <a:t>Surg.Br</a:t>
            </a:r>
            <a:r>
              <a:rPr lang="en-US" sz="1200" b="0" i="0" u="none" strike="noStrike" kern="1200" dirty="0">
                <a:solidFill>
                  <a:schemeClr val="tx1"/>
                </a:solidFill>
                <a:effectLst/>
                <a:latin typeface="+mn-lt"/>
                <a:ea typeface="+mn-ea"/>
                <a:cs typeface="+mn-cs"/>
                <a:hlinkClick r:id="rId5"/>
              </a:rPr>
              <a:t>. 2001/7; 5: 691-695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Dowsey,M.M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Choong,P.F</a:t>
            </a:r>
            <a:r>
              <a:rPr lang="en-US" sz="1200" b="0" i="0" u="none" strike="noStrike" kern="1200" dirty="0">
                <a:solidFill>
                  <a:schemeClr val="tx1"/>
                </a:solidFill>
                <a:effectLst/>
                <a:latin typeface="+mn-lt"/>
                <a:ea typeface="+mn-ea"/>
                <a:cs typeface="+mn-cs"/>
                <a:hlinkClick r:id="rId6"/>
              </a:rPr>
              <a:t>. Obesity is a major risk factor for prosthetic infection after primary hip arthroplasty. </a:t>
            </a:r>
            <a:r>
              <a:rPr lang="en-US" sz="1200" b="0" i="0" u="none" strike="noStrike" kern="1200" dirty="0" err="1">
                <a:solidFill>
                  <a:schemeClr val="tx1"/>
                </a:solidFill>
                <a:effectLst/>
                <a:latin typeface="+mn-lt"/>
                <a:ea typeface="+mn-ea"/>
                <a:cs typeface="+mn-cs"/>
                <a:hlinkClick r:id="rId6"/>
              </a:rPr>
              <a:t>Clin.Orthop.Relat.Res</a:t>
            </a:r>
            <a:r>
              <a:rPr lang="en-US" sz="1200" b="0" i="0" u="none" strike="noStrike" kern="1200" dirty="0">
                <a:solidFill>
                  <a:schemeClr val="tx1"/>
                </a:solidFill>
                <a:effectLst/>
                <a:latin typeface="+mn-lt"/>
                <a:ea typeface="+mn-ea"/>
                <a:cs typeface="+mn-cs"/>
                <a:hlinkClick r:id="rId6"/>
              </a:rPr>
              <a:t>. 2008/1; 1: 153-158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Hinarejos,P</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Guirro,P</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Leal,J</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Montserrat,F</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Pelfort,X</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Sorli,M.L</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Horcajada,J.P</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Puig,L</a:t>
            </a:r>
            <a:r>
              <a:rPr lang="en-US" sz="1200" b="0" i="0" u="none" strike="noStrike" kern="1200" dirty="0">
                <a:solidFill>
                  <a:schemeClr val="tx1"/>
                </a:solidFill>
                <a:effectLst/>
                <a:latin typeface="+mn-lt"/>
                <a:ea typeface="+mn-ea"/>
                <a:cs typeface="+mn-cs"/>
                <a:hlinkClick r:id="rId7"/>
              </a:rPr>
              <a:t>. The use of erythromycin and colistin-loaded cement in total knee arthroplasty does not reduce the incidence of infection: a prospective randomized study in 3000 knees. </a:t>
            </a:r>
            <a:r>
              <a:rPr lang="en-US" sz="1200" b="0" i="0" u="none" strike="noStrike" kern="1200" dirty="0" err="1">
                <a:solidFill>
                  <a:schemeClr val="tx1"/>
                </a:solidFill>
                <a:effectLst/>
                <a:latin typeface="+mn-lt"/>
                <a:ea typeface="+mn-ea"/>
                <a:cs typeface="+mn-cs"/>
                <a:hlinkClick r:id="rId7"/>
              </a:rPr>
              <a:t>J.Bone</a:t>
            </a:r>
            <a:r>
              <a:rPr lang="en-US" sz="1200" b="0" i="0" u="none" strike="noStrike" kern="1200" dirty="0">
                <a:solidFill>
                  <a:schemeClr val="tx1"/>
                </a:solidFill>
                <a:effectLst/>
                <a:latin typeface="+mn-lt"/>
                <a:ea typeface="+mn-ea"/>
                <a:cs typeface="+mn-cs"/>
                <a:hlinkClick r:id="rId7"/>
              </a:rPr>
              <a:t> Joint </a:t>
            </a:r>
            <a:r>
              <a:rPr lang="en-US" sz="1200" b="0" i="0" u="none" strike="noStrike" kern="1200" dirty="0" err="1">
                <a:solidFill>
                  <a:schemeClr val="tx1"/>
                </a:solidFill>
                <a:effectLst/>
                <a:latin typeface="+mn-lt"/>
                <a:ea typeface="+mn-ea"/>
                <a:cs typeface="+mn-cs"/>
                <a:hlinkClick r:id="rId7"/>
              </a:rPr>
              <a:t>Surg.Am</a:t>
            </a:r>
            <a:r>
              <a:rPr lang="en-US" sz="1200" b="0" i="0" u="none" strike="noStrike" kern="1200" dirty="0">
                <a:solidFill>
                  <a:schemeClr val="tx1"/>
                </a:solidFill>
                <a:effectLst/>
                <a:latin typeface="+mn-lt"/>
                <a:ea typeface="+mn-ea"/>
                <a:cs typeface="+mn-cs"/>
                <a:hlinkClick r:id="rId7"/>
              </a:rPr>
              <a:t>. 2013/5/1; 9: 769-774</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Namba,R.S</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Chen,Y</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Paxton,E.W</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Slipchenko,T</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Fithian,D.C</a:t>
            </a:r>
            <a:r>
              <a:rPr lang="en-US" sz="1200" b="0" i="0" u="none" strike="noStrike" kern="1200" dirty="0">
                <a:solidFill>
                  <a:schemeClr val="tx1"/>
                </a:solidFill>
                <a:effectLst/>
                <a:latin typeface="+mn-lt"/>
                <a:ea typeface="+mn-ea"/>
                <a:cs typeface="+mn-cs"/>
                <a:hlinkClick r:id="rId8"/>
              </a:rPr>
              <a:t>. Outcomes of routine use of antibiotic-loaded cement in primary total knee arthroplasty. </a:t>
            </a:r>
            <a:r>
              <a:rPr lang="en-US" sz="1200" b="0" i="0" u="none" strike="noStrike" kern="1200" dirty="0" err="1">
                <a:solidFill>
                  <a:schemeClr val="tx1"/>
                </a:solidFill>
                <a:effectLst/>
                <a:latin typeface="+mn-lt"/>
                <a:ea typeface="+mn-ea"/>
                <a:cs typeface="+mn-cs"/>
                <a:hlinkClick r:id="rId8"/>
              </a:rPr>
              <a:t>J.Arthroplasty</a:t>
            </a:r>
            <a:r>
              <a:rPr lang="en-US" sz="1200" b="0" i="0" u="none" strike="noStrike" kern="1200" dirty="0">
                <a:solidFill>
                  <a:schemeClr val="tx1"/>
                </a:solidFill>
                <a:effectLst/>
                <a:latin typeface="+mn-lt"/>
                <a:ea typeface="+mn-ea"/>
                <a:cs typeface="+mn-cs"/>
                <a:hlinkClick r:id="rId8"/>
              </a:rPr>
              <a:t> 2009/9; 6: 44-47</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Namba,R.S</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Inacio,M.C</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Paxton,E.W</a:t>
            </a:r>
            <a:r>
              <a:rPr lang="en-US" sz="1200" b="0" i="0" u="none" strike="noStrike" kern="1200" dirty="0">
                <a:solidFill>
                  <a:schemeClr val="tx1"/>
                </a:solidFill>
                <a:effectLst/>
                <a:latin typeface="+mn-lt"/>
                <a:ea typeface="+mn-ea"/>
                <a:cs typeface="+mn-cs"/>
                <a:hlinkClick r:id="rId9"/>
              </a:rPr>
              <a:t>. Risk factors associated with deep surgical site infections after primary total knee arthroplasty: an analysis of 56,216 knees. </a:t>
            </a:r>
            <a:r>
              <a:rPr lang="en-US" sz="1200" b="0" i="0" u="none" strike="noStrike" kern="1200" dirty="0" err="1">
                <a:solidFill>
                  <a:schemeClr val="tx1"/>
                </a:solidFill>
                <a:effectLst/>
                <a:latin typeface="+mn-lt"/>
                <a:ea typeface="+mn-ea"/>
                <a:cs typeface="+mn-cs"/>
                <a:hlinkClick r:id="rId9"/>
              </a:rPr>
              <a:t>J.Bone</a:t>
            </a:r>
            <a:r>
              <a:rPr lang="en-US" sz="1200" b="0" i="0" u="none" strike="noStrike" kern="1200" dirty="0">
                <a:solidFill>
                  <a:schemeClr val="tx1"/>
                </a:solidFill>
                <a:effectLst/>
                <a:latin typeface="+mn-lt"/>
                <a:ea typeface="+mn-ea"/>
                <a:cs typeface="+mn-cs"/>
                <a:hlinkClick r:id="rId9"/>
              </a:rPr>
              <a:t> Joint </a:t>
            </a:r>
            <a:r>
              <a:rPr lang="en-US" sz="1200" b="0" i="0" u="none" strike="noStrike" kern="1200" dirty="0" err="1">
                <a:solidFill>
                  <a:schemeClr val="tx1"/>
                </a:solidFill>
                <a:effectLst/>
                <a:latin typeface="+mn-lt"/>
                <a:ea typeface="+mn-ea"/>
                <a:cs typeface="+mn-cs"/>
                <a:hlinkClick r:id="rId9"/>
              </a:rPr>
              <a:t>Surg.Am</a:t>
            </a:r>
            <a:r>
              <a:rPr lang="en-US" sz="1200" b="0" i="0" u="none" strike="noStrike" kern="1200" dirty="0">
                <a:solidFill>
                  <a:schemeClr val="tx1"/>
                </a:solidFill>
                <a:effectLst/>
                <a:latin typeface="+mn-lt"/>
                <a:ea typeface="+mn-ea"/>
                <a:cs typeface="+mn-cs"/>
                <a:hlinkClick r:id="rId9"/>
              </a:rPr>
              <a:t>. 2013/5/1; 9: 775-782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Namba,R.S</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Inacio,M.C</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Paxton,E.W</a:t>
            </a:r>
            <a:r>
              <a:rPr lang="en-US" sz="1200" b="0" i="0" u="none" strike="noStrike" kern="1200" dirty="0">
                <a:solidFill>
                  <a:schemeClr val="tx1"/>
                </a:solidFill>
                <a:effectLst/>
                <a:latin typeface="+mn-lt"/>
                <a:ea typeface="+mn-ea"/>
                <a:cs typeface="+mn-cs"/>
                <a:hlinkClick r:id="rId9"/>
              </a:rPr>
              <a:t>. Risk factors associated with deep surgical site infections after primary total knee arthroplasty: an analysis of 56,216 knees. </a:t>
            </a:r>
            <a:r>
              <a:rPr lang="en-US" sz="1200" b="0" i="0" u="none" strike="noStrike" kern="1200" dirty="0" err="1">
                <a:solidFill>
                  <a:schemeClr val="tx1"/>
                </a:solidFill>
                <a:effectLst/>
                <a:latin typeface="+mn-lt"/>
                <a:ea typeface="+mn-ea"/>
                <a:cs typeface="+mn-cs"/>
                <a:hlinkClick r:id="rId9"/>
              </a:rPr>
              <a:t>J.Bone</a:t>
            </a:r>
            <a:r>
              <a:rPr lang="en-US" sz="1200" b="0" i="0" u="none" strike="noStrike" kern="1200" dirty="0">
                <a:solidFill>
                  <a:schemeClr val="tx1"/>
                </a:solidFill>
                <a:effectLst/>
                <a:latin typeface="+mn-lt"/>
                <a:ea typeface="+mn-ea"/>
                <a:cs typeface="+mn-cs"/>
                <a:hlinkClick r:id="rId9"/>
              </a:rPr>
              <a:t> Joint </a:t>
            </a:r>
            <a:r>
              <a:rPr lang="en-US" sz="1200" b="0" i="0" u="none" strike="noStrike" kern="1200" dirty="0" err="1">
                <a:solidFill>
                  <a:schemeClr val="tx1"/>
                </a:solidFill>
                <a:effectLst/>
                <a:latin typeface="+mn-lt"/>
                <a:ea typeface="+mn-ea"/>
                <a:cs typeface="+mn-cs"/>
                <a:hlinkClick r:id="rId9"/>
              </a:rPr>
              <a:t>Surg.Am</a:t>
            </a:r>
            <a:r>
              <a:rPr lang="en-US" sz="1200" b="0" i="0" u="none" strike="noStrike" kern="1200" dirty="0">
                <a:solidFill>
                  <a:schemeClr val="tx1"/>
                </a:solidFill>
                <a:effectLst/>
                <a:latin typeface="+mn-lt"/>
                <a:ea typeface="+mn-ea"/>
                <a:cs typeface="+mn-cs"/>
                <a:hlinkClick r:id="rId9"/>
              </a:rPr>
              <a:t>. 2013/5/1; 9: 775-782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0"/>
              </a:rPr>
              <a:t>Taylor,T</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Beggs,I</a:t>
            </a:r>
            <a:r>
              <a:rPr lang="en-US" sz="1200" b="0" i="0" u="none" strike="noStrike" kern="1200" dirty="0">
                <a:solidFill>
                  <a:schemeClr val="tx1"/>
                </a:solidFill>
                <a:effectLst/>
                <a:latin typeface="+mn-lt"/>
                <a:ea typeface="+mn-ea"/>
                <a:cs typeface="+mn-cs"/>
                <a:hlinkClick r:id="rId10"/>
              </a:rPr>
              <a:t>. Fine needle aspiration in infected hip replacements. Clin </a:t>
            </a:r>
            <a:r>
              <a:rPr lang="en-US" sz="1200" b="0" i="0" u="none" strike="noStrike" kern="1200" dirty="0" err="1">
                <a:solidFill>
                  <a:schemeClr val="tx1"/>
                </a:solidFill>
                <a:effectLst/>
                <a:latin typeface="+mn-lt"/>
                <a:ea typeface="+mn-ea"/>
                <a:cs typeface="+mn-cs"/>
                <a:hlinkClick r:id="rId10"/>
              </a:rPr>
              <a:t>Radiol</a:t>
            </a:r>
            <a:r>
              <a:rPr lang="en-US" sz="1200" b="0" i="0" u="none" strike="noStrike" kern="1200" dirty="0">
                <a:solidFill>
                  <a:schemeClr val="tx1"/>
                </a:solidFill>
                <a:effectLst/>
                <a:latin typeface="+mn-lt"/>
                <a:ea typeface="+mn-ea"/>
                <a:cs typeface="+mn-cs"/>
                <a:hlinkClick r:id="rId10"/>
              </a:rPr>
              <a:t> 1995/3; 3: 149-152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Wu,C.T</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Chen,I.L</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Wang,J.W</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Ko,J.Y</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Wang,C.J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Lee,C.H</a:t>
            </a:r>
            <a:r>
              <a:rPr lang="en-US" sz="1200" b="0" i="0" u="none" strike="noStrike" kern="1200" dirty="0">
                <a:solidFill>
                  <a:schemeClr val="tx1"/>
                </a:solidFill>
                <a:effectLst/>
                <a:latin typeface="+mn-lt"/>
                <a:ea typeface="+mn-ea"/>
                <a:cs typeface="+mn-cs"/>
                <a:hlinkClick r:id="rId11"/>
              </a:rPr>
              <a:t>. Surgical Site Infection After Total Knee Arthroplasty: Risk Factors in Patients With Timely Administration of Systemic Prophylactic Antibiotics. </a:t>
            </a:r>
            <a:r>
              <a:rPr lang="en-US" sz="1200" b="0" i="0" u="none" strike="noStrike" kern="1200" dirty="0" err="1">
                <a:solidFill>
                  <a:schemeClr val="tx1"/>
                </a:solidFill>
                <a:effectLst/>
                <a:latin typeface="+mn-lt"/>
                <a:ea typeface="+mn-ea"/>
                <a:cs typeface="+mn-cs"/>
                <a:hlinkClick r:id="rId11"/>
              </a:rPr>
              <a:t>J.Arthroplasty</a:t>
            </a:r>
            <a:r>
              <a:rPr lang="en-US" sz="1200" b="0" i="0" u="none" strike="noStrike" kern="1200" dirty="0">
                <a:solidFill>
                  <a:schemeClr val="tx1"/>
                </a:solidFill>
                <a:effectLst/>
                <a:latin typeface="+mn-lt"/>
                <a:ea typeface="+mn-ea"/>
                <a:cs typeface="+mn-cs"/>
                <a:hlinkClick r:id="rId11"/>
              </a:rPr>
              <a:t> 2016/7; 7: 1568-1573</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43</a:t>
            </a:fld>
            <a:endParaRPr lang="en-US"/>
          </a:p>
        </p:txBody>
      </p:sp>
    </p:spTree>
    <p:extLst>
      <p:ext uri="{BB962C8B-B14F-4D97-AF65-F5344CB8AC3E}">
        <p14:creationId xmlns:p14="http://schemas.microsoft.com/office/powerpoint/2010/main" val="2719666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r>
              <a:rPr lang="en-US" sz="1200" b="0" i="0" kern="1200" dirty="0">
                <a:solidFill>
                  <a:schemeClr val="tx1"/>
                </a:solidFill>
                <a:effectLst/>
                <a:latin typeface="+mn-lt"/>
                <a:ea typeface="+mn-ea"/>
                <a:cs typeface="+mn-cs"/>
              </a:rPr>
              <a:t>Total hip arthroplasty is commonly done both with and without cement and with a hybrid approach where one component is cemented and one is not. This recommendation is not intended to imply when cement should be used, but rather only to address the issue of whether antibiotics should be used with cement when cement is used in total hip arthroplasty. There is one randomized controlled study (RCT) evaluating the impact of cefuroxime in cement on deep infection rates after hip and knee replacement with no significant difference in infection rates. (McQueen, 1990). The results of observational studies examining the use of antibiotic cement with total hip arthroplasty have had mixed results. Using deep infection as an outcome, studies have found decreased risk (</a:t>
            </a:r>
            <a:r>
              <a:rPr lang="en-US" sz="1200" b="0" i="0" kern="1200" dirty="0" err="1">
                <a:solidFill>
                  <a:schemeClr val="tx1"/>
                </a:solidFill>
                <a:effectLst/>
                <a:latin typeface="+mn-lt"/>
                <a:ea typeface="+mn-ea"/>
                <a:cs typeface="+mn-cs"/>
              </a:rPr>
              <a:t>Schrama</a:t>
            </a:r>
            <a:r>
              <a:rPr lang="en-US" sz="1200" b="0" i="0" kern="1200" dirty="0">
                <a:solidFill>
                  <a:schemeClr val="tx1"/>
                </a:solidFill>
                <a:effectLst/>
                <a:latin typeface="+mn-lt"/>
                <a:ea typeface="+mn-ea"/>
                <a:cs typeface="+mn-cs"/>
              </a:rPr>
              <a:t>, 2015; Dale, 2009). One author compared antibiotic cement to uncemented techniques and reported lower risk of revision for infection in the cement group. (Dale, 2009) Others have failed to show any difference in infection rates when comparing antibiotic and plain cement. (Gandhi, 2009; </a:t>
            </a:r>
            <a:r>
              <a:rPr lang="en-US" sz="1200" b="0" i="0" kern="1200" dirty="0" err="1">
                <a:solidFill>
                  <a:schemeClr val="tx1"/>
                </a:solidFill>
                <a:effectLst/>
                <a:latin typeface="+mn-lt"/>
                <a:ea typeface="+mn-ea"/>
                <a:cs typeface="+mn-cs"/>
              </a:rPr>
              <a:t>Dowsey</a:t>
            </a:r>
            <a:r>
              <a:rPr lang="en-US" sz="1200" b="0" i="0" kern="1200" dirty="0">
                <a:solidFill>
                  <a:schemeClr val="tx1"/>
                </a:solidFill>
                <a:effectLst/>
                <a:latin typeface="+mn-lt"/>
                <a:ea typeface="+mn-ea"/>
                <a:cs typeface="+mn-cs"/>
              </a:rPr>
              <a:t>, 2008).</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issue of overall revision risk and implant loosening has been examined as well. One study found the use of antibiotic cement reduced the risk of revision overall and for aseptic loosening when both components were cemented compared with hybrid or uncemented techniques (</a:t>
            </a:r>
            <a:r>
              <a:rPr lang="en-US" sz="1200" b="0" i="0" kern="1200" dirty="0" err="1">
                <a:solidFill>
                  <a:schemeClr val="tx1"/>
                </a:solidFill>
                <a:effectLst/>
                <a:latin typeface="+mn-lt"/>
                <a:ea typeface="+mn-ea"/>
                <a:cs typeface="+mn-cs"/>
              </a:rPr>
              <a:t>Engesaeter</a:t>
            </a:r>
            <a:r>
              <a:rPr lang="en-US" sz="1200" b="0" i="0" kern="1200" dirty="0">
                <a:solidFill>
                  <a:schemeClr val="tx1"/>
                </a:solidFill>
                <a:effectLst/>
                <a:latin typeface="+mn-lt"/>
                <a:ea typeface="+mn-ea"/>
                <a:cs typeface="+mn-cs"/>
              </a:rPr>
              <a:t> 2006). However, no difference in revision for infection was noted. Another study found decreased risk of revision for infection when antibiotic cement was used compared to cement without antibiotics (Dale 2012). The use of systemic antibiotics and antibiotic cement compared with systemic antibiotics alone decreased the risk of aseptic loosening, overall revision, revision for infection, and revision for loosening in observational registry studies. (</a:t>
            </a:r>
            <a:r>
              <a:rPr lang="en-US" sz="1200" b="0" i="0" kern="1200" dirty="0" err="1">
                <a:solidFill>
                  <a:schemeClr val="tx1"/>
                </a:solidFill>
                <a:effectLst/>
                <a:latin typeface="+mn-lt"/>
                <a:ea typeface="+mn-ea"/>
                <a:cs typeface="+mn-cs"/>
              </a:rPr>
              <a:t>Espehaug</a:t>
            </a:r>
            <a:r>
              <a:rPr lang="en-US" sz="1200" b="0" i="0" kern="1200" dirty="0">
                <a:solidFill>
                  <a:schemeClr val="tx1"/>
                </a:solidFill>
                <a:effectLst/>
                <a:latin typeface="+mn-lt"/>
                <a:ea typeface="+mn-ea"/>
                <a:cs typeface="+mn-cs"/>
              </a:rPr>
              <a:t> 1997 and </a:t>
            </a:r>
            <a:r>
              <a:rPr lang="en-US" sz="1200" b="0" i="0" kern="1200" dirty="0" err="1">
                <a:solidFill>
                  <a:schemeClr val="tx1"/>
                </a:solidFill>
                <a:effectLst/>
                <a:latin typeface="+mn-lt"/>
                <a:ea typeface="+mn-ea"/>
                <a:cs typeface="+mn-cs"/>
              </a:rPr>
              <a:t>Engesaeter</a:t>
            </a:r>
            <a:r>
              <a:rPr lang="en-US" sz="1200" b="0" i="0" kern="1200" dirty="0">
                <a:solidFill>
                  <a:schemeClr val="tx1"/>
                </a:solidFill>
                <a:effectLst/>
                <a:latin typeface="+mn-lt"/>
                <a:ea typeface="+mn-ea"/>
                <a:cs typeface="+mn-cs"/>
              </a:rPr>
              <a:t> 2003).</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importance of this recommendation regards the prevention of infection by using antibiotic cement as additional prophylaxis, which can have significant impact on patient function, and overall morbidity and health.</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Indiscrimate</a:t>
            </a:r>
            <a:r>
              <a:rPr lang="en-US" sz="1200" b="0" i="0" kern="1200" dirty="0">
                <a:solidFill>
                  <a:schemeClr val="tx1"/>
                </a:solidFill>
                <a:effectLst/>
                <a:latin typeface="+mn-lt"/>
                <a:ea typeface="+mn-ea"/>
                <a:cs typeface="+mn-cs"/>
              </a:rPr>
              <a:t> use of antibiotic laden cement may have unintended consequences that were not specifically evaluated with this recommendation. Although the studies did not show increased risk of implant loosening, it is possible that cement with higher doses of antibiotics could increase risk of loosening by changing the mechanical properties of the cement fixation. Similarly, there is the potential for other effects such as antimicrobial resistance or increased costs to the healthcare system that should be considered.</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Adequately powered randomized controlled trials assessing the impact of antibiotic cement on deep infection, implant survival and other patient outcomes are needed to determine which specific patient groups may benefit from this prophylactic treatment with total knee arthroplasty.</a:t>
            </a: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
              </a:rPr>
              <a:t>(28) </a:t>
            </a:r>
            <a:r>
              <a:rPr lang="en-US" sz="1200" b="0" i="0" u="none" strike="noStrike" kern="1200" dirty="0" err="1">
                <a:solidFill>
                  <a:schemeClr val="tx1"/>
                </a:solidFill>
                <a:effectLst/>
                <a:latin typeface="+mn-lt"/>
                <a:ea typeface="+mn-ea"/>
                <a:cs typeface="+mn-cs"/>
                <a:hlinkClick r:id="rId3"/>
              </a:rPr>
              <a:t>Engesaeter</a:t>
            </a:r>
            <a:r>
              <a:rPr lang="en-US" sz="1200" b="0" i="0" u="none" strike="noStrike" kern="1200" dirty="0">
                <a:solidFill>
                  <a:schemeClr val="tx1"/>
                </a:solidFill>
                <a:effectLst/>
                <a:latin typeface="+mn-lt"/>
                <a:ea typeface="+mn-ea"/>
                <a:cs typeface="+mn-cs"/>
                <a:hlinkClick r:id="rId3"/>
              </a:rPr>
              <a:t> LB, Lie SA, </a:t>
            </a:r>
            <a:r>
              <a:rPr lang="en-US" sz="1200" b="0" i="0" u="none" strike="noStrike" kern="1200" dirty="0" err="1">
                <a:solidFill>
                  <a:schemeClr val="tx1"/>
                </a:solidFill>
                <a:effectLst/>
                <a:latin typeface="+mn-lt"/>
                <a:ea typeface="+mn-ea"/>
                <a:cs typeface="+mn-cs"/>
                <a:hlinkClick r:id="rId3"/>
              </a:rPr>
              <a:t>Espehaug</a:t>
            </a:r>
            <a:r>
              <a:rPr lang="en-US" sz="1200" b="0" i="0" u="none" strike="noStrike" kern="1200" dirty="0">
                <a:solidFill>
                  <a:schemeClr val="tx1"/>
                </a:solidFill>
                <a:effectLst/>
                <a:latin typeface="+mn-lt"/>
                <a:ea typeface="+mn-ea"/>
                <a:cs typeface="+mn-cs"/>
                <a:hlinkClick r:id="rId3"/>
              </a:rPr>
              <a:t> B, </a:t>
            </a:r>
            <a:r>
              <a:rPr lang="en-US" sz="1200" b="0" i="0" u="none" strike="noStrike" kern="1200" dirty="0" err="1">
                <a:solidFill>
                  <a:schemeClr val="tx1"/>
                </a:solidFill>
                <a:effectLst/>
                <a:latin typeface="+mn-lt"/>
                <a:ea typeface="+mn-ea"/>
                <a:cs typeface="+mn-cs"/>
                <a:hlinkClick r:id="rId3"/>
              </a:rPr>
              <a:t>Furnes</a:t>
            </a:r>
            <a:r>
              <a:rPr lang="en-US" sz="1200" b="0" i="0" u="none" strike="noStrike" kern="1200" dirty="0">
                <a:solidFill>
                  <a:schemeClr val="tx1"/>
                </a:solidFill>
                <a:effectLst/>
                <a:latin typeface="+mn-lt"/>
                <a:ea typeface="+mn-ea"/>
                <a:cs typeface="+mn-cs"/>
                <a:hlinkClick r:id="rId3"/>
              </a:rPr>
              <a:t> O, </a:t>
            </a:r>
            <a:r>
              <a:rPr lang="en-US" sz="1200" b="0" i="0" u="none" strike="noStrike" kern="1200" dirty="0" err="1">
                <a:solidFill>
                  <a:schemeClr val="tx1"/>
                </a:solidFill>
                <a:effectLst/>
                <a:latin typeface="+mn-lt"/>
                <a:ea typeface="+mn-ea"/>
                <a:cs typeface="+mn-cs"/>
                <a:hlinkClick r:id="rId3"/>
              </a:rPr>
              <a:t>Vollset</a:t>
            </a:r>
            <a:r>
              <a:rPr lang="en-US" sz="1200" b="0" i="0" u="none" strike="noStrike" kern="1200" dirty="0">
                <a:solidFill>
                  <a:schemeClr val="tx1"/>
                </a:solidFill>
                <a:effectLst/>
                <a:latin typeface="+mn-lt"/>
                <a:ea typeface="+mn-ea"/>
                <a:cs typeface="+mn-cs"/>
                <a:hlinkClick r:id="rId3"/>
              </a:rPr>
              <a:t> SE, </a:t>
            </a:r>
            <a:r>
              <a:rPr lang="en-US" sz="1200" b="0" i="0" u="none" strike="noStrike" kern="1200" dirty="0" err="1">
                <a:solidFill>
                  <a:schemeClr val="tx1"/>
                </a:solidFill>
                <a:effectLst/>
                <a:latin typeface="+mn-lt"/>
                <a:ea typeface="+mn-ea"/>
                <a:cs typeface="+mn-cs"/>
                <a:hlinkClick r:id="rId3"/>
              </a:rPr>
              <a:t>Havelin</a:t>
            </a:r>
            <a:r>
              <a:rPr lang="en-US" sz="1200" b="0" i="0" u="none" strike="noStrike" kern="1200" dirty="0">
                <a:solidFill>
                  <a:schemeClr val="tx1"/>
                </a:solidFill>
                <a:effectLst/>
                <a:latin typeface="+mn-lt"/>
                <a:ea typeface="+mn-ea"/>
                <a:cs typeface="+mn-cs"/>
                <a:hlinkClick r:id="rId3"/>
              </a:rPr>
              <a:t> LI. Antibiotic prophylaxis in total hip arthroplasty: effects of antibiotic prophylaxis systemically and in bone cement on the revision rate of 22,170 primary hip replacements followed 0-14 years in the Norwegian Arthroplasty Register. Acta </a:t>
            </a:r>
            <a:r>
              <a:rPr lang="en-US" sz="1200" b="0" i="0" u="none" strike="noStrike" kern="1200" dirty="0" err="1">
                <a:solidFill>
                  <a:schemeClr val="tx1"/>
                </a:solidFill>
                <a:effectLst/>
                <a:latin typeface="+mn-lt"/>
                <a:ea typeface="+mn-ea"/>
                <a:cs typeface="+mn-cs"/>
                <a:hlinkClick r:id="rId3"/>
              </a:rPr>
              <a:t>Orthop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Scand</a:t>
            </a:r>
            <a:r>
              <a:rPr lang="en-US" sz="1200" b="0" i="0" u="none" strike="noStrike" kern="1200" dirty="0">
                <a:solidFill>
                  <a:schemeClr val="tx1"/>
                </a:solidFill>
                <a:effectLst/>
                <a:latin typeface="+mn-lt"/>
                <a:ea typeface="+mn-ea"/>
                <a:cs typeface="+mn-cs"/>
                <a:hlinkClick r:id="rId3"/>
              </a:rPr>
              <a:t> 2003;74(6):644-651.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3"/>
              </a:rPr>
              <a:t>(28) </a:t>
            </a:r>
            <a:r>
              <a:rPr lang="en-US" sz="1200" b="0" i="0" u="none" strike="noStrike" kern="1200" dirty="0" err="1">
                <a:solidFill>
                  <a:schemeClr val="tx1"/>
                </a:solidFill>
                <a:effectLst/>
                <a:latin typeface="+mn-lt"/>
                <a:ea typeface="+mn-ea"/>
                <a:cs typeface="+mn-cs"/>
                <a:hlinkClick r:id="rId3"/>
              </a:rPr>
              <a:t>Engesaeter</a:t>
            </a:r>
            <a:r>
              <a:rPr lang="en-US" sz="1200" b="0" i="0" u="none" strike="noStrike" kern="1200" dirty="0">
                <a:solidFill>
                  <a:schemeClr val="tx1"/>
                </a:solidFill>
                <a:effectLst/>
                <a:latin typeface="+mn-lt"/>
                <a:ea typeface="+mn-ea"/>
                <a:cs typeface="+mn-cs"/>
                <a:hlinkClick r:id="rId3"/>
              </a:rPr>
              <a:t> LB, Lie SA, </a:t>
            </a:r>
            <a:r>
              <a:rPr lang="en-US" sz="1200" b="0" i="0" u="none" strike="noStrike" kern="1200" dirty="0" err="1">
                <a:solidFill>
                  <a:schemeClr val="tx1"/>
                </a:solidFill>
                <a:effectLst/>
                <a:latin typeface="+mn-lt"/>
                <a:ea typeface="+mn-ea"/>
                <a:cs typeface="+mn-cs"/>
                <a:hlinkClick r:id="rId3"/>
              </a:rPr>
              <a:t>Espehaug</a:t>
            </a:r>
            <a:r>
              <a:rPr lang="en-US" sz="1200" b="0" i="0" u="none" strike="noStrike" kern="1200" dirty="0">
                <a:solidFill>
                  <a:schemeClr val="tx1"/>
                </a:solidFill>
                <a:effectLst/>
                <a:latin typeface="+mn-lt"/>
                <a:ea typeface="+mn-ea"/>
                <a:cs typeface="+mn-cs"/>
                <a:hlinkClick r:id="rId3"/>
              </a:rPr>
              <a:t> B, </a:t>
            </a:r>
            <a:r>
              <a:rPr lang="en-US" sz="1200" b="0" i="0" u="none" strike="noStrike" kern="1200" dirty="0" err="1">
                <a:solidFill>
                  <a:schemeClr val="tx1"/>
                </a:solidFill>
                <a:effectLst/>
                <a:latin typeface="+mn-lt"/>
                <a:ea typeface="+mn-ea"/>
                <a:cs typeface="+mn-cs"/>
                <a:hlinkClick r:id="rId3"/>
              </a:rPr>
              <a:t>Furnes</a:t>
            </a:r>
            <a:r>
              <a:rPr lang="en-US" sz="1200" b="0" i="0" u="none" strike="noStrike" kern="1200" dirty="0">
                <a:solidFill>
                  <a:schemeClr val="tx1"/>
                </a:solidFill>
                <a:effectLst/>
                <a:latin typeface="+mn-lt"/>
                <a:ea typeface="+mn-ea"/>
                <a:cs typeface="+mn-cs"/>
                <a:hlinkClick r:id="rId3"/>
              </a:rPr>
              <a:t> O, </a:t>
            </a:r>
            <a:r>
              <a:rPr lang="en-US" sz="1200" b="0" i="0" u="none" strike="noStrike" kern="1200" dirty="0" err="1">
                <a:solidFill>
                  <a:schemeClr val="tx1"/>
                </a:solidFill>
                <a:effectLst/>
                <a:latin typeface="+mn-lt"/>
                <a:ea typeface="+mn-ea"/>
                <a:cs typeface="+mn-cs"/>
                <a:hlinkClick r:id="rId3"/>
              </a:rPr>
              <a:t>Vollset</a:t>
            </a:r>
            <a:r>
              <a:rPr lang="en-US" sz="1200" b="0" i="0" u="none" strike="noStrike" kern="1200" dirty="0">
                <a:solidFill>
                  <a:schemeClr val="tx1"/>
                </a:solidFill>
                <a:effectLst/>
                <a:latin typeface="+mn-lt"/>
                <a:ea typeface="+mn-ea"/>
                <a:cs typeface="+mn-cs"/>
                <a:hlinkClick r:id="rId3"/>
              </a:rPr>
              <a:t> SE, </a:t>
            </a:r>
            <a:r>
              <a:rPr lang="en-US" sz="1200" b="0" i="0" u="none" strike="noStrike" kern="1200" dirty="0" err="1">
                <a:solidFill>
                  <a:schemeClr val="tx1"/>
                </a:solidFill>
                <a:effectLst/>
                <a:latin typeface="+mn-lt"/>
                <a:ea typeface="+mn-ea"/>
                <a:cs typeface="+mn-cs"/>
                <a:hlinkClick r:id="rId3"/>
              </a:rPr>
              <a:t>Havelin</a:t>
            </a:r>
            <a:r>
              <a:rPr lang="en-US" sz="1200" b="0" i="0" u="none" strike="noStrike" kern="1200" dirty="0">
                <a:solidFill>
                  <a:schemeClr val="tx1"/>
                </a:solidFill>
                <a:effectLst/>
                <a:latin typeface="+mn-lt"/>
                <a:ea typeface="+mn-ea"/>
                <a:cs typeface="+mn-cs"/>
                <a:hlinkClick r:id="rId3"/>
              </a:rPr>
              <a:t> LI. Antibiotic prophylaxis in total hip arthroplasty: effects of antibiotic prophylaxis systemically and in bone cement on the revision rate of 22,170 primary hip replacements followed 0-14 years in the Norwegian Arthroplasty Register. Acta </a:t>
            </a:r>
            <a:r>
              <a:rPr lang="en-US" sz="1200" b="0" i="0" u="none" strike="noStrike" kern="1200" dirty="0" err="1">
                <a:solidFill>
                  <a:schemeClr val="tx1"/>
                </a:solidFill>
                <a:effectLst/>
                <a:latin typeface="+mn-lt"/>
                <a:ea typeface="+mn-ea"/>
                <a:cs typeface="+mn-cs"/>
                <a:hlinkClick r:id="rId3"/>
              </a:rPr>
              <a:t>Orthop</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Scand</a:t>
            </a:r>
            <a:r>
              <a:rPr lang="en-US" sz="1200" b="0" i="0" u="none" strike="noStrike" kern="1200" dirty="0">
                <a:solidFill>
                  <a:schemeClr val="tx1"/>
                </a:solidFill>
                <a:effectLst/>
                <a:latin typeface="+mn-lt"/>
                <a:ea typeface="+mn-ea"/>
                <a:cs typeface="+mn-cs"/>
                <a:hlinkClick r:id="rId3"/>
              </a:rPr>
              <a:t> 2003;74(6):644-651.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Dale,H</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Fenstad,A.M</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Hallan,G</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Havelin,L.I</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Furnes,O</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Overgaard,S</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Pedersen,A.B</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Karrholm,J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Garellick,G</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Pulkkinen,P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Eskelinen,A</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Makela,K</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Engesaeter,L.B</a:t>
            </a:r>
            <a:r>
              <a:rPr lang="en-US" sz="1200" b="0" i="0" u="none" strike="noStrike" kern="1200" dirty="0">
                <a:solidFill>
                  <a:schemeClr val="tx1"/>
                </a:solidFill>
                <a:effectLst/>
                <a:latin typeface="+mn-lt"/>
                <a:ea typeface="+mn-ea"/>
                <a:cs typeface="+mn-cs"/>
                <a:hlinkClick r:id="rId4"/>
              </a:rPr>
              <a:t>. Increasing risk of prosthetic joint infection after total hip arthroplasty. Acta </a:t>
            </a:r>
            <a:r>
              <a:rPr lang="en-US" sz="1200" b="0" i="0" u="none" strike="noStrike" kern="1200" dirty="0" err="1">
                <a:solidFill>
                  <a:schemeClr val="tx1"/>
                </a:solidFill>
                <a:effectLst/>
                <a:latin typeface="+mn-lt"/>
                <a:ea typeface="+mn-ea"/>
                <a:cs typeface="+mn-cs"/>
                <a:hlinkClick r:id="rId4"/>
              </a:rPr>
              <a:t>Orthop</a:t>
            </a:r>
            <a:r>
              <a:rPr lang="en-US" sz="1200" b="0" i="0" u="none" strike="noStrike" kern="1200" dirty="0">
                <a:solidFill>
                  <a:schemeClr val="tx1"/>
                </a:solidFill>
                <a:effectLst/>
                <a:latin typeface="+mn-lt"/>
                <a:ea typeface="+mn-ea"/>
                <a:cs typeface="+mn-cs"/>
                <a:hlinkClick r:id="rId4"/>
              </a:rPr>
              <a:t>. 2012/10; 5: 449-458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Dale,H</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Hallan,G</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Hallan,G</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Espehaug,B</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Havelin,L.I</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Engesaeter,L.B</a:t>
            </a:r>
            <a:r>
              <a:rPr lang="en-US" sz="1200" b="0" i="0" u="none" strike="noStrike" kern="1200" dirty="0">
                <a:solidFill>
                  <a:schemeClr val="tx1"/>
                </a:solidFill>
                <a:effectLst/>
                <a:latin typeface="+mn-lt"/>
                <a:ea typeface="+mn-ea"/>
                <a:cs typeface="+mn-cs"/>
                <a:hlinkClick r:id="rId5"/>
              </a:rPr>
              <a:t>. Increasing risk of revision due to deep infection after hip arthroplasty. Acta </a:t>
            </a:r>
            <a:r>
              <a:rPr lang="en-US" sz="1200" b="0" i="0" u="none" strike="noStrike" kern="1200" dirty="0" err="1">
                <a:solidFill>
                  <a:schemeClr val="tx1"/>
                </a:solidFill>
                <a:effectLst/>
                <a:latin typeface="+mn-lt"/>
                <a:ea typeface="+mn-ea"/>
                <a:cs typeface="+mn-cs"/>
                <a:hlinkClick r:id="rId5"/>
              </a:rPr>
              <a:t>Orthop</a:t>
            </a:r>
            <a:r>
              <a:rPr lang="en-US" sz="1200" b="0" i="0" u="none" strike="noStrike" kern="1200" dirty="0">
                <a:solidFill>
                  <a:schemeClr val="tx1"/>
                </a:solidFill>
                <a:effectLst/>
                <a:latin typeface="+mn-lt"/>
                <a:ea typeface="+mn-ea"/>
                <a:cs typeface="+mn-cs"/>
                <a:hlinkClick r:id="rId5"/>
              </a:rPr>
              <a:t>. 2009/12; 6: 639-645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Dowsey,M.M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Choong,P.F</a:t>
            </a:r>
            <a:r>
              <a:rPr lang="en-US" sz="1200" b="0" i="0" u="none" strike="noStrike" kern="1200" dirty="0">
                <a:solidFill>
                  <a:schemeClr val="tx1"/>
                </a:solidFill>
                <a:effectLst/>
                <a:latin typeface="+mn-lt"/>
                <a:ea typeface="+mn-ea"/>
                <a:cs typeface="+mn-cs"/>
                <a:hlinkClick r:id="rId6"/>
              </a:rPr>
              <a:t>. Obese diabetic patients are at substantial risk for deep infection after primary TKA. </a:t>
            </a:r>
            <a:r>
              <a:rPr lang="en-US" sz="1200" b="0" i="0" u="none" strike="noStrike" kern="1200" dirty="0" err="1">
                <a:solidFill>
                  <a:schemeClr val="tx1"/>
                </a:solidFill>
                <a:effectLst/>
                <a:latin typeface="+mn-lt"/>
                <a:ea typeface="+mn-ea"/>
                <a:cs typeface="+mn-cs"/>
                <a:hlinkClick r:id="rId6"/>
              </a:rPr>
              <a:t>Clin.Orthop.Relat.Res</a:t>
            </a:r>
            <a:r>
              <a:rPr lang="en-US" sz="1200" b="0" i="0" u="none" strike="noStrike" kern="1200" dirty="0">
                <a:solidFill>
                  <a:schemeClr val="tx1"/>
                </a:solidFill>
                <a:effectLst/>
                <a:latin typeface="+mn-lt"/>
                <a:ea typeface="+mn-ea"/>
                <a:cs typeface="+mn-cs"/>
                <a:hlinkClick r:id="rId6"/>
              </a:rPr>
              <a:t>. 2009/6; 6: 1577-1581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7"/>
              </a:rPr>
              <a:t>Engesaeter,L.B</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Espehaug,B</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Lie,S.A</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Furnes,O</a:t>
            </a:r>
            <a:r>
              <a:rPr lang="en-US" sz="1200" b="0" i="0" u="none" strike="noStrike" kern="1200" dirty="0">
                <a:solidFill>
                  <a:schemeClr val="tx1"/>
                </a:solidFill>
                <a:effectLst/>
                <a:latin typeface="+mn-lt"/>
                <a:ea typeface="+mn-ea"/>
                <a:cs typeface="+mn-cs"/>
                <a:hlinkClick r:id="rId7"/>
              </a:rPr>
              <a:t>., </a:t>
            </a:r>
            <a:r>
              <a:rPr lang="en-US" sz="1200" b="0" i="0" u="none" strike="noStrike" kern="1200" dirty="0" err="1">
                <a:solidFill>
                  <a:schemeClr val="tx1"/>
                </a:solidFill>
                <a:effectLst/>
                <a:latin typeface="+mn-lt"/>
                <a:ea typeface="+mn-ea"/>
                <a:cs typeface="+mn-cs"/>
                <a:hlinkClick r:id="rId7"/>
              </a:rPr>
              <a:t>Havelin,L.I</a:t>
            </a:r>
            <a:r>
              <a:rPr lang="en-US" sz="1200" b="0" i="0" u="none" strike="noStrike" kern="1200" dirty="0">
                <a:solidFill>
                  <a:schemeClr val="tx1"/>
                </a:solidFill>
                <a:effectLst/>
                <a:latin typeface="+mn-lt"/>
                <a:ea typeface="+mn-ea"/>
                <a:cs typeface="+mn-cs"/>
                <a:hlinkClick r:id="rId7"/>
              </a:rPr>
              <a:t>. Does cement increase the risk of infection in primary total hip arthroplasty? Revision rates in 56,275 cemented and uncemented primary THAs followed for 0- 16 years in the Norwegian Arthroplasty Register. Acta </a:t>
            </a:r>
            <a:r>
              <a:rPr lang="en-US" sz="1200" b="0" i="0" u="none" strike="noStrike" kern="1200" dirty="0" err="1">
                <a:solidFill>
                  <a:schemeClr val="tx1"/>
                </a:solidFill>
                <a:effectLst/>
                <a:latin typeface="+mn-lt"/>
                <a:ea typeface="+mn-ea"/>
                <a:cs typeface="+mn-cs"/>
                <a:hlinkClick r:id="rId7"/>
              </a:rPr>
              <a:t>Orthop</a:t>
            </a:r>
            <a:r>
              <a:rPr lang="en-US" sz="1200" b="0" i="0" u="none" strike="noStrike" kern="1200" dirty="0">
                <a:solidFill>
                  <a:schemeClr val="tx1"/>
                </a:solidFill>
                <a:effectLst/>
                <a:latin typeface="+mn-lt"/>
                <a:ea typeface="+mn-ea"/>
                <a:cs typeface="+mn-cs"/>
                <a:hlinkClick r:id="rId7"/>
              </a:rPr>
              <a:t>. 2006/6; 3: 351-358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8"/>
              </a:rPr>
              <a:t>Espehaug,B</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Engesaeter,L.B</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Vollset,S.E</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Havelin,L.I</a:t>
            </a:r>
            <a:r>
              <a:rPr lang="en-US" sz="1200" b="0" i="0" u="none" strike="noStrike" kern="1200" dirty="0">
                <a:solidFill>
                  <a:schemeClr val="tx1"/>
                </a:solidFill>
                <a:effectLst/>
                <a:latin typeface="+mn-lt"/>
                <a:ea typeface="+mn-ea"/>
                <a:cs typeface="+mn-cs"/>
                <a:hlinkClick r:id="rId8"/>
              </a:rPr>
              <a:t>., </a:t>
            </a:r>
            <a:r>
              <a:rPr lang="en-US" sz="1200" b="0" i="0" u="none" strike="noStrike" kern="1200" dirty="0" err="1">
                <a:solidFill>
                  <a:schemeClr val="tx1"/>
                </a:solidFill>
                <a:effectLst/>
                <a:latin typeface="+mn-lt"/>
                <a:ea typeface="+mn-ea"/>
                <a:cs typeface="+mn-cs"/>
                <a:hlinkClick r:id="rId8"/>
              </a:rPr>
              <a:t>Langeland,N</a:t>
            </a:r>
            <a:r>
              <a:rPr lang="en-US" sz="1200" b="0" i="0" u="none" strike="noStrike" kern="1200" dirty="0">
                <a:solidFill>
                  <a:schemeClr val="tx1"/>
                </a:solidFill>
                <a:effectLst/>
                <a:latin typeface="+mn-lt"/>
                <a:ea typeface="+mn-ea"/>
                <a:cs typeface="+mn-cs"/>
                <a:hlinkClick r:id="rId8"/>
              </a:rPr>
              <a:t>. Antibiotic prophylaxis in total hip arthroplasty. Review of 10,905 primary cemented total hip replacements reported to the Norwegian arthroplasty register, 1987 to 1995. </a:t>
            </a:r>
            <a:r>
              <a:rPr lang="en-US" sz="1200" b="0" i="0" u="none" strike="noStrike" kern="1200" dirty="0" err="1">
                <a:solidFill>
                  <a:schemeClr val="tx1"/>
                </a:solidFill>
                <a:effectLst/>
                <a:latin typeface="+mn-lt"/>
                <a:ea typeface="+mn-ea"/>
                <a:cs typeface="+mn-cs"/>
                <a:hlinkClick r:id="rId8"/>
              </a:rPr>
              <a:t>J.Bone</a:t>
            </a:r>
            <a:r>
              <a:rPr lang="en-US" sz="1200" b="0" i="0" u="none" strike="noStrike" kern="1200" dirty="0">
                <a:solidFill>
                  <a:schemeClr val="tx1"/>
                </a:solidFill>
                <a:effectLst/>
                <a:latin typeface="+mn-lt"/>
                <a:ea typeface="+mn-ea"/>
                <a:cs typeface="+mn-cs"/>
                <a:hlinkClick r:id="rId8"/>
              </a:rPr>
              <a:t> Joint </a:t>
            </a:r>
            <a:r>
              <a:rPr lang="en-US" sz="1200" b="0" i="0" u="none" strike="noStrike" kern="1200" dirty="0" err="1">
                <a:solidFill>
                  <a:schemeClr val="tx1"/>
                </a:solidFill>
                <a:effectLst/>
                <a:latin typeface="+mn-lt"/>
                <a:ea typeface="+mn-ea"/>
                <a:cs typeface="+mn-cs"/>
                <a:hlinkClick r:id="rId8"/>
              </a:rPr>
              <a:t>Surg.Br</a:t>
            </a:r>
            <a:r>
              <a:rPr lang="en-US" sz="1200" b="0" i="0" u="none" strike="noStrike" kern="1200" dirty="0">
                <a:solidFill>
                  <a:schemeClr val="tx1"/>
                </a:solidFill>
                <a:effectLst/>
                <a:latin typeface="+mn-lt"/>
                <a:ea typeface="+mn-ea"/>
                <a:cs typeface="+mn-cs"/>
                <a:hlinkClick r:id="rId8"/>
              </a:rPr>
              <a:t>. 1997/7; 4: 590-595</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9"/>
              </a:rPr>
              <a:t>Gandhi,R</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Razak,F</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Pathy,R</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Davey,J.R</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Syed,K</a:t>
            </a:r>
            <a:r>
              <a:rPr lang="en-US" sz="1200" b="0" i="0" u="none" strike="noStrike" kern="1200" dirty="0">
                <a:solidFill>
                  <a:schemeClr val="tx1"/>
                </a:solidFill>
                <a:effectLst/>
                <a:latin typeface="+mn-lt"/>
                <a:ea typeface="+mn-ea"/>
                <a:cs typeface="+mn-cs"/>
                <a:hlinkClick r:id="rId9"/>
              </a:rPr>
              <a:t>., </a:t>
            </a:r>
            <a:r>
              <a:rPr lang="en-US" sz="1200" b="0" i="0" u="none" strike="noStrike" kern="1200" dirty="0" err="1">
                <a:solidFill>
                  <a:schemeClr val="tx1"/>
                </a:solidFill>
                <a:effectLst/>
                <a:latin typeface="+mn-lt"/>
                <a:ea typeface="+mn-ea"/>
                <a:cs typeface="+mn-cs"/>
                <a:hlinkClick r:id="rId9"/>
              </a:rPr>
              <a:t>Mahomed,N.N</a:t>
            </a:r>
            <a:r>
              <a:rPr lang="en-US" sz="1200" b="0" i="0" u="none" strike="noStrike" kern="1200" dirty="0">
                <a:solidFill>
                  <a:schemeClr val="tx1"/>
                </a:solidFill>
                <a:effectLst/>
                <a:latin typeface="+mn-lt"/>
                <a:ea typeface="+mn-ea"/>
                <a:cs typeface="+mn-cs"/>
                <a:hlinkClick r:id="rId9"/>
              </a:rPr>
              <a:t>. Antibiotic bone cement and the incidence of deep infection after total knee arthroplasty. </a:t>
            </a:r>
            <a:r>
              <a:rPr lang="en-US" sz="1200" b="0" i="0" u="none" strike="noStrike" kern="1200" dirty="0" err="1">
                <a:solidFill>
                  <a:schemeClr val="tx1"/>
                </a:solidFill>
                <a:effectLst/>
                <a:latin typeface="+mn-lt"/>
                <a:ea typeface="+mn-ea"/>
                <a:cs typeface="+mn-cs"/>
                <a:hlinkClick r:id="rId9"/>
              </a:rPr>
              <a:t>J.Arthroplasty</a:t>
            </a:r>
            <a:r>
              <a:rPr lang="en-US" sz="1200" b="0" i="0" u="none" strike="noStrike" kern="1200" dirty="0">
                <a:solidFill>
                  <a:schemeClr val="tx1"/>
                </a:solidFill>
                <a:effectLst/>
                <a:latin typeface="+mn-lt"/>
                <a:ea typeface="+mn-ea"/>
                <a:cs typeface="+mn-cs"/>
                <a:hlinkClick r:id="rId9"/>
              </a:rPr>
              <a:t> 2009/10; 7: 1015-1018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0"/>
              </a:rPr>
              <a:t>McQueen, M.M., </a:t>
            </a:r>
            <a:r>
              <a:rPr lang="en-US" sz="1200" b="0" i="0" u="none" strike="noStrike" kern="1200" dirty="0" err="1">
                <a:solidFill>
                  <a:schemeClr val="tx1"/>
                </a:solidFill>
                <a:effectLst/>
                <a:latin typeface="+mn-lt"/>
                <a:ea typeface="+mn-ea"/>
                <a:cs typeface="+mn-cs"/>
                <a:hlinkClick r:id="rId10"/>
              </a:rPr>
              <a:t>Hughes,S.P</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May,P</a:t>
            </a:r>
            <a:r>
              <a:rPr lang="en-US" sz="1200" b="0" i="0" u="none" strike="noStrike" kern="1200" dirty="0">
                <a:solidFill>
                  <a:schemeClr val="tx1"/>
                </a:solidFill>
                <a:effectLst/>
                <a:latin typeface="+mn-lt"/>
                <a:ea typeface="+mn-ea"/>
                <a:cs typeface="+mn-cs"/>
                <a:hlinkClick r:id="rId10"/>
              </a:rPr>
              <a:t>., </a:t>
            </a:r>
            <a:r>
              <a:rPr lang="en-US" sz="1200" b="0" i="0" u="none" strike="noStrike" kern="1200" dirty="0" err="1">
                <a:solidFill>
                  <a:schemeClr val="tx1"/>
                </a:solidFill>
                <a:effectLst/>
                <a:latin typeface="+mn-lt"/>
                <a:ea typeface="+mn-ea"/>
                <a:cs typeface="+mn-cs"/>
                <a:hlinkClick r:id="rId10"/>
              </a:rPr>
              <a:t>Verity,L</a:t>
            </a:r>
            <a:r>
              <a:rPr lang="en-US" sz="1200" b="0" i="0" u="none" strike="noStrike" kern="1200" dirty="0">
                <a:solidFill>
                  <a:schemeClr val="tx1"/>
                </a:solidFill>
                <a:effectLst/>
                <a:latin typeface="+mn-lt"/>
                <a:ea typeface="+mn-ea"/>
                <a:cs typeface="+mn-cs"/>
                <a:hlinkClick r:id="rId10"/>
              </a:rPr>
              <a:t>. Cefuroxime in total joint arthroplasty. Intravenous or in bone cement. </a:t>
            </a:r>
            <a:r>
              <a:rPr lang="en-US" sz="1200" b="0" i="0" u="none" strike="noStrike" kern="1200" dirty="0" err="1">
                <a:solidFill>
                  <a:schemeClr val="tx1"/>
                </a:solidFill>
                <a:effectLst/>
                <a:latin typeface="+mn-lt"/>
                <a:ea typeface="+mn-ea"/>
                <a:cs typeface="+mn-cs"/>
                <a:hlinkClick r:id="rId10"/>
              </a:rPr>
              <a:t>J.Arthroplasty</a:t>
            </a:r>
            <a:r>
              <a:rPr lang="en-US" sz="1200" b="0" i="0" u="none" strike="noStrike" kern="1200" dirty="0">
                <a:solidFill>
                  <a:schemeClr val="tx1"/>
                </a:solidFill>
                <a:effectLst/>
                <a:latin typeface="+mn-lt"/>
                <a:ea typeface="+mn-ea"/>
                <a:cs typeface="+mn-cs"/>
                <a:hlinkClick r:id="rId10"/>
              </a:rPr>
              <a:t> 1990/6; 2: 169-172</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11"/>
              </a:rPr>
              <a:t>Schrama,J.C</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Fenstad,A.M</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Dale,H</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Havelin,L</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Hallan,G</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Overgaard,S</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Pedersen,A.B</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Karrholm,J</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Garellick,G</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Pulkkinen,P</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Eskelinen,A</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Makela,K</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Engesaeter,L.B</a:t>
            </a:r>
            <a:r>
              <a:rPr lang="en-US" sz="1200" b="0" i="0" u="none" strike="noStrike" kern="1200" dirty="0">
                <a:solidFill>
                  <a:schemeClr val="tx1"/>
                </a:solidFill>
                <a:effectLst/>
                <a:latin typeface="+mn-lt"/>
                <a:ea typeface="+mn-ea"/>
                <a:cs typeface="+mn-cs"/>
                <a:hlinkClick r:id="rId11"/>
              </a:rPr>
              <a:t>., </a:t>
            </a:r>
            <a:r>
              <a:rPr lang="en-US" sz="1200" b="0" i="0" u="none" strike="noStrike" kern="1200" dirty="0" err="1">
                <a:solidFill>
                  <a:schemeClr val="tx1"/>
                </a:solidFill>
                <a:effectLst/>
                <a:latin typeface="+mn-lt"/>
                <a:ea typeface="+mn-ea"/>
                <a:cs typeface="+mn-cs"/>
                <a:hlinkClick r:id="rId11"/>
              </a:rPr>
              <a:t>Fevang,B.T</a:t>
            </a:r>
            <a:r>
              <a:rPr lang="en-US" sz="1200" b="0" i="0" u="none" strike="noStrike" kern="1200" dirty="0">
                <a:solidFill>
                  <a:schemeClr val="tx1"/>
                </a:solidFill>
                <a:effectLst/>
                <a:latin typeface="+mn-lt"/>
                <a:ea typeface="+mn-ea"/>
                <a:cs typeface="+mn-cs"/>
                <a:hlinkClick r:id="rId11"/>
              </a:rPr>
              <a:t>. Increased risk of revision for infection in rheumatoid arthritis patients with total hip replacements. Acta </a:t>
            </a:r>
            <a:r>
              <a:rPr lang="en-US" sz="1200" b="0" i="0" u="none" strike="noStrike" kern="1200" dirty="0" err="1">
                <a:solidFill>
                  <a:schemeClr val="tx1"/>
                </a:solidFill>
                <a:effectLst/>
                <a:latin typeface="+mn-lt"/>
                <a:ea typeface="+mn-ea"/>
                <a:cs typeface="+mn-cs"/>
                <a:hlinkClick r:id="rId11"/>
              </a:rPr>
              <a:t>Orthop</a:t>
            </a:r>
            <a:r>
              <a:rPr lang="en-US" sz="1200" b="0" i="0" u="none" strike="noStrike" kern="1200" dirty="0">
                <a:solidFill>
                  <a:schemeClr val="tx1"/>
                </a:solidFill>
                <a:effectLst/>
                <a:latin typeface="+mn-lt"/>
                <a:ea typeface="+mn-ea"/>
                <a:cs typeface="+mn-cs"/>
                <a:hlinkClick r:id="rId11"/>
              </a:rPr>
              <a:t>. 2015; 4: 469-476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44</a:t>
            </a:fld>
            <a:endParaRPr lang="en-US"/>
          </a:p>
        </p:txBody>
      </p:sp>
    </p:spTree>
    <p:extLst>
      <p:ext uri="{BB962C8B-B14F-4D97-AF65-F5344CB8AC3E}">
        <p14:creationId xmlns:p14="http://schemas.microsoft.com/office/powerpoint/2010/main" val="3157153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r>
              <a:rPr lang="en-US" sz="1200" b="0" i="0" kern="1200" dirty="0">
                <a:solidFill>
                  <a:schemeClr val="tx1"/>
                </a:solidFill>
                <a:effectLst/>
                <a:latin typeface="+mn-lt"/>
                <a:ea typeface="+mn-ea"/>
                <a:cs typeface="+mn-cs"/>
              </a:rPr>
              <a:t>Periprosthetic infection after hip and knee arthroplasty is a devastating complication. Limited evidence exists to support the use of routine decolonization. Kapadia (2016) conducted a low quality randomized controlled trial (RCT) which demonstrated preoperative chlorhexidine cloths decrease risk of PJI after hip and knee arthroplasty compared to soap and water baths. Two low quality retrospective studies (Kapadia, 2016, Kapadia 2016) demonstrated the use of preoperative chlorhexidine wipes appeared to reduce the risk of periprosthetic infections after TKA and THA compared to patients who did not use them. Medium and high-risk patients had greater risk reduction in the TKA cohort whereas the THA cohort demonstrated no difference in the infection rate when stratified by risk. Reportedly, these studies were underpowered.</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low quality RCT (Sousa 2016) screened patients prior to undergoing TKA or THA for staphylococcus aureus and decolonized randomly selected carriers. Treated and untreated carriers showed no significant difference in PJI (3.4% vs 4.4%), although the study may not have been adequately powered to detect a difference.</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Chlorhexidine skin decolonization appears to be safe with minimal potential risk of dermatitis and rash. There is an associated cost with decolonizing patients but this is relatively inexpensive.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Nasal mupirocin decolonization appears to be safe with minimal potential risk of nasal irritation. There is an associated cost with decolonizing patients but this is relatively inexpensive.</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Large multicenter randomized controlled trials that are sufficiently powered to measure a difference in the PJI rate that ideally stratify patients based on risk profile regarding preoperative chlorhexidine, methicillin-susceptible S. aureus and MRSA nasal screening and nasal mupirocin decolonization are needed.</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Kapadia,B.H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Elmallah,R.K</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Mont,M.A</a:t>
            </a:r>
            <a:r>
              <a:rPr lang="en-US" sz="1200" b="0" i="0" u="none" strike="noStrike" kern="1200" dirty="0">
                <a:solidFill>
                  <a:schemeClr val="tx1"/>
                </a:solidFill>
                <a:effectLst/>
                <a:latin typeface="+mn-lt"/>
                <a:ea typeface="+mn-ea"/>
                <a:cs typeface="+mn-cs"/>
                <a:hlinkClick r:id="rId3"/>
              </a:rPr>
              <a:t>. A Randomized, Clinical Trial of Preadmission Chlorhexidine Skin Preparation for Lower Extremity Total Joint Arthroplasty. </a:t>
            </a:r>
            <a:r>
              <a:rPr lang="en-US" sz="1200" b="0" i="0" u="none" strike="noStrike" kern="1200" dirty="0" err="1">
                <a:solidFill>
                  <a:schemeClr val="tx1"/>
                </a:solidFill>
                <a:effectLst/>
                <a:latin typeface="+mn-lt"/>
                <a:ea typeface="+mn-ea"/>
                <a:cs typeface="+mn-cs"/>
                <a:hlinkClick r:id="rId3"/>
              </a:rPr>
              <a:t>J.Arthroplasty</a:t>
            </a:r>
            <a:r>
              <a:rPr lang="en-US" sz="1200" b="0" i="0" u="none" strike="noStrike" kern="1200" dirty="0">
                <a:solidFill>
                  <a:schemeClr val="tx1"/>
                </a:solidFill>
                <a:effectLst/>
                <a:latin typeface="+mn-lt"/>
                <a:ea typeface="+mn-ea"/>
                <a:cs typeface="+mn-cs"/>
                <a:hlinkClick r:id="rId3"/>
              </a:rPr>
              <a:t> 2016/12; 12: 2856-2861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Kapadia,B.H</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Jauregui,J.J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Murray,D.P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Mont,M.A</a:t>
            </a:r>
            <a:r>
              <a:rPr lang="en-US" sz="1200" b="0" i="0" u="none" strike="noStrike" kern="1200" dirty="0">
                <a:solidFill>
                  <a:schemeClr val="tx1"/>
                </a:solidFill>
                <a:effectLst/>
                <a:latin typeface="+mn-lt"/>
                <a:ea typeface="+mn-ea"/>
                <a:cs typeface="+mn-cs"/>
                <a:hlinkClick r:id="rId4"/>
              </a:rPr>
              <a:t>. Does Preadmission Cutaneous Chlorhexidine Preparation Reduce Surgical Site Infections After Total Hip Arthroplasty?. </a:t>
            </a:r>
            <a:r>
              <a:rPr lang="en-US" sz="1200" b="0" i="0" u="none" strike="noStrike" kern="1200" dirty="0" err="1">
                <a:solidFill>
                  <a:schemeClr val="tx1"/>
                </a:solidFill>
                <a:effectLst/>
                <a:latin typeface="+mn-lt"/>
                <a:ea typeface="+mn-ea"/>
                <a:cs typeface="+mn-cs"/>
                <a:hlinkClick r:id="rId4"/>
              </a:rPr>
              <a:t>Clin.Orthop.Relat.Res</a:t>
            </a:r>
            <a:r>
              <a:rPr lang="en-US" sz="1200" b="0" i="0" u="none" strike="noStrike" kern="1200" dirty="0">
                <a:solidFill>
                  <a:schemeClr val="tx1"/>
                </a:solidFill>
                <a:effectLst/>
                <a:latin typeface="+mn-lt"/>
                <a:ea typeface="+mn-ea"/>
                <a:cs typeface="+mn-cs"/>
                <a:hlinkClick r:id="rId4"/>
              </a:rPr>
              <a:t>. 2016/7; 7: 1583-1588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Kapadia,B.H</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Zhou,P.L</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Jauregui,J.J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Mont,M.A</a:t>
            </a:r>
            <a:r>
              <a:rPr lang="en-US" sz="1200" b="0" i="0" u="none" strike="noStrike" kern="1200" dirty="0">
                <a:solidFill>
                  <a:schemeClr val="tx1"/>
                </a:solidFill>
                <a:effectLst/>
                <a:latin typeface="+mn-lt"/>
                <a:ea typeface="+mn-ea"/>
                <a:cs typeface="+mn-cs"/>
                <a:hlinkClick r:id="rId5"/>
              </a:rPr>
              <a:t>. Does Preadmission Cutaneous Chlorhexidine Preparation Reduce Surgical Site Infections After Total Knee Arthroplasty?. </a:t>
            </a:r>
            <a:r>
              <a:rPr lang="en-US" sz="1200" b="0" i="0" u="none" strike="noStrike" kern="1200" dirty="0" err="1">
                <a:solidFill>
                  <a:schemeClr val="tx1"/>
                </a:solidFill>
                <a:effectLst/>
                <a:latin typeface="+mn-lt"/>
                <a:ea typeface="+mn-ea"/>
                <a:cs typeface="+mn-cs"/>
                <a:hlinkClick r:id="rId5"/>
              </a:rPr>
              <a:t>Clin.Orthop.Relat.Res</a:t>
            </a:r>
            <a:r>
              <a:rPr lang="en-US" sz="1200" b="0" i="0" u="none" strike="noStrike" kern="1200" dirty="0">
                <a:solidFill>
                  <a:schemeClr val="tx1"/>
                </a:solidFill>
                <a:effectLst/>
                <a:latin typeface="+mn-lt"/>
                <a:ea typeface="+mn-ea"/>
                <a:cs typeface="+mn-cs"/>
                <a:hlinkClick r:id="rId5"/>
              </a:rPr>
              <a:t>. 2016/7; 7: 1592-1598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Sousa,R.J</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Barreira,P.M</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Leite,P.T</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Santos,A.C</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Ramos,M.H</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Oliveira,A.F</a:t>
            </a:r>
            <a:r>
              <a:rPr lang="en-US" sz="1200" b="0" i="0" u="none" strike="noStrike" kern="1200" dirty="0">
                <a:solidFill>
                  <a:schemeClr val="tx1"/>
                </a:solidFill>
                <a:effectLst/>
                <a:latin typeface="+mn-lt"/>
                <a:ea typeface="+mn-ea"/>
                <a:cs typeface="+mn-cs"/>
                <a:hlinkClick r:id="rId6"/>
              </a:rPr>
              <a:t>. Preoperative Staphylococcus aureus Screening/Decolonization Protocol Before Total Joint Arthroplasty-Results of a Small Prospective Randomized Trial. </a:t>
            </a:r>
            <a:r>
              <a:rPr lang="en-US" sz="1200" b="0" i="0" u="none" strike="noStrike" kern="1200" dirty="0" err="1">
                <a:solidFill>
                  <a:schemeClr val="tx1"/>
                </a:solidFill>
                <a:effectLst/>
                <a:latin typeface="+mn-lt"/>
                <a:ea typeface="+mn-ea"/>
                <a:cs typeface="+mn-cs"/>
                <a:hlinkClick r:id="rId6"/>
              </a:rPr>
              <a:t>J.Arthroplasty</a:t>
            </a:r>
            <a:r>
              <a:rPr lang="en-US" sz="1200" b="0" i="0" u="none" strike="noStrike" kern="1200" dirty="0">
                <a:solidFill>
                  <a:schemeClr val="tx1"/>
                </a:solidFill>
                <a:effectLst/>
                <a:latin typeface="+mn-lt"/>
                <a:ea typeface="+mn-ea"/>
                <a:cs typeface="+mn-cs"/>
                <a:hlinkClick r:id="rId6"/>
              </a:rPr>
              <a:t> 2016/1; 1: 234-239</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45</a:t>
            </a:fld>
            <a:endParaRPr lang="en-US"/>
          </a:p>
        </p:txBody>
      </p:sp>
    </p:spTree>
    <p:extLst>
      <p:ext uri="{BB962C8B-B14F-4D97-AF65-F5344CB8AC3E}">
        <p14:creationId xmlns:p14="http://schemas.microsoft.com/office/powerpoint/2010/main" val="1972435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Rationale</a:t>
            </a:r>
          </a:p>
          <a:p>
            <a:r>
              <a:rPr lang="en-US" sz="1200" b="0" i="0" kern="1200" dirty="0">
                <a:solidFill>
                  <a:schemeClr val="tx1"/>
                </a:solidFill>
                <a:effectLst/>
                <a:latin typeface="+mn-lt"/>
                <a:ea typeface="+mn-ea"/>
                <a:cs typeface="+mn-cs"/>
              </a:rPr>
              <a:t>Periprosthetic infection after hip and knee arthroplasty is a devastating complication. Limited evidence exists to support the use of routine decolonization. Kapadia (2016) conducted a low quality randomized controlled trial (RCT) which demonstrated preoperative chlorhexidine cloths decrease risk of PJI after hip and knee arthroplasty compared to soap and water baths. Two low quality retrospective studies (Kapadia, 2016, Kapadia 2016) demonstrated the use of preoperative chlorhexidine wipes appeared to reduce the risk of periprosthetic infections after TKA and THA compared to patients who did not use them. Medium and high-risk patients had greater risk reduction in the TKA cohort whereas the THA cohort demonstrated no difference in the infection rate when stratified by risk. Reportedly, these studies were underpowered.</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low quality RCT (Sousa 2016) screened patients prior to undergoing TKA or THA for staphylococcus aureus and decolonized randomly selected carriers. Treated and untreated carriers showed no significant difference in PJI (3.4% vs 4.4%), although the study may not have been adequately powered to detect a difference.</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Chlorhexidine skin decolonization appears to be safe with minimal potential risk of dermatitis and rash. There is an associated cost with decolonizing patients but this is relatively inexpensive.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Nasal mupirocin decolonization appears to be safe with minimal potential risk of nasal irritation. There is an associated cost with decolonizing patients but this is relatively inexpensive.</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Large multicenter randomized controlled trials that are sufficiently powered to measure a difference in the PJI rate that ideally stratify patients based on risk profile regarding preoperative chlorhexidine, methicillin-susceptible S. aureus and MRSA nasal screening and nasal mupirocin decolonization are needed.</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Kapadia,B.H</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Elmallah,R.K</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Mont,M.A</a:t>
            </a:r>
            <a:r>
              <a:rPr lang="en-US" sz="1200" b="0" i="0" u="none" strike="noStrike" kern="1200" dirty="0">
                <a:solidFill>
                  <a:schemeClr val="tx1"/>
                </a:solidFill>
                <a:effectLst/>
                <a:latin typeface="+mn-lt"/>
                <a:ea typeface="+mn-ea"/>
                <a:cs typeface="+mn-cs"/>
                <a:hlinkClick r:id="rId3"/>
              </a:rPr>
              <a:t>. A Randomized, Clinical Trial of Preadmission Chlorhexidine Skin Preparation for Lower Extremity Total Joint Arthroplasty. </a:t>
            </a:r>
            <a:r>
              <a:rPr lang="en-US" sz="1200" b="0" i="0" u="none" strike="noStrike" kern="1200" dirty="0" err="1">
                <a:solidFill>
                  <a:schemeClr val="tx1"/>
                </a:solidFill>
                <a:effectLst/>
                <a:latin typeface="+mn-lt"/>
                <a:ea typeface="+mn-ea"/>
                <a:cs typeface="+mn-cs"/>
                <a:hlinkClick r:id="rId3"/>
              </a:rPr>
              <a:t>J.Arthroplasty</a:t>
            </a:r>
            <a:r>
              <a:rPr lang="en-US" sz="1200" b="0" i="0" u="none" strike="noStrike" kern="1200" dirty="0">
                <a:solidFill>
                  <a:schemeClr val="tx1"/>
                </a:solidFill>
                <a:effectLst/>
                <a:latin typeface="+mn-lt"/>
                <a:ea typeface="+mn-ea"/>
                <a:cs typeface="+mn-cs"/>
                <a:hlinkClick r:id="rId3"/>
              </a:rPr>
              <a:t> 2016/12; 12: 2856-2861</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4"/>
              </a:rPr>
              <a:t>Kapadia,B.H</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Jauregui,J.J</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Murray,D.P</a:t>
            </a:r>
            <a:r>
              <a:rPr lang="en-US" sz="1200" b="0" i="0" u="none" strike="noStrike" kern="1200" dirty="0">
                <a:solidFill>
                  <a:schemeClr val="tx1"/>
                </a:solidFill>
                <a:effectLst/>
                <a:latin typeface="+mn-lt"/>
                <a:ea typeface="+mn-ea"/>
                <a:cs typeface="+mn-cs"/>
                <a:hlinkClick r:id="rId4"/>
              </a:rPr>
              <a:t>., </a:t>
            </a:r>
            <a:r>
              <a:rPr lang="en-US" sz="1200" b="0" i="0" u="none" strike="noStrike" kern="1200" dirty="0" err="1">
                <a:solidFill>
                  <a:schemeClr val="tx1"/>
                </a:solidFill>
                <a:effectLst/>
                <a:latin typeface="+mn-lt"/>
                <a:ea typeface="+mn-ea"/>
                <a:cs typeface="+mn-cs"/>
                <a:hlinkClick r:id="rId4"/>
              </a:rPr>
              <a:t>Mont,M.A</a:t>
            </a:r>
            <a:r>
              <a:rPr lang="en-US" sz="1200" b="0" i="0" u="none" strike="noStrike" kern="1200" dirty="0">
                <a:solidFill>
                  <a:schemeClr val="tx1"/>
                </a:solidFill>
                <a:effectLst/>
                <a:latin typeface="+mn-lt"/>
                <a:ea typeface="+mn-ea"/>
                <a:cs typeface="+mn-cs"/>
                <a:hlinkClick r:id="rId4"/>
              </a:rPr>
              <a:t>. Does Preadmission Cutaneous Chlorhexidine Preparation Reduce Surgical Site Infections After Total Hip Arthroplasty?. </a:t>
            </a:r>
            <a:r>
              <a:rPr lang="en-US" sz="1200" b="0" i="0" u="none" strike="noStrike" kern="1200" dirty="0" err="1">
                <a:solidFill>
                  <a:schemeClr val="tx1"/>
                </a:solidFill>
                <a:effectLst/>
                <a:latin typeface="+mn-lt"/>
                <a:ea typeface="+mn-ea"/>
                <a:cs typeface="+mn-cs"/>
                <a:hlinkClick r:id="rId4"/>
              </a:rPr>
              <a:t>Clin.Orthop.Relat.Res</a:t>
            </a:r>
            <a:r>
              <a:rPr lang="en-US" sz="1200" b="0" i="0" u="none" strike="noStrike" kern="1200" dirty="0">
                <a:solidFill>
                  <a:schemeClr val="tx1"/>
                </a:solidFill>
                <a:effectLst/>
                <a:latin typeface="+mn-lt"/>
                <a:ea typeface="+mn-ea"/>
                <a:cs typeface="+mn-cs"/>
                <a:hlinkClick r:id="rId4"/>
              </a:rPr>
              <a:t>. 2016/7; 7: 1583-1588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5"/>
              </a:rPr>
              <a:t>Kapadia,B.H</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Zhou,P.L</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Jauregui,J.J</a:t>
            </a:r>
            <a:r>
              <a:rPr lang="en-US" sz="1200" b="0" i="0" u="none" strike="noStrike" kern="1200" dirty="0">
                <a:solidFill>
                  <a:schemeClr val="tx1"/>
                </a:solidFill>
                <a:effectLst/>
                <a:latin typeface="+mn-lt"/>
                <a:ea typeface="+mn-ea"/>
                <a:cs typeface="+mn-cs"/>
                <a:hlinkClick r:id="rId5"/>
              </a:rPr>
              <a:t>., </a:t>
            </a:r>
            <a:r>
              <a:rPr lang="en-US" sz="1200" b="0" i="0" u="none" strike="noStrike" kern="1200" dirty="0" err="1">
                <a:solidFill>
                  <a:schemeClr val="tx1"/>
                </a:solidFill>
                <a:effectLst/>
                <a:latin typeface="+mn-lt"/>
                <a:ea typeface="+mn-ea"/>
                <a:cs typeface="+mn-cs"/>
                <a:hlinkClick r:id="rId5"/>
              </a:rPr>
              <a:t>Mont,M.A</a:t>
            </a:r>
            <a:r>
              <a:rPr lang="en-US" sz="1200" b="0" i="0" u="none" strike="noStrike" kern="1200" dirty="0">
                <a:solidFill>
                  <a:schemeClr val="tx1"/>
                </a:solidFill>
                <a:effectLst/>
                <a:latin typeface="+mn-lt"/>
                <a:ea typeface="+mn-ea"/>
                <a:cs typeface="+mn-cs"/>
                <a:hlinkClick r:id="rId5"/>
              </a:rPr>
              <a:t>. Does Preadmission Cutaneous Chlorhexidine Preparation Reduce Surgical Site Infections After Total Knee Arthroplasty?. </a:t>
            </a:r>
            <a:r>
              <a:rPr lang="en-US" sz="1200" b="0" i="0" u="none" strike="noStrike" kern="1200" dirty="0" err="1">
                <a:solidFill>
                  <a:schemeClr val="tx1"/>
                </a:solidFill>
                <a:effectLst/>
                <a:latin typeface="+mn-lt"/>
                <a:ea typeface="+mn-ea"/>
                <a:cs typeface="+mn-cs"/>
                <a:hlinkClick r:id="rId5"/>
              </a:rPr>
              <a:t>Clin.Orthop.Relat.Res</a:t>
            </a:r>
            <a:r>
              <a:rPr lang="en-US" sz="1200" b="0" i="0" u="none" strike="noStrike" kern="1200" dirty="0">
                <a:solidFill>
                  <a:schemeClr val="tx1"/>
                </a:solidFill>
                <a:effectLst/>
                <a:latin typeface="+mn-lt"/>
                <a:ea typeface="+mn-ea"/>
                <a:cs typeface="+mn-cs"/>
                <a:hlinkClick r:id="rId5"/>
              </a:rPr>
              <a:t>. 2016/7; 7: 1592-1598</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6"/>
              </a:rPr>
              <a:t>Sousa,R</a:t>
            </a:r>
            <a:r>
              <a:rPr lang="en-US" sz="1200" b="0" i="0" u="none" strike="noStrike" kern="1200" dirty="0">
                <a:solidFill>
                  <a:schemeClr val="tx1"/>
                </a:solidFill>
                <a:effectLst/>
                <a:latin typeface="+mn-lt"/>
                <a:ea typeface="+mn-ea"/>
                <a:cs typeface="+mn-cs"/>
                <a:hlinkClick r:id="rId6"/>
              </a:rPr>
              <a:t>., Munoz-</a:t>
            </a:r>
            <a:r>
              <a:rPr lang="en-US" sz="1200" b="0" i="0" u="none" strike="noStrike" kern="1200" dirty="0" err="1">
                <a:solidFill>
                  <a:schemeClr val="tx1"/>
                </a:solidFill>
                <a:effectLst/>
                <a:latin typeface="+mn-lt"/>
                <a:ea typeface="+mn-ea"/>
                <a:cs typeface="+mn-cs"/>
                <a:hlinkClick r:id="rId6"/>
              </a:rPr>
              <a:t>Mahamud,E</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Quayle,J</a:t>
            </a:r>
            <a:r>
              <a:rPr lang="en-US" sz="1200" b="0" i="0" u="none" strike="noStrike" kern="1200" dirty="0">
                <a:solidFill>
                  <a:schemeClr val="tx1"/>
                </a:solidFill>
                <a:effectLst/>
                <a:latin typeface="+mn-lt"/>
                <a:ea typeface="+mn-ea"/>
                <a:cs typeface="+mn-cs"/>
                <a:hlinkClick r:id="rId6"/>
              </a:rPr>
              <a:t>., Dias </a:t>
            </a:r>
            <a:r>
              <a:rPr lang="en-US" sz="1200" b="0" i="0" u="none" strike="noStrike" kern="1200" dirty="0" err="1">
                <a:solidFill>
                  <a:schemeClr val="tx1"/>
                </a:solidFill>
                <a:effectLst/>
                <a:latin typeface="+mn-lt"/>
                <a:ea typeface="+mn-ea"/>
                <a:cs typeface="+mn-cs"/>
                <a:hlinkClick r:id="rId6"/>
              </a:rPr>
              <a:t>da,Costa</a:t>
            </a:r>
            <a:r>
              <a:rPr lang="en-US" sz="1200" b="0" i="0" u="none" strike="noStrike" kern="1200" dirty="0">
                <a:solidFill>
                  <a:schemeClr val="tx1"/>
                </a:solidFill>
                <a:effectLst/>
                <a:latin typeface="+mn-lt"/>
                <a:ea typeface="+mn-ea"/>
                <a:cs typeface="+mn-cs"/>
                <a:hlinkClick r:id="rId6"/>
              </a:rPr>
              <a:t> L., </a:t>
            </a:r>
            <a:r>
              <a:rPr lang="en-US" sz="1200" b="0" i="0" u="none" strike="noStrike" kern="1200" dirty="0" err="1">
                <a:solidFill>
                  <a:schemeClr val="tx1"/>
                </a:solidFill>
                <a:effectLst/>
                <a:latin typeface="+mn-lt"/>
                <a:ea typeface="+mn-ea"/>
                <a:cs typeface="+mn-cs"/>
                <a:hlinkClick r:id="rId6"/>
              </a:rPr>
              <a:t>Casals,C</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Scott,P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Leite,P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Vilanova,P</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Garcia,S</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Ramos,M.H</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Dias,J</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Soriano,A</a:t>
            </a:r>
            <a:r>
              <a:rPr lang="en-US" sz="1200" b="0" i="0" u="none" strike="noStrike" kern="1200" dirty="0">
                <a:solidFill>
                  <a:schemeClr val="tx1"/>
                </a:solidFill>
                <a:effectLst/>
                <a:latin typeface="+mn-lt"/>
                <a:ea typeface="+mn-ea"/>
                <a:cs typeface="+mn-cs"/>
                <a:hlinkClick r:id="rId6"/>
              </a:rPr>
              <a:t>., </a:t>
            </a:r>
            <a:r>
              <a:rPr lang="en-US" sz="1200" b="0" i="0" u="none" strike="noStrike" kern="1200" dirty="0" err="1">
                <a:solidFill>
                  <a:schemeClr val="tx1"/>
                </a:solidFill>
                <a:effectLst/>
                <a:latin typeface="+mn-lt"/>
                <a:ea typeface="+mn-ea"/>
                <a:cs typeface="+mn-cs"/>
                <a:hlinkClick r:id="rId6"/>
              </a:rPr>
              <a:t>Guyot,A</a:t>
            </a:r>
            <a:r>
              <a:rPr lang="en-US" sz="1200" b="0" i="0" u="none" strike="noStrike" kern="1200" dirty="0">
                <a:solidFill>
                  <a:schemeClr val="tx1"/>
                </a:solidFill>
                <a:effectLst/>
                <a:latin typeface="+mn-lt"/>
                <a:ea typeface="+mn-ea"/>
                <a:cs typeface="+mn-cs"/>
                <a:hlinkClick r:id="rId6"/>
              </a:rPr>
              <a:t>. Is asymptomatic bacteriuria a risk factor for prosthetic joint infection?. </a:t>
            </a:r>
            <a:r>
              <a:rPr lang="en-US" sz="1200" b="0" i="0" u="none" strike="noStrike" kern="1200" dirty="0" err="1">
                <a:solidFill>
                  <a:schemeClr val="tx1"/>
                </a:solidFill>
                <a:effectLst/>
                <a:latin typeface="+mn-lt"/>
                <a:ea typeface="+mn-ea"/>
                <a:cs typeface="+mn-cs"/>
                <a:hlinkClick r:id="rId6"/>
              </a:rPr>
              <a:t>Clin.Infect.Dis</a:t>
            </a:r>
            <a:r>
              <a:rPr lang="en-US" sz="1200" b="0" i="0" u="none" strike="noStrike" kern="1200" dirty="0">
                <a:solidFill>
                  <a:schemeClr val="tx1"/>
                </a:solidFill>
                <a:effectLst/>
                <a:latin typeface="+mn-lt"/>
                <a:ea typeface="+mn-ea"/>
                <a:cs typeface="+mn-cs"/>
                <a:hlinkClick r:id="rId6"/>
              </a:rPr>
              <a:t>. 2014/7/1; 1: 41-47</a:t>
            </a:r>
            <a:endParaRPr lang="en-US" sz="1200" b="0" i="0"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46</a:t>
            </a:fld>
            <a:endParaRPr lang="en-US"/>
          </a:p>
        </p:txBody>
      </p:sp>
    </p:spTree>
    <p:extLst>
      <p:ext uri="{BB962C8B-B14F-4D97-AF65-F5344CB8AC3E}">
        <p14:creationId xmlns:p14="http://schemas.microsoft.com/office/powerpoint/2010/main" val="835691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Rationale</a:t>
            </a:r>
          </a:p>
          <a:p>
            <a:r>
              <a:rPr lang="en-US" sz="1200" b="0" i="0" kern="1200" dirty="0">
                <a:solidFill>
                  <a:schemeClr val="tx1"/>
                </a:solidFill>
                <a:effectLst/>
                <a:latin typeface="+mn-lt"/>
                <a:ea typeface="+mn-ea"/>
                <a:cs typeface="+mn-cs"/>
              </a:rPr>
              <a:t>One low strength study (Brown et al. 2012) evaluated the use of a dilute betadine lavage as a method to reduce the risk of periprosthetic joint infection within 90 days of hip or knee replacement. The study reports a significant decrease in the infection rate following implementation of the betadine lavage protocol. Patients with a documented allergy to iodine were excluded from the study.</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POSSIBLE HARMS OF IMPLEMENTATION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There are no known harms associated with implementing this recommendation with the understanding </a:t>
            </a:r>
            <a:r>
              <a:rPr lang="en-US" sz="1200" b="0" i="0" kern="1200" dirty="0" err="1">
                <a:solidFill>
                  <a:schemeClr val="tx1"/>
                </a:solidFill>
                <a:effectLst/>
                <a:latin typeface="+mn-lt"/>
                <a:ea typeface="+mn-ea"/>
                <a:cs typeface="+mn-cs"/>
              </a:rPr>
              <a:t>thatpatients</a:t>
            </a:r>
            <a:r>
              <a:rPr lang="en-US" sz="1200" b="0" i="0" kern="1200" dirty="0">
                <a:solidFill>
                  <a:schemeClr val="tx1"/>
                </a:solidFill>
                <a:effectLst/>
                <a:latin typeface="+mn-lt"/>
                <a:ea typeface="+mn-ea"/>
                <a:cs typeface="+mn-cs"/>
              </a:rPr>
              <a:t> with allergy to iodine / betadine would be excluded from the intervention.</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FUTURE RESEARCH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cited study outlines a specific concentration and protocol for the application of the betadine wash. Further high-quality studies are needed to corroborate the results of this study and to further define the method of use.</a:t>
            </a:r>
          </a:p>
          <a:p>
            <a:endParaRPr lang="en-US" sz="1200" b="0" i="0"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hlinkClick r:id="rId3"/>
              </a:rPr>
              <a:t>Brown,N.M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Cipriano,C.A</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Moric,M</a:t>
            </a:r>
            <a:r>
              <a:rPr lang="en-US" sz="1200" b="0" i="0" u="none" strike="noStrike" kern="1200" dirty="0">
                <a:solidFill>
                  <a:schemeClr val="tx1"/>
                </a:solidFill>
                <a:effectLst/>
                <a:latin typeface="+mn-lt"/>
                <a:ea typeface="+mn-ea"/>
                <a:cs typeface="+mn-cs"/>
                <a:hlinkClick r:id="rId3"/>
              </a:rPr>
              <a:t>., </a:t>
            </a:r>
            <a:r>
              <a:rPr lang="en-US" sz="1200" b="0" i="0" u="none" strike="noStrike" kern="1200" dirty="0" err="1">
                <a:solidFill>
                  <a:schemeClr val="tx1"/>
                </a:solidFill>
                <a:effectLst/>
                <a:latin typeface="+mn-lt"/>
                <a:ea typeface="+mn-ea"/>
                <a:cs typeface="+mn-cs"/>
                <a:hlinkClick r:id="rId3"/>
              </a:rPr>
              <a:t>Sporer,S.M</a:t>
            </a:r>
            <a:r>
              <a:rPr lang="en-US" sz="1200" b="0" i="0" u="none" strike="noStrike" kern="1200" dirty="0">
                <a:solidFill>
                  <a:schemeClr val="tx1"/>
                </a:solidFill>
                <a:effectLst/>
                <a:latin typeface="+mn-lt"/>
                <a:ea typeface="+mn-ea"/>
                <a:cs typeface="+mn-cs"/>
                <a:hlinkClick r:id="rId3"/>
              </a:rPr>
              <a:t>., Della </a:t>
            </a:r>
            <a:r>
              <a:rPr lang="en-US" sz="1200" b="0" i="0" u="none" strike="noStrike" kern="1200" dirty="0" err="1">
                <a:solidFill>
                  <a:schemeClr val="tx1"/>
                </a:solidFill>
                <a:effectLst/>
                <a:latin typeface="+mn-lt"/>
                <a:ea typeface="+mn-ea"/>
                <a:cs typeface="+mn-cs"/>
                <a:hlinkClick r:id="rId3"/>
              </a:rPr>
              <a:t>Valle,C.J</a:t>
            </a:r>
            <a:r>
              <a:rPr lang="en-US" sz="1200" b="0" i="0" u="none" strike="noStrike" kern="1200" dirty="0">
                <a:solidFill>
                  <a:schemeClr val="tx1"/>
                </a:solidFill>
                <a:effectLst/>
                <a:latin typeface="+mn-lt"/>
                <a:ea typeface="+mn-ea"/>
                <a:cs typeface="+mn-cs"/>
                <a:hlinkClick r:id="rId3"/>
              </a:rPr>
              <a:t>. Dilute betadine lavage before closure for the prevention of acute postoperative deep periprosthetic joint infection. </a:t>
            </a:r>
            <a:r>
              <a:rPr lang="en-US" sz="1200" b="0" i="0" u="none" strike="noStrike" kern="1200" dirty="0" err="1">
                <a:solidFill>
                  <a:schemeClr val="tx1"/>
                </a:solidFill>
                <a:effectLst/>
                <a:latin typeface="+mn-lt"/>
                <a:ea typeface="+mn-ea"/>
                <a:cs typeface="+mn-cs"/>
                <a:hlinkClick r:id="rId3"/>
              </a:rPr>
              <a:t>J.Arthroplasty</a:t>
            </a:r>
            <a:r>
              <a:rPr lang="en-US" sz="1200" b="0" i="0" u="none" strike="noStrike" kern="1200" dirty="0">
                <a:solidFill>
                  <a:schemeClr val="tx1"/>
                </a:solidFill>
                <a:effectLst/>
                <a:latin typeface="+mn-lt"/>
                <a:ea typeface="+mn-ea"/>
                <a:cs typeface="+mn-cs"/>
                <a:hlinkClick r:id="rId3"/>
              </a:rPr>
              <a:t> 2012/1; 1: 27-30</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47</a:t>
            </a:fld>
            <a:endParaRPr lang="en-US"/>
          </a:p>
        </p:txBody>
      </p:sp>
    </p:spTree>
    <p:extLst>
      <p:ext uri="{BB962C8B-B14F-4D97-AF65-F5344CB8AC3E}">
        <p14:creationId xmlns:p14="http://schemas.microsoft.com/office/powerpoint/2010/main" val="3741305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1200"/>
              </a:spcAft>
            </a:pPr>
            <a:r>
              <a:rPr lang="en-US" sz="1200" dirty="0"/>
              <a:t>Consideration for future research, when identified, is provided for each recommendation. Review  of the published literature does indicate two overarching themes: (1) complex and interrelated  modifiable / non-modifiable patient factors as an important aspect in understanding risk for PJI,  and (2) ongoing challenges in accurately ruling in or ruling out PJI. </a:t>
            </a:r>
          </a:p>
          <a:p>
            <a:pPr>
              <a:lnSpc>
                <a:spcPct val="100000"/>
              </a:lnSpc>
              <a:spcBef>
                <a:spcPts val="0"/>
              </a:spcBef>
              <a:spcAft>
                <a:spcPts val="1200"/>
              </a:spcAft>
            </a:pPr>
            <a:r>
              <a:rPr lang="en-US" sz="1200" dirty="0"/>
              <a:t>FUTURE RESEARCH</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Given the severe  consequences of this disease process, the workgroup strongly suggests that future, high-quality  research focus on continued development of validated risk assessment tools specific to hip and  knee replacement not only to identity individual risk but also guide additional research efforts to mitigate the risks. </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Specifically, the effect of preoperative risk factor modification or correction  prior to a patient undergoing hip or knee arthroplasty surgery must be elucidated.</a:t>
            </a:r>
          </a:p>
        </p:txBody>
      </p:sp>
      <p:sp>
        <p:nvSpPr>
          <p:cNvPr id="4" name="Slide Number Placeholder 3"/>
          <p:cNvSpPr>
            <a:spLocks noGrp="1"/>
          </p:cNvSpPr>
          <p:nvPr>
            <p:ph type="sldNum" sz="quarter" idx="10"/>
          </p:nvPr>
        </p:nvSpPr>
        <p:spPr/>
        <p:txBody>
          <a:bodyPr/>
          <a:lstStyle/>
          <a:p>
            <a:fld id="{773B0F6F-B83E-447F-A566-EAD229E72311}" type="slidenum">
              <a:rPr lang="en-US" smtClean="0"/>
              <a:t>48</a:t>
            </a:fld>
            <a:endParaRPr lang="en-US"/>
          </a:p>
        </p:txBody>
      </p:sp>
    </p:spTree>
    <p:extLst>
      <p:ext uri="{BB962C8B-B14F-4D97-AF65-F5344CB8AC3E}">
        <p14:creationId xmlns:p14="http://schemas.microsoft.com/office/powerpoint/2010/main" val="2933600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b="0" dirty="0">
                <a:effectLst>
                  <a:outerShdw blurRad="38100" dist="38100" dir="2700000" algn="tl">
                    <a:srgbClr val="000000">
                      <a:alpha val="43137"/>
                    </a:srgbClr>
                  </a:outerShdw>
                </a:effectLst>
              </a:rPr>
              <a:t>FUTURE RESEARCH</a:t>
            </a:r>
          </a:p>
          <a:p>
            <a:pPr>
              <a:lnSpc>
                <a:spcPct val="100000"/>
              </a:lnSpc>
              <a:spcBef>
                <a:spcPts val="0"/>
              </a:spcBef>
              <a:spcAft>
                <a:spcPts val="1200"/>
              </a:spcAft>
            </a:pPr>
            <a:endParaRPr lang="en-US" sz="1200" dirty="0"/>
          </a:p>
          <a:p>
            <a:pPr>
              <a:lnSpc>
                <a:spcPct val="100000"/>
              </a:lnSpc>
              <a:spcBef>
                <a:spcPts val="0"/>
              </a:spcBef>
              <a:spcAft>
                <a:spcPts val="1200"/>
              </a:spcAft>
            </a:pPr>
            <a:r>
              <a:rPr lang="en-US" sz="1200" dirty="0"/>
              <a:t>Additionally,  focused research to develop highly accurate and timely diagnostic tools, including those that can  be used at the point of care, is critical to facilitate diagnostic accuracy and efficiency in the  evaluation of patients suspected of PJI. This ideally can lead to better management, in addition to  shortened work-up times and decreased cost by allowing providers access to immediate  diagnosis.</a:t>
            </a:r>
          </a:p>
        </p:txBody>
      </p:sp>
      <p:sp>
        <p:nvSpPr>
          <p:cNvPr id="4" name="Slide Number Placeholder 3"/>
          <p:cNvSpPr>
            <a:spLocks noGrp="1"/>
          </p:cNvSpPr>
          <p:nvPr>
            <p:ph type="sldNum" sz="quarter" idx="10"/>
          </p:nvPr>
        </p:nvSpPr>
        <p:spPr/>
        <p:txBody>
          <a:bodyPr/>
          <a:lstStyle/>
          <a:p>
            <a:fld id="{773B0F6F-B83E-447F-A566-EAD229E72311}" type="slidenum">
              <a:rPr lang="en-US" smtClean="0"/>
              <a:t>49</a:t>
            </a:fld>
            <a:endParaRPr lang="en-US"/>
          </a:p>
        </p:txBody>
      </p:sp>
    </p:spTree>
    <p:extLst>
      <p:ext uri="{BB962C8B-B14F-4D97-AF65-F5344CB8AC3E}">
        <p14:creationId xmlns:p14="http://schemas.microsoft.com/office/powerpoint/2010/main" val="343504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What is Evidence-Based Medicine</a:t>
            </a:r>
          </a:p>
          <a:p>
            <a:r>
              <a:rPr lang="en-US" altLang="en-US" dirty="0"/>
              <a:t>What is evidence-based medicine?  Clinical practice was historically viewed as the “art of medicine.” The use of the scientific method, as used in bench research, statistical analysis, and epidemiology, was rare in the world of medicine. </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cs typeface="Arial" pitchFamily="34" charset="0"/>
              </a:rPr>
              <a:t>Expert opinion, experience, and authoritarian judgment were the foundation for decision making.</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ea typeface="ＭＳ Ｐゴシック" pitchFamily="34" charset="-128"/>
                <a:cs typeface="Arial" pitchFamily="34" charset="0"/>
              </a:rPr>
              <a:t>Habits, protocols, and traditions directed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itchFamily="34" charset="0"/>
              <a:ea typeface="ＭＳ Ｐゴシック" pitchFamily="34" charset="-128"/>
              <a:cs typeface="Arial" pitchFamily="34" charset="0"/>
            </a:endParaRPr>
          </a:p>
          <a:p>
            <a:r>
              <a:rPr lang="en-US" altLang="en-US" dirty="0">
                <a:latin typeface="Arial" pitchFamily="34" charset="0"/>
                <a:ea typeface="ＭＳ Ｐゴシック" pitchFamily="34" charset="-128"/>
                <a:cs typeface="Arial" pitchFamily="34" charset="0"/>
              </a:rPr>
              <a:t>However,  Clinical decisions should be based on the best patient and population-based evidence.</a:t>
            </a:r>
          </a:p>
          <a:p>
            <a:endParaRPr lang="en-US" altLang="en-US" dirty="0">
              <a:latin typeface="Arial" pitchFamily="34" charset="0"/>
              <a:ea typeface="ＭＳ Ｐゴシック" pitchFamily="34"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Evidence based medicine applies the scientific method into healthcare decision-making. It is an approach to medical practice intended to optimize decision-making by emphasizing the use of evidence </a:t>
            </a:r>
            <a:r>
              <a:rPr lang="en-US" b="1" dirty="0"/>
              <a:t>from well designed and conducted research</a:t>
            </a:r>
          </a:p>
          <a:p>
            <a:endParaRPr lang="en-US" altLang="en-US" dirty="0"/>
          </a:p>
          <a:p>
            <a:pPr>
              <a:defRPr/>
            </a:pPr>
            <a:r>
              <a:rPr lang="en-US" altLang="en-US" dirty="0"/>
              <a:t>It classifies evidence by</a:t>
            </a:r>
            <a:r>
              <a:rPr lang="en-US" altLang="en-US" baseline="0" dirty="0"/>
              <a:t> </a:t>
            </a:r>
            <a:r>
              <a:rPr lang="en-US" dirty="0"/>
              <a:t>its strength, with the strongest types yielding the strongest recommendations.</a:t>
            </a:r>
          </a:p>
          <a:p>
            <a:pPr>
              <a:defRPr/>
            </a:pPr>
            <a:endParaRPr lang="en-US" alt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a:t>
            </a:fld>
            <a:endParaRPr lang="en-US"/>
          </a:p>
        </p:txBody>
      </p:sp>
    </p:spTree>
    <p:extLst>
      <p:ext uri="{BB962C8B-B14F-4D97-AF65-F5344CB8AC3E}">
        <p14:creationId xmlns:p14="http://schemas.microsoft.com/office/powerpoint/2010/main" val="794618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outerShdw blurRad="38100" dist="38100" dir="2700000" algn="tl">
                    <a:srgbClr val="000000">
                      <a:alpha val="43137"/>
                    </a:srgbClr>
                  </a:outerShdw>
                </a:effectLst>
              </a:rPr>
              <a:t>FUTURE RESEARCH – RISK FACTORS FOR PJI </a:t>
            </a:r>
            <a:endParaRPr lang="en-US" dirty="0"/>
          </a:p>
          <a:p>
            <a:pPr marL="457200" indent="-457200">
              <a:lnSpc>
                <a:spcPct val="100000"/>
              </a:lnSpc>
              <a:spcBef>
                <a:spcPts val="0"/>
              </a:spcBef>
              <a:spcAft>
                <a:spcPts val="1200"/>
              </a:spcAft>
              <a:buFont typeface="Wingdings" panose="05000000000000000000" pitchFamily="2" charset="2"/>
              <a:buChar char="§"/>
            </a:pPr>
            <a:r>
              <a:rPr lang="en-US" sz="1200" dirty="0"/>
              <a:t>Despite the volume of literature addressing risk factors for periprosthetic joint infection, there is a paucity of  moderate-quality studies, and complete absence of high-quality studies. Future research must attempt to better  control for individual confounding variables prospectively, with better delineation of disease states. </a:t>
            </a:r>
          </a:p>
          <a:p>
            <a:pPr marL="457200" indent="-457200">
              <a:lnSpc>
                <a:spcPct val="100000"/>
              </a:lnSpc>
              <a:spcBef>
                <a:spcPts val="0"/>
              </a:spcBef>
              <a:spcAft>
                <a:spcPts val="1200"/>
              </a:spcAft>
              <a:buFont typeface="Wingdings" panose="05000000000000000000" pitchFamily="2" charset="2"/>
              <a:buChar char="§"/>
            </a:pPr>
            <a:r>
              <a:rPr lang="en-US" sz="1200" dirty="0"/>
              <a:t>For  example, though BMI may not be the best measure of obesity overall, its stratification in many studies has  helped allow for better comparison between groups, improving the quality of data available. </a:t>
            </a:r>
          </a:p>
          <a:p>
            <a:pPr marL="457200" indent="-457200">
              <a:lnSpc>
                <a:spcPct val="100000"/>
              </a:lnSpc>
              <a:spcBef>
                <a:spcPts val="0"/>
              </a:spcBef>
              <a:spcAft>
                <a:spcPts val="1200"/>
              </a:spcAft>
              <a:buFont typeface="Wingdings" panose="05000000000000000000" pitchFamily="2" charset="2"/>
              <a:buChar char="§"/>
            </a:pPr>
            <a:r>
              <a:rPr lang="en-US" sz="1200" dirty="0"/>
              <a:t>Simply identifying  whether or not a disease process is present based off an individual entry of a diagnostic code from the patient’s  potentially remote past medical history does not ensure best quality data. </a:t>
            </a:r>
          </a:p>
          <a:p>
            <a:pPr marL="457200" indent="-457200">
              <a:lnSpc>
                <a:spcPct val="100000"/>
              </a:lnSpc>
              <a:spcBef>
                <a:spcPts val="0"/>
              </a:spcBef>
              <a:spcAft>
                <a:spcPts val="1200"/>
              </a:spcAft>
              <a:buFont typeface="Wingdings" panose="05000000000000000000" pitchFamily="2" charset="2"/>
              <a:buChar char="§"/>
            </a:pPr>
            <a:r>
              <a:rPr lang="en-US" sz="1200" dirty="0"/>
              <a:t>Unfortunately, the relatively low  incidence of PJI requires large numbers for appropriate statistical power, making registries and large healthcare  databases an optimal target for research. </a:t>
            </a:r>
          </a:p>
        </p:txBody>
      </p:sp>
      <p:sp>
        <p:nvSpPr>
          <p:cNvPr id="4" name="Slide Number Placeholder 3"/>
          <p:cNvSpPr>
            <a:spLocks noGrp="1"/>
          </p:cNvSpPr>
          <p:nvPr>
            <p:ph type="sldNum" sz="quarter" idx="10"/>
          </p:nvPr>
        </p:nvSpPr>
        <p:spPr/>
        <p:txBody>
          <a:bodyPr/>
          <a:lstStyle/>
          <a:p>
            <a:fld id="{773B0F6F-B83E-447F-A566-EAD229E72311}" type="slidenum">
              <a:rPr lang="en-US" smtClean="0"/>
              <a:t>50</a:t>
            </a:fld>
            <a:endParaRPr lang="en-US"/>
          </a:p>
        </p:txBody>
      </p:sp>
    </p:spTree>
    <p:extLst>
      <p:ext uri="{BB962C8B-B14F-4D97-AF65-F5344CB8AC3E}">
        <p14:creationId xmlns:p14="http://schemas.microsoft.com/office/powerpoint/2010/main" val="21349459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outerShdw blurRad="38100" dist="38100" dir="2700000" algn="tl">
                    <a:srgbClr val="000000">
                      <a:alpha val="43137"/>
                    </a:srgbClr>
                  </a:outerShdw>
                </a:effectLst>
              </a:rPr>
              <a:t>Future Research – Risk Factors for PJI</a:t>
            </a:r>
          </a:p>
          <a:p>
            <a:pPr marL="0" indent="0">
              <a:lnSpc>
                <a:spcPct val="100000"/>
              </a:lnSpc>
              <a:spcBef>
                <a:spcPts val="0"/>
              </a:spcBef>
              <a:spcAft>
                <a:spcPts val="1200"/>
              </a:spcAft>
              <a:buFont typeface="Wingdings" panose="05000000000000000000" pitchFamily="2" charset="2"/>
              <a:buNone/>
            </a:pPr>
            <a:endParaRPr lang="en-US" dirty="0"/>
          </a:p>
          <a:p>
            <a:pPr marL="365760" indent="-365760">
              <a:lnSpc>
                <a:spcPct val="100000"/>
              </a:lnSpc>
              <a:spcBef>
                <a:spcPts val="0"/>
              </a:spcBef>
              <a:spcAft>
                <a:spcPts val="1200"/>
              </a:spcAft>
              <a:buFont typeface="Wingdings" panose="05000000000000000000" pitchFamily="2" charset="2"/>
              <a:buChar char="§"/>
            </a:pPr>
            <a:r>
              <a:rPr lang="en-US" sz="1200" dirty="0"/>
              <a:t>Better quality abstraction for such databases is therefore necessary to  help de-confound. Additional assessments of markers of disease status and their associated thresholds may also  help the clinician further and more accurately stratify risk. </a:t>
            </a:r>
          </a:p>
          <a:p>
            <a:pPr marL="365760" indent="-365760">
              <a:lnSpc>
                <a:spcPct val="100000"/>
              </a:lnSpc>
              <a:spcBef>
                <a:spcPts val="0"/>
              </a:spcBef>
              <a:spcAft>
                <a:spcPts val="1200"/>
              </a:spcAft>
              <a:buFont typeface="Wingdings" panose="05000000000000000000" pitchFamily="2" charset="2"/>
              <a:buChar char="§"/>
            </a:pPr>
            <a:r>
              <a:rPr lang="en-US" sz="1200" dirty="0"/>
              <a:t>Finally, identification of risk associated with a  condition or stage of comorbidity does not by itself afford the provider the ability to proselytize for change, as  the effect of modification and optimization of the status of a listed condition is still unclear. Future research  endeavors should specifically be designed to determine if risk factor modification truly results in a reduction in  the risk for PJI after hip or knee arthroplasty surgery. </a:t>
            </a:r>
          </a:p>
          <a:p>
            <a:pPr marL="365760" indent="-365760">
              <a:lnSpc>
                <a:spcPct val="100000"/>
              </a:lnSpc>
              <a:spcBef>
                <a:spcPts val="0"/>
              </a:spcBef>
              <a:spcAft>
                <a:spcPts val="1200"/>
              </a:spcAft>
              <a:buFont typeface="Wingdings" panose="05000000000000000000" pitchFamily="2" charset="2"/>
              <a:buChar char="§"/>
            </a:pPr>
            <a:r>
              <a:rPr lang="en-US" sz="1200" dirty="0"/>
              <a:t>Given frequently conflicting conclusions among studies,  the individual system and even provider-specific management of comorbidities – which was typically not  delineated – may account for such discrepancies. Prospective, appropriately controlled studies incorporating  these considerations will better afford surgeon and patient the ability to predict and potentially minimize risk of  periprosthetic joint infection.</a:t>
            </a:r>
          </a:p>
        </p:txBody>
      </p:sp>
      <p:sp>
        <p:nvSpPr>
          <p:cNvPr id="4" name="Slide Number Placeholder 3"/>
          <p:cNvSpPr>
            <a:spLocks noGrp="1"/>
          </p:cNvSpPr>
          <p:nvPr>
            <p:ph type="sldNum" sz="quarter" idx="10"/>
          </p:nvPr>
        </p:nvSpPr>
        <p:spPr/>
        <p:txBody>
          <a:bodyPr/>
          <a:lstStyle/>
          <a:p>
            <a:fld id="{773B0F6F-B83E-447F-A566-EAD229E72311}" type="slidenum">
              <a:rPr lang="en-US" smtClean="0"/>
              <a:t>51</a:t>
            </a:fld>
            <a:endParaRPr lang="en-US"/>
          </a:p>
        </p:txBody>
      </p:sp>
    </p:spTree>
    <p:extLst>
      <p:ext uri="{BB962C8B-B14F-4D97-AF65-F5344CB8AC3E}">
        <p14:creationId xmlns:p14="http://schemas.microsoft.com/office/powerpoint/2010/main" val="838759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Font typeface="Wingdings" panose="05000000000000000000" pitchFamily="2" charset="2"/>
              <a:buNone/>
            </a:pPr>
            <a:r>
              <a:rPr lang="en-US" b="1" dirty="0"/>
              <a:t>Future Research – INJECTIONS PRIOR TO ARTHROPLASTY</a:t>
            </a:r>
          </a:p>
          <a:p>
            <a:pPr marL="0" indent="0">
              <a:lnSpc>
                <a:spcPct val="100000"/>
              </a:lnSpc>
              <a:spcBef>
                <a:spcPts val="0"/>
              </a:spcBef>
              <a:spcAft>
                <a:spcPts val="1200"/>
              </a:spcAft>
              <a:buFont typeface="Wingdings" panose="05000000000000000000" pitchFamily="2" charset="2"/>
              <a:buNone/>
            </a:pPr>
            <a:endParaRPr lang="en-US" dirty="0"/>
          </a:p>
          <a:p>
            <a:pPr marL="0" indent="0">
              <a:lnSpc>
                <a:spcPct val="100000"/>
              </a:lnSpc>
              <a:spcBef>
                <a:spcPts val="0"/>
              </a:spcBef>
              <a:spcAft>
                <a:spcPts val="1200"/>
              </a:spcAft>
              <a:buFont typeface="Wingdings" panose="05000000000000000000" pitchFamily="2" charset="2"/>
              <a:buNone/>
            </a:pPr>
            <a:r>
              <a:rPr lang="en-US" sz="1200" b="0" i="0" u="none" strike="noStrike" kern="1200" baseline="0" dirty="0">
                <a:solidFill>
                  <a:schemeClr val="tx1"/>
                </a:solidFill>
                <a:latin typeface="+mn-lt"/>
                <a:ea typeface="+mn-ea"/>
                <a:cs typeface="+mn-cs"/>
              </a:rPr>
              <a:t>With conflicting reports in the literature, a prospective and randomized study comparing injection versus no  injection at a defined time interval and in a large patient cohort is needed. The ubiquitous nature of preoperative  injections for symptomatic management of hip and knee arthritis deserves further investigation as to the  possibility of an association with periprosthetic joint infection.</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52</a:t>
            </a:fld>
            <a:endParaRPr lang="en-US"/>
          </a:p>
        </p:txBody>
      </p:sp>
    </p:spTree>
    <p:extLst>
      <p:ext uri="{BB962C8B-B14F-4D97-AF65-F5344CB8AC3E}">
        <p14:creationId xmlns:p14="http://schemas.microsoft.com/office/powerpoint/2010/main" val="2042450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outerShdw blurRad="38100" dist="38100" dir="2700000" algn="tl">
                    <a:srgbClr val="000000">
                      <a:alpha val="43137"/>
                    </a:srgbClr>
                  </a:outerShdw>
                </a:effectLst>
              </a:rPr>
              <a:t>FUTURE RESEARCH </a:t>
            </a:r>
          </a:p>
          <a:p>
            <a:r>
              <a:rPr lang="en-US" b="0" dirty="0">
                <a:effectLst>
                  <a:outerShdw blurRad="38100" dist="38100" dir="2700000" algn="tl">
                    <a:srgbClr val="000000">
                      <a:alpha val="43137"/>
                    </a:srgbClr>
                  </a:outerShdw>
                </a:effectLst>
              </a:rPr>
              <a:t>BLOOD TESTS FOR PREOPERATIVE DIAGNOSIS </a:t>
            </a:r>
          </a:p>
          <a:p>
            <a:endParaRPr lang="en-US" dirty="0"/>
          </a:p>
          <a:p>
            <a:pPr marL="365760" indent="-365760">
              <a:lnSpc>
                <a:spcPct val="100000"/>
              </a:lnSpc>
              <a:spcBef>
                <a:spcPts val="0"/>
              </a:spcBef>
              <a:spcAft>
                <a:spcPts val="1200"/>
              </a:spcAft>
              <a:buFont typeface="Wingdings" panose="05000000000000000000" pitchFamily="2" charset="2"/>
              <a:buChar char="§"/>
            </a:pPr>
            <a:r>
              <a:rPr lang="en-US" sz="1200" dirty="0"/>
              <a:t>As noted in the subsequent recommendation, the goal of testing for PJI is to rule in or rule out this diagnosis. No test should be used alone. In most cases, a diagnosis can be achieved without using all of the testing listed, and testing should be deployed in an algorithmic fashion; defining such an algorithm is beyond the scope of this guideline. Novel blood-based biomarkers, including procalcitonin, are currently being explored. The relative value of biomarker testing (e.g., CRP, interleukin-6) on serum versus synovial fluid remains to be defined. </a:t>
            </a:r>
          </a:p>
        </p:txBody>
      </p:sp>
      <p:sp>
        <p:nvSpPr>
          <p:cNvPr id="4" name="Slide Number Placeholder 3"/>
          <p:cNvSpPr>
            <a:spLocks noGrp="1"/>
          </p:cNvSpPr>
          <p:nvPr>
            <p:ph type="sldNum" sz="quarter" idx="10"/>
          </p:nvPr>
        </p:nvSpPr>
        <p:spPr/>
        <p:txBody>
          <a:bodyPr/>
          <a:lstStyle/>
          <a:p>
            <a:fld id="{773B0F6F-B83E-447F-A566-EAD229E72311}" type="slidenum">
              <a:rPr lang="en-US" smtClean="0"/>
              <a:t>53</a:t>
            </a:fld>
            <a:endParaRPr lang="en-US"/>
          </a:p>
        </p:txBody>
      </p:sp>
    </p:spTree>
    <p:extLst>
      <p:ext uri="{BB962C8B-B14F-4D97-AF65-F5344CB8AC3E}">
        <p14:creationId xmlns:p14="http://schemas.microsoft.com/office/powerpoint/2010/main" val="2172824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outerShdw blurRad="38100" dist="38100" dir="2700000" algn="tl">
                    <a:srgbClr val="000000">
                      <a:alpha val="43137"/>
                    </a:srgbClr>
                  </a:outerShdw>
                </a:effectLst>
              </a:rPr>
              <a:t>FUTURE RESEARCH – DIAGNOSIS OF INFECTED JOINT REPLACEMENTS </a:t>
            </a:r>
          </a:p>
          <a:p>
            <a:endParaRPr lang="en-US" dirty="0"/>
          </a:p>
          <a:p>
            <a:pPr marL="457200" indent="-457200">
              <a:lnSpc>
                <a:spcPct val="100000"/>
              </a:lnSpc>
              <a:spcBef>
                <a:spcPts val="0"/>
              </a:spcBef>
              <a:spcAft>
                <a:spcPts val="1200"/>
              </a:spcAft>
              <a:buFont typeface="Wingdings" panose="05000000000000000000" pitchFamily="2" charset="2"/>
              <a:buChar char="§"/>
            </a:pPr>
            <a:r>
              <a:rPr lang="en-US" sz="1200" dirty="0"/>
              <a:t>While multiple tests are listed, the goal, as stated above, should be to rule in or rule out PJI and if ruled in,  define its microbiology. In most cases, this can be achieved without using all of the testing covered. Ideally,  testing should be deployed in an algorithmic fashion; defining such an algorithm is beyond the scope of this  guideline but is needed. </a:t>
            </a:r>
          </a:p>
          <a:p>
            <a:pPr marL="457200" indent="-457200">
              <a:lnSpc>
                <a:spcPct val="100000"/>
              </a:lnSpc>
              <a:spcBef>
                <a:spcPts val="0"/>
              </a:spcBef>
              <a:spcAft>
                <a:spcPts val="1200"/>
              </a:spcAft>
              <a:buFont typeface="Wingdings" panose="05000000000000000000" pitchFamily="2" charset="2"/>
              <a:buChar char="§"/>
            </a:pPr>
            <a:endParaRPr lang="en-US" sz="1200" dirty="0"/>
          </a:p>
          <a:p>
            <a:pPr marL="457200" indent="-457200">
              <a:lnSpc>
                <a:spcPct val="100000"/>
              </a:lnSpc>
              <a:spcBef>
                <a:spcPts val="0"/>
              </a:spcBef>
              <a:spcAft>
                <a:spcPts val="1200"/>
              </a:spcAft>
              <a:buFont typeface="Wingdings" panose="05000000000000000000" pitchFamily="2" charset="2"/>
              <a:buChar char="§"/>
            </a:pPr>
            <a:r>
              <a:rPr lang="en-US" sz="1200" dirty="0"/>
              <a:t>The field of molecular microbiology diagnostics, including organism-specific,  multiplex panels, 16S ribosomal RNA gene or other broad-range bacterial PCR followed by Sanger sequencing  of amplification products, targeted metagenomic sequencing and shotgun metagenomic sequencing, is rapidly  developing, which will likely impact future recommendations. </a:t>
            </a:r>
          </a:p>
        </p:txBody>
      </p:sp>
      <p:sp>
        <p:nvSpPr>
          <p:cNvPr id="4" name="Slide Number Placeholder 3"/>
          <p:cNvSpPr>
            <a:spLocks noGrp="1"/>
          </p:cNvSpPr>
          <p:nvPr>
            <p:ph type="sldNum" sz="quarter" idx="10"/>
          </p:nvPr>
        </p:nvSpPr>
        <p:spPr/>
        <p:txBody>
          <a:bodyPr/>
          <a:lstStyle/>
          <a:p>
            <a:fld id="{773B0F6F-B83E-447F-A566-EAD229E72311}" type="slidenum">
              <a:rPr lang="en-US" smtClean="0"/>
              <a:t>54</a:t>
            </a:fld>
            <a:endParaRPr lang="en-US"/>
          </a:p>
        </p:txBody>
      </p:sp>
    </p:spTree>
    <p:extLst>
      <p:ext uri="{BB962C8B-B14F-4D97-AF65-F5344CB8AC3E}">
        <p14:creationId xmlns:p14="http://schemas.microsoft.com/office/powerpoint/2010/main" val="28907618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outerShdw blurRad="38100" dist="38100" dir="2700000" algn="tl">
                    <a:srgbClr val="000000">
                      <a:alpha val="43137"/>
                    </a:srgbClr>
                  </a:outerShdw>
                </a:effectLst>
              </a:rPr>
              <a:t>FUTURE RESEARCH – DIAGNOSIS OF INFECTED JOINT REPLACEMENTS </a:t>
            </a:r>
          </a:p>
          <a:p>
            <a:endParaRPr lang="en-US" dirty="0"/>
          </a:p>
          <a:p>
            <a:pPr marL="457200" indent="-457200">
              <a:lnSpc>
                <a:spcPct val="100000"/>
              </a:lnSpc>
              <a:spcBef>
                <a:spcPts val="0"/>
              </a:spcBef>
              <a:spcAft>
                <a:spcPts val="1200"/>
              </a:spcAft>
              <a:buFont typeface="Wingdings" panose="05000000000000000000" pitchFamily="2" charset="2"/>
              <a:buChar char="§"/>
            </a:pPr>
            <a:r>
              <a:rPr lang="en-US" sz="1200" dirty="0"/>
              <a:t>Future research should address the most  appropriate type of advanced diagnostic(s), which specimen-types are ideal or such testing, the ideal number of specimens to be tested, and when, in the course of testing and under which scenarios this type of testing is most appropriate (i.e., develop algorithms for appropriate test utilization).</a:t>
            </a:r>
          </a:p>
        </p:txBody>
      </p:sp>
      <p:sp>
        <p:nvSpPr>
          <p:cNvPr id="4" name="Slide Number Placeholder 3"/>
          <p:cNvSpPr>
            <a:spLocks noGrp="1"/>
          </p:cNvSpPr>
          <p:nvPr>
            <p:ph type="sldNum" sz="quarter" idx="10"/>
          </p:nvPr>
        </p:nvSpPr>
        <p:spPr/>
        <p:txBody>
          <a:bodyPr/>
          <a:lstStyle/>
          <a:p>
            <a:fld id="{773B0F6F-B83E-447F-A566-EAD229E72311}" type="slidenum">
              <a:rPr lang="en-US" smtClean="0"/>
              <a:t>55</a:t>
            </a:fld>
            <a:endParaRPr lang="en-US"/>
          </a:p>
        </p:txBody>
      </p:sp>
    </p:spTree>
    <p:extLst>
      <p:ext uri="{BB962C8B-B14F-4D97-AF65-F5344CB8AC3E}">
        <p14:creationId xmlns:p14="http://schemas.microsoft.com/office/powerpoint/2010/main" val="6142796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outerShdw blurRad="38100" dist="38100" dir="2700000" algn="tl">
                    <a:srgbClr val="000000">
                      <a:alpha val="43137"/>
                    </a:srgbClr>
                  </a:outerShdw>
                </a:effectLst>
              </a:rPr>
              <a:t>FUTURE RESEARCH – </a:t>
            </a:r>
            <a:r>
              <a:rPr lang="en-US" dirty="0"/>
              <a:t>DIAGNOSTIC IMAGING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More high-quality evidence is needed to determine if ultrasound and MRI are useful in diagnosis of PJI, and  higher quality diagnostic evidence is needed in order to create stronger recommendations</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56</a:t>
            </a:fld>
            <a:endParaRPr lang="en-US"/>
          </a:p>
        </p:txBody>
      </p:sp>
    </p:spTree>
    <p:extLst>
      <p:ext uri="{BB962C8B-B14F-4D97-AF65-F5344CB8AC3E}">
        <p14:creationId xmlns:p14="http://schemas.microsoft.com/office/powerpoint/2010/main" val="31817094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outerShdw blurRad="38100" dist="38100" dir="2700000" algn="tl">
                    <a:srgbClr val="000000">
                      <a:alpha val="43137"/>
                    </a:srgbClr>
                  </a:outerShdw>
                </a:effectLst>
              </a:rPr>
              <a:t>FUTURE RESEARCH – </a:t>
            </a:r>
            <a:r>
              <a:rPr lang="en-US" dirty="0"/>
              <a:t>GRAM STAIN </a:t>
            </a:r>
          </a:p>
          <a:p>
            <a:endParaRPr lang="en-US" dirty="0"/>
          </a:p>
          <a:p>
            <a:r>
              <a:rPr lang="en-US" sz="1200" b="0" i="0" u="none" strike="noStrike" kern="1200" baseline="0" dirty="0">
                <a:solidFill>
                  <a:schemeClr val="tx1"/>
                </a:solidFill>
                <a:latin typeface="+mn-lt"/>
                <a:ea typeface="+mn-ea"/>
                <a:cs typeface="+mn-cs"/>
              </a:rPr>
              <a:t>Based on current evidence, Gram stain does not seem to have utility in ruling out periprosthetic joint infection. </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57</a:t>
            </a:fld>
            <a:endParaRPr lang="en-US"/>
          </a:p>
        </p:txBody>
      </p:sp>
    </p:spTree>
    <p:extLst>
      <p:ext uri="{BB962C8B-B14F-4D97-AF65-F5344CB8AC3E}">
        <p14:creationId xmlns:p14="http://schemas.microsoft.com/office/powerpoint/2010/main" val="26834213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outerShdw blurRad="38100" dist="38100" dir="2700000" algn="tl">
                    <a:srgbClr val="000000">
                      <a:alpha val="43137"/>
                    </a:srgbClr>
                  </a:outerShdw>
                </a:effectLst>
              </a:rPr>
              <a:t>FUTURE RESEARCH – </a:t>
            </a:r>
            <a:r>
              <a:rPr lang="en-US" dirty="0"/>
              <a:t>ANTIMICROBIALS TWO WEEKS PRIOR TO OBTAINING INTRA-ARTICULAR  CULTURE</a:t>
            </a:r>
            <a:endParaRPr lang="en-US" b="0"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baseline="0" dirty="0">
                <a:solidFill>
                  <a:schemeClr val="tx1"/>
                </a:solidFill>
                <a:latin typeface="+mn-lt"/>
                <a:ea typeface="+mn-ea"/>
                <a:cs typeface="+mn-cs"/>
              </a:rPr>
              <a:t>Periprosthetic joint infection can be caused by a myriad of microorganisms. Whether this recommendation  applies to all microorganism-types as well as all antibiotic-types is unknown. Future research is needed to better  understand the effect of varying antimicrobial agents on differing organisms and to define the ideal “antibiotic-  free” time prior to specimen collection for cultures in patients with suspected PJI.</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58</a:t>
            </a:fld>
            <a:endParaRPr lang="en-US"/>
          </a:p>
        </p:txBody>
      </p:sp>
    </p:spTree>
    <p:extLst>
      <p:ext uri="{BB962C8B-B14F-4D97-AF65-F5344CB8AC3E}">
        <p14:creationId xmlns:p14="http://schemas.microsoft.com/office/powerpoint/2010/main" val="3213130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FUTURE RESEARCH - PERIOPERATIVE ANTIBIOTIC SELECTION </a:t>
            </a:r>
          </a:p>
          <a:p>
            <a:endParaRPr lang="en-US" sz="1200" b="1" i="0" u="none" strike="noStrike" kern="1200" baseline="0" dirty="0">
              <a:solidFill>
                <a:schemeClr val="tx1"/>
              </a:solidFill>
              <a:latin typeface="+mn-lt"/>
              <a:ea typeface="+mn-ea"/>
              <a:cs typeface="+mn-cs"/>
            </a:endParaRPr>
          </a:p>
          <a:p>
            <a:pPr marL="457200" indent="-457200">
              <a:lnSpc>
                <a:spcPct val="100000"/>
              </a:lnSpc>
              <a:spcBef>
                <a:spcPts val="0"/>
              </a:spcBef>
              <a:spcAft>
                <a:spcPts val="1200"/>
              </a:spcAft>
              <a:buFont typeface="Wingdings" panose="05000000000000000000" pitchFamily="2" charset="2"/>
              <a:buChar char="§"/>
            </a:pPr>
            <a:r>
              <a:rPr lang="en-US" sz="1200" dirty="0"/>
              <a:t>Future research opportunities on the choice of perioperative antibiotics should focus on the optimal timing and  the number of post-operative doses required to reduce the incidence of PJI. The Centers for Disease Control  and Prevention (CDC) has issued a recommendation that a single dose of preoperative antibiotic prophylaxis is  sufficient prior to lower extremity arthroplasty surgery, but there is concern that the data used to arrive at this  conclusion may not be specifically applicable to the hip or knee arthroplasty patient, and as such, this  recommendation has been received with a certain degree of reluctance among practicing arthroplasty surgeons  (</a:t>
            </a:r>
            <a:r>
              <a:rPr lang="en-US" sz="1200" dirty="0" err="1"/>
              <a:t>Berríos</a:t>
            </a:r>
            <a:r>
              <a:rPr lang="en-US" sz="1200" dirty="0"/>
              <a:t>-Torres, 2017). A multi-center RCT specifically designed to answer this question is currently underway.</a:t>
            </a:r>
          </a:p>
        </p:txBody>
      </p:sp>
      <p:sp>
        <p:nvSpPr>
          <p:cNvPr id="4" name="Slide Number Placeholder 3"/>
          <p:cNvSpPr>
            <a:spLocks noGrp="1"/>
          </p:cNvSpPr>
          <p:nvPr>
            <p:ph type="sldNum" sz="quarter" idx="10"/>
          </p:nvPr>
        </p:nvSpPr>
        <p:spPr/>
        <p:txBody>
          <a:bodyPr/>
          <a:lstStyle/>
          <a:p>
            <a:fld id="{773B0F6F-B83E-447F-A566-EAD229E72311}" type="slidenum">
              <a:rPr lang="en-US" smtClean="0"/>
              <a:t>59</a:t>
            </a:fld>
            <a:endParaRPr lang="en-US"/>
          </a:p>
        </p:txBody>
      </p:sp>
    </p:spTree>
    <p:extLst>
      <p:ext uri="{BB962C8B-B14F-4D97-AF65-F5344CB8AC3E}">
        <p14:creationId xmlns:p14="http://schemas.microsoft.com/office/powerpoint/2010/main" val="136471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ea typeface="ＭＳ Ｐゴシック" pitchFamily="34" charset="-128"/>
                <a:cs typeface="Arial" pitchFamily="34" charset="0"/>
              </a:rPr>
              <a:t>What is Evidence-based Medicine: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ea typeface="ＭＳ Ｐゴシック" pitchFamily="34" charset="-128"/>
                <a:cs typeface="Arial" pitchFamily="34" charset="0"/>
              </a:rPr>
              <a:t>The definition</a:t>
            </a:r>
            <a:r>
              <a:rPr lang="en-US" altLang="en-US" sz="1200" baseline="0" dirty="0">
                <a:ea typeface="ＭＳ Ｐゴシック" pitchFamily="34" charset="-128"/>
                <a:cs typeface="Arial" pitchFamily="34" charset="0"/>
              </a:rPr>
              <a:t> of e</a:t>
            </a:r>
            <a:r>
              <a:rPr lang="en-US" altLang="en-US" sz="1200" dirty="0">
                <a:ea typeface="ＭＳ Ｐゴシック" pitchFamily="34" charset="-128"/>
                <a:cs typeface="Arial" pitchFamily="34" charset="0"/>
              </a:rPr>
              <a:t>vidence-based medicine is the conscientious, explicit, and judicious use of current best evidence from clinical care research in the management of individual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Evidence-Based Medicine combines:</a:t>
            </a:r>
          </a:p>
          <a:p>
            <a:pPr marL="800100" indent="-457200">
              <a:spcAft>
                <a:spcPts val="1800"/>
              </a:spcAft>
              <a:buFont typeface="Arial" panose="020B0604020202020204" pitchFamily="34" charset="0"/>
              <a:buChar char="•"/>
            </a:pPr>
            <a:r>
              <a:rPr lang="en-US" sz="1200" dirty="0"/>
              <a:t>Individual Clinical Experience</a:t>
            </a:r>
          </a:p>
          <a:p>
            <a:pPr marL="800100" indent="-457200">
              <a:spcAft>
                <a:spcPts val="1800"/>
              </a:spcAft>
              <a:buFont typeface="Arial" panose="020B0604020202020204" pitchFamily="34" charset="0"/>
              <a:buChar char="•"/>
            </a:pPr>
            <a:r>
              <a:rPr lang="en-US" sz="1200" dirty="0"/>
              <a:t>Best External Evidence, and</a:t>
            </a:r>
          </a:p>
          <a:p>
            <a:pPr marL="800100" indent="-457200">
              <a:spcAft>
                <a:spcPts val="1800"/>
              </a:spcAft>
              <a:buFont typeface="Arial" panose="020B0604020202020204" pitchFamily="34" charset="0"/>
              <a:buChar char="•"/>
            </a:pPr>
            <a:r>
              <a:rPr lang="en-US" sz="1200" dirty="0"/>
              <a:t>Patient Values and Expectations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ea typeface="ＭＳ Ｐゴシック" pitchFamily="34" charset="-128"/>
              <a:cs typeface="Arial" pitchFamily="34" charset="0"/>
            </a:endParaRPr>
          </a:p>
          <a:p>
            <a:r>
              <a:rPr lang="en-US" sz="1200" b="0" i="0" kern="1200" dirty="0">
                <a:solidFill>
                  <a:schemeClr val="tx1"/>
                </a:solidFill>
                <a:effectLst/>
                <a:latin typeface="+mn-lt"/>
                <a:ea typeface="+mn-ea"/>
                <a:cs typeface="+mn-cs"/>
              </a:rPr>
              <a:t>All AAOS Clinical practice guidelines (CPG) provide evidence-based recommendations for current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diagnostic, treatment, and postoperative procedures. Multidisciplinary clinician work groups and AAOS staff work together to synthesize published research with the aim of providing a transparent and robust summary of the research findings for a particular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disease topic. </a:t>
            </a:r>
            <a:endParaRPr lang="en-US" altLang="en-US" dirty="0"/>
          </a:p>
          <a:p>
            <a:endParaRPr lang="en-US" altLang="en-US" dirty="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6</a:t>
            </a:fld>
            <a:endParaRPr lang="en-US"/>
          </a:p>
        </p:txBody>
      </p:sp>
    </p:spTree>
    <p:extLst>
      <p:ext uri="{BB962C8B-B14F-4D97-AF65-F5344CB8AC3E}">
        <p14:creationId xmlns:p14="http://schemas.microsoft.com/office/powerpoint/2010/main" val="29654389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outerShdw blurRad="38100" dist="38100" dir="2700000" algn="tl">
                    <a:srgbClr val="000000">
                      <a:alpha val="43137"/>
                    </a:srgbClr>
                  </a:outerShdw>
                </a:effectLst>
              </a:rPr>
              <a:t>FUTURE RESEARCH – </a:t>
            </a:r>
            <a:r>
              <a:rPr lang="en-US" dirty="0"/>
              <a:t>ANTIBIOTIC CEMENT</a:t>
            </a:r>
          </a:p>
          <a:p>
            <a:endParaRPr lang="en-US" dirty="0"/>
          </a:p>
          <a:p>
            <a:pPr marL="457200" indent="-457200">
              <a:lnSpc>
                <a:spcPct val="100000"/>
              </a:lnSpc>
              <a:spcBef>
                <a:spcPts val="0"/>
              </a:spcBef>
              <a:spcAft>
                <a:spcPts val="600"/>
              </a:spcAft>
              <a:buFont typeface="Wingdings" panose="05000000000000000000" pitchFamily="2" charset="2"/>
              <a:buChar char="§"/>
            </a:pPr>
            <a:r>
              <a:rPr lang="en-US" sz="1200" b="0" dirty="0"/>
              <a:t>Adequately powered randomized controlled trials assessing the impact of antibiotic cement on deep infection,  implant survival and other patient outcomes are needed to determine which specific patient groups may benefit  from this prophylactic treatment with total knee arthroplasty. </a:t>
            </a:r>
          </a:p>
        </p:txBody>
      </p:sp>
      <p:sp>
        <p:nvSpPr>
          <p:cNvPr id="4" name="Slide Number Placeholder 3"/>
          <p:cNvSpPr>
            <a:spLocks noGrp="1"/>
          </p:cNvSpPr>
          <p:nvPr>
            <p:ph type="sldNum" sz="quarter" idx="10"/>
          </p:nvPr>
        </p:nvSpPr>
        <p:spPr/>
        <p:txBody>
          <a:bodyPr/>
          <a:lstStyle/>
          <a:p>
            <a:fld id="{773B0F6F-B83E-447F-A566-EAD229E72311}" type="slidenum">
              <a:rPr lang="en-US" smtClean="0"/>
              <a:t>60</a:t>
            </a:fld>
            <a:endParaRPr lang="en-US"/>
          </a:p>
        </p:txBody>
      </p:sp>
    </p:spTree>
    <p:extLst>
      <p:ext uri="{BB962C8B-B14F-4D97-AF65-F5344CB8AC3E}">
        <p14:creationId xmlns:p14="http://schemas.microsoft.com/office/powerpoint/2010/main" val="1956615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outerShdw blurRad="38100" dist="38100" dir="2700000" algn="tl">
                    <a:srgbClr val="000000">
                      <a:alpha val="43137"/>
                    </a:srgbClr>
                  </a:outerShdw>
                </a:effectLst>
              </a:rPr>
              <a:t>FUTURE RESEARCH – </a:t>
            </a:r>
            <a:r>
              <a:rPr lang="en-US" dirty="0"/>
              <a:t>PREOPERATIVE SCREENING AND DECOLONIZATION </a:t>
            </a:r>
          </a:p>
          <a:p>
            <a:endParaRPr lang="en-US" dirty="0"/>
          </a:p>
          <a:p>
            <a:r>
              <a:rPr lang="en-US" dirty="0"/>
              <a:t>Large multicenter randomized controlled trials that are sufficiently powered to measure a difference in the PJI  rate that ideally stratify patients based on risk profile regarding preoperative chlorhexidine, methicillin-  susceptible S. aureus and MRSA nasal screening and nasal mupirocin decolonization are needed.</a:t>
            </a:r>
          </a:p>
        </p:txBody>
      </p:sp>
      <p:sp>
        <p:nvSpPr>
          <p:cNvPr id="4" name="Slide Number Placeholder 3"/>
          <p:cNvSpPr>
            <a:spLocks noGrp="1"/>
          </p:cNvSpPr>
          <p:nvPr>
            <p:ph type="sldNum" sz="quarter" idx="10"/>
          </p:nvPr>
        </p:nvSpPr>
        <p:spPr/>
        <p:txBody>
          <a:bodyPr/>
          <a:lstStyle/>
          <a:p>
            <a:fld id="{773B0F6F-B83E-447F-A566-EAD229E72311}" type="slidenum">
              <a:rPr lang="en-US" smtClean="0"/>
              <a:t>61</a:t>
            </a:fld>
            <a:endParaRPr lang="en-US"/>
          </a:p>
        </p:txBody>
      </p:sp>
    </p:spTree>
    <p:extLst>
      <p:ext uri="{BB962C8B-B14F-4D97-AF65-F5344CB8AC3E}">
        <p14:creationId xmlns:p14="http://schemas.microsoft.com/office/powerpoint/2010/main" val="453440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outerShdw blurRad="38100" dist="38100" dir="2700000" algn="tl">
                    <a:srgbClr val="000000">
                      <a:alpha val="43137"/>
                    </a:srgbClr>
                  </a:outerShdw>
                </a:effectLst>
              </a:rPr>
              <a:t>FUTURE RESEARCH – </a:t>
            </a:r>
            <a:r>
              <a:rPr lang="en-US" dirty="0"/>
              <a:t>INTRAOPERATIVE TECHNICAL FACTORS </a:t>
            </a:r>
          </a:p>
          <a:p>
            <a:endParaRPr lang="en-US" dirty="0"/>
          </a:p>
          <a:p>
            <a:pPr marL="0" indent="0">
              <a:lnSpc>
                <a:spcPct val="100000"/>
              </a:lnSpc>
              <a:spcBef>
                <a:spcPts val="0"/>
              </a:spcBef>
              <a:spcAft>
                <a:spcPts val="1200"/>
              </a:spcAft>
              <a:buFont typeface="Wingdings" panose="05000000000000000000" pitchFamily="2" charset="2"/>
              <a:buNone/>
            </a:pPr>
            <a:r>
              <a:rPr lang="en-US" sz="1200" dirty="0"/>
              <a:t>The cited study outlines a specific concentration and protocol for the application of the betadine wash. Further  high-quality studies are needed to corroborate the results of this study and to further define the method of use.</a:t>
            </a:r>
          </a:p>
        </p:txBody>
      </p:sp>
      <p:sp>
        <p:nvSpPr>
          <p:cNvPr id="4" name="Slide Number Placeholder 3"/>
          <p:cNvSpPr>
            <a:spLocks noGrp="1"/>
          </p:cNvSpPr>
          <p:nvPr>
            <p:ph type="sldNum" sz="quarter" idx="10"/>
          </p:nvPr>
        </p:nvSpPr>
        <p:spPr/>
        <p:txBody>
          <a:bodyPr/>
          <a:lstStyle/>
          <a:p>
            <a:fld id="{773B0F6F-B83E-447F-A566-EAD229E72311}" type="slidenum">
              <a:rPr lang="en-US" smtClean="0"/>
              <a:t>62</a:t>
            </a:fld>
            <a:endParaRPr lang="en-US"/>
          </a:p>
        </p:txBody>
      </p:sp>
    </p:spTree>
    <p:extLst>
      <p:ext uri="{BB962C8B-B14F-4D97-AF65-F5344CB8AC3E}">
        <p14:creationId xmlns:p14="http://schemas.microsoft.com/office/powerpoint/2010/main" val="42608708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63</a:t>
            </a:fld>
            <a:endParaRPr lang="en-US"/>
          </a:p>
        </p:txBody>
      </p:sp>
    </p:spTree>
    <p:extLst>
      <p:ext uri="{BB962C8B-B14F-4D97-AF65-F5344CB8AC3E}">
        <p14:creationId xmlns:p14="http://schemas.microsoft.com/office/powerpoint/2010/main" val="28061613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indent="0">
              <a:buNone/>
            </a:pPr>
            <a:r>
              <a:rPr lang="en-US" sz="1200" dirty="0"/>
              <a:t>American Academy of </a:t>
            </a:r>
            <a:r>
              <a:rPr lang="en-US" sz="1200" dirty="0" err="1"/>
              <a:t>Orthopaedic</a:t>
            </a:r>
            <a:r>
              <a:rPr lang="en-US" sz="1200" dirty="0"/>
              <a:t> Surgeons Evidence-Based Clinical Practice Guideline on the Diagnosis and Prevention of Periprosthetic Joint Infections. http://www.orthoguidelines.org/topic?id=1028. Published March 11, 2019. </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64</a:t>
            </a:fld>
            <a:endParaRPr lang="en-US"/>
          </a:p>
        </p:txBody>
      </p:sp>
    </p:spTree>
    <p:extLst>
      <p:ext uri="{BB962C8B-B14F-4D97-AF65-F5344CB8AC3E}">
        <p14:creationId xmlns:p14="http://schemas.microsoft.com/office/powerpoint/2010/main" val="26690932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65</a:t>
            </a:fld>
            <a:endParaRPr lang="en-US"/>
          </a:p>
        </p:txBody>
      </p:sp>
    </p:spTree>
    <p:extLst>
      <p:ext uri="{BB962C8B-B14F-4D97-AF65-F5344CB8AC3E}">
        <p14:creationId xmlns:p14="http://schemas.microsoft.com/office/powerpoint/2010/main" val="23881712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AAOS </a:t>
            </a:r>
            <a:r>
              <a:rPr lang="en-US" dirty="0" err="1"/>
              <a:t>OrthoGuidelines</a:t>
            </a:r>
            <a:r>
              <a:rPr lang="en-US" dirty="0"/>
              <a:t> app is an easy way to access Clinical Practice Guidelines right from your smartphone.  Free for both Android and iOS users, this app not only contains all AAOS CPG’s, but also contains Appropriate Use Criteria, guideline case studies, full text pdfs, clinician checklists, impactful statements, along with other useful tools. </a:t>
            </a:r>
          </a:p>
        </p:txBody>
      </p:sp>
      <p:sp>
        <p:nvSpPr>
          <p:cNvPr id="4" name="Slide Number Placeholder 3"/>
          <p:cNvSpPr>
            <a:spLocks noGrp="1"/>
          </p:cNvSpPr>
          <p:nvPr>
            <p:ph type="sldNum" sz="quarter" idx="10"/>
          </p:nvPr>
        </p:nvSpPr>
        <p:spPr/>
        <p:txBody>
          <a:bodyPr/>
          <a:lstStyle/>
          <a:p>
            <a:fld id="{773B0F6F-B83E-447F-A566-EAD229E72311}" type="slidenum">
              <a:rPr lang="en-US" smtClean="0"/>
              <a:t>66</a:t>
            </a:fld>
            <a:endParaRPr lang="en-US"/>
          </a:p>
        </p:txBody>
      </p:sp>
    </p:spTree>
    <p:extLst>
      <p:ext uri="{BB962C8B-B14F-4D97-AF65-F5344CB8AC3E}">
        <p14:creationId xmlns:p14="http://schemas.microsoft.com/office/powerpoint/2010/main" val="14698255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OrthoGuidelines </a:t>
            </a:r>
          </a:p>
          <a:p>
            <a:endParaRPr lang="en-US" b="1" dirty="0"/>
          </a:p>
          <a:p>
            <a:r>
              <a:rPr lang="en-US" b="0" dirty="0"/>
              <a:t>OrthoGuidelines furnishes the user with easy access to all AAOS guidelines. Guidelines can be sorted either alphabetically, by strength of recommendation, or stage of care.  All CPG’s are able to be located via a single keyword search.  OrthoGuidelines additionally enables the user to view recommendations via abbreviated titles, and enables access to full recommendations and rationale.  The user may likewise interface with PubMed references.</a:t>
            </a:r>
          </a:p>
          <a:p>
            <a:endParaRPr lang="en-US" dirty="0"/>
          </a:p>
        </p:txBody>
      </p:sp>
      <p:sp>
        <p:nvSpPr>
          <p:cNvPr id="4" name="Slide Number Placeholder 3"/>
          <p:cNvSpPr>
            <a:spLocks noGrp="1"/>
          </p:cNvSpPr>
          <p:nvPr>
            <p:ph type="sldNum" sz="quarter" idx="10"/>
          </p:nvPr>
        </p:nvSpPr>
        <p:spPr/>
        <p:txBody>
          <a:bodyPr/>
          <a:lstStyle/>
          <a:p>
            <a:fld id="{98AEAFB9-6C8F-BC41-A2C6-0BB6D1D69E0F}" type="slidenum">
              <a:rPr lang="en-US" smtClean="0"/>
              <a:pPr/>
              <a:t>67</a:t>
            </a:fld>
            <a:endParaRPr lang="en-US" dirty="0"/>
          </a:p>
        </p:txBody>
      </p:sp>
    </p:spTree>
    <p:extLst>
      <p:ext uri="{BB962C8B-B14F-4D97-AF65-F5344CB8AC3E}">
        <p14:creationId xmlns:p14="http://schemas.microsoft.com/office/powerpoint/2010/main" val="41636615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OrthoGuidelines</a:t>
            </a:r>
            <a:r>
              <a:rPr lang="en-US" dirty="0"/>
              <a:t> allows the user to search across </a:t>
            </a:r>
            <a:r>
              <a:rPr lang="en-US" b="1" dirty="0"/>
              <a:t>ALL</a:t>
            </a:r>
            <a:r>
              <a:rPr lang="en-US" dirty="0"/>
              <a:t> Clinical Practice Guidelines and Appropriate Use Criteria via a single keyword search.</a:t>
            </a:r>
          </a:p>
        </p:txBody>
      </p:sp>
      <p:sp>
        <p:nvSpPr>
          <p:cNvPr id="4" name="Slide Number Placeholder 3"/>
          <p:cNvSpPr>
            <a:spLocks noGrp="1"/>
          </p:cNvSpPr>
          <p:nvPr>
            <p:ph type="sldNum" sz="quarter" idx="10"/>
          </p:nvPr>
        </p:nvSpPr>
        <p:spPr/>
        <p:txBody>
          <a:bodyPr/>
          <a:lstStyle/>
          <a:p>
            <a:fld id="{773B0F6F-B83E-447F-A566-EAD229E72311}" type="slidenum">
              <a:rPr lang="en-US" smtClean="0"/>
              <a:t>68</a:t>
            </a:fld>
            <a:endParaRPr lang="en-US"/>
          </a:p>
        </p:txBody>
      </p:sp>
    </p:spTree>
    <p:extLst>
      <p:ext uri="{BB962C8B-B14F-4D97-AF65-F5344CB8AC3E}">
        <p14:creationId xmlns:p14="http://schemas.microsoft.com/office/powerpoint/2010/main" val="626330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is able to access all references for each recommendation via PubMed.</a:t>
            </a:r>
          </a:p>
        </p:txBody>
      </p:sp>
      <p:sp>
        <p:nvSpPr>
          <p:cNvPr id="4" name="Slide Number Placeholder 3"/>
          <p:cNvSpPr>
            <a:spLocks noGrp="1"/>
          </p:cNvSpPr>
          <p:nvPr>
            <p:ph type="sldNum" sz="quarter" idx="10"/>
          </p:nvPr>
        </p:nvSpPr>
        <p:spPr/>
        <p:txBody>
          <a:bodyPr/>
          <a:lstStyle/>
          <a:p>
            <a:fld id="{773B0F6F-B83E-447F-A566-EAD229E72311}" type="slidenum">
              <a:rPr lang="en-US" smtClean="0"/>
              <a:t>69</a:t>
            </a:fld>
            <a:endParaRPr lang="en-US"/>
          </a:p>
        </p:txBody>
      </p:sp>
    </p:spTree>
    <p:extLst>
      <p:ext uri="{BB962C8B-B14F-4D97-AF65-F5344CB8AC3E}">
        <p14:creationId xmlns:p14="http://schemas.microsoft.com/office/powerpoint/2010/main" val="33138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IOM Standards</a:t>
            </a:r>
          </a:p>
          <a:p>
            <a:endParaRPr lang="en-US" dirty="0"/>
          </a:p>
          <a:p>
            <a:r>
              <a:rPr lang="en-US" dirty="0"/>
              <a:t>When treating patients, doctors and healthcare providers often are faced with difficult decisions. They are dependent on the scientific literature, in addition to their knowledge, experience, and patient preferences, to educate their decisions on how to treat. Clinical practice guidelines are statements that include recommendations intended to optimize patient care. Because of the expansive number of clinical practice guidelines available, users found it difficult to determine which guidelines were of high quality. Users needed a method to distinguish high caliber, trustworthy clinical practice guidelines to aide with their health-related decision making. </a:t>
            </a:r>
          </a:p>
          <a:p>
            <a:endParaRPr lang="en-US" i="0" dirty="0"/>
          </a:p>
          <a:p>
            <a:r>
              <a:rPr lang="en-US" i="0" dirty="0"/>
              <a:t>In 2008, U.S. Congress </a:t>
            </a:r>
            <a:r>
              <a:rPr lang="en-US" dirty="0"/>
              <a:t>asked the Institute of Medicine (IOM) to undertake a study on the best methods used to develop clinical practice guidelines. Their efforts resulted in the development of eight standards for developing rigorous, trustworthy clinical practice guidelines. The AAOS uses these standards when developing their Clinical Practice Guidelines.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7</a:t>
            </a:fld>
            <a:endParaRPr lang="en-US"/>
          </a:p>
        </p:txBody>
      </p:sp>
    </p:spTree>
    <p:extLst>
      <p:ext uri="{BB962C8B-B14F-4D97-AF65-F5344CB8AC3E}">
        <p14:creationId xmlns:p14="http://schemas.microsoft.com/office/powerpoint/2010/main" val="12568126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American Academy of </a:t>
            </a:r>
            <a:r>
              <a:rPr lang="en-US" sz="1200" b="0" i="0" kern="1200" dirty="0" err="1">
                <a:solidFill>
                  <a:schemeClr val="tx1"/>
                </a:solidFill>
                <a:effectLst/>
                <a:latin typeface="+mn-lt"/>
                <a:ea typeface="+mn-ea"/>
                <a:cs typeface="+mn-cs"/>
              </a:rPr>
              <a:t>Orthopaedic</a:t>
            </a:r>
            <a:r>
              <a:rPr lang="en-US" sz="1200" b="0" i="0" kern="1200" dirty="0">
                <a:solidFill>
                  <a:schemeClr val="tx1"/>
                </a:solidFill>
                <a:effectLst/>
                <a:latin typeface="+mn-lt"/>
                <a:ea typeface="+mn-ea"/>
                <a:cs typeface="+mn-cs"/>
              </a:rPr>
              <a:t> Surgeons began developing Appropriate Use </a:t>
            </a:r>
            <a:r>
              <a:rPr lang="en-US" sz="1200" b="0" i="0" kern="1200" dirty="0" err="1">
                <a:solidFill>
                  <a:schemeClr val="tx1"/>
                </a:solidFill>
                <a:effectLst/>
                <a:latin typeface="+mn-lt"/>
                <a:ea typeface="+mn-ea"/>
                <a:cs typeface="+mn-cs"/>
              </a:rPr>
              <a:t>Criterias</a:t>
            </a:r>
            <a:r>
              <a:rPr lang="en-US" sz="1200" b="0" i="0" kern="1200" dirty="0">
                <a:solidFill>
                  <a:schemeClr val="tx1"/>
                </a:solidFill>
                <a:effectLst/>
                <a:latin typeface="+mn-lt"/>
                <a:ea typeface="+mn-ea"/>
                <a:cs typeface="+mn-cs"/>
              </a:rPr>
              <a:t> in 2011 as a tool to implement Evidence-based Clinical Practice Guidelines. Appropriate Use Criteria are created to inform clinicians for whom a procedure should be done. This involves using clinician expertise and experience, in conjunction with the relevant evidence, to rate the appropriateness of various treatments in a set of hypothetical, but clinically realistic, patient scenarios.  Users can easily access this valuable tool via </a:t>
            </a:r>
            <a:r>
              <a:rPr lang="en-US" sz="1200" b="0" i="0" kern="1200" dirty="0" err="1">
                <a:solidFill>
                  <a:schemeClr val="tx1"/>
                </a:solidFill>
                <a:effectLst/>
                <a:latin typeface="+mn-lt"/>
                <a:ea typeface="+mn-ea"/>
                <a:cs typeface="+mn-cs"/>
              </a:rPr>
              <a:t>OrthoGuidlines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70</a:t>
            </a:fld>
            <a:endParaRPr lang="en-US"/>
          </a:p>
        </p:txBody>
      </p:sp>
    </p:spTree>
    <p:extLst>
      <p:ext uri="{BB962C8B-B14F-4D97-AF65-F5344CB8AC3E}">
        <p14:creationId xmlns:p14="http://schemas.microsoft.com/office/powerpoint/2010/main" val="9380051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Published Clinical Practice Guidelines</a:t>
            </a:r>
          </a:p>
          <a:p>
            <a:endParaRPr lang="en-US" b="1" dirty="0"/>
          </a:p>
          <a:p>
            <a:pPr marL="285750" indent="-285750">
              <a:buFont typeface="Wingdings" panose="05000000000000000000" pitchFamily="2" charset="2"/>
              <a:buChar char="§"/>
            </a:pPr>
            <a:r>
              <a:rPr lang="en-US" sz="1200" dirty="0"/>
              <a:t>Acute Achilles Tendon Rupture</a:t>
            </a:r>
          </a:p>
          <a:p>
            <a:pPr marL="285750" indent="-285750">
              <a:buFont typeface="Wingdings" panose="05000000000000000000" pitchFamily="2" charset="2"/>
              <a:buChar char="§"/>
            </a:pPr>
            <a:r>
              <a:rPr lang="en-US" sz="1200" dirty="0"/>
              <a:t>Acute Compartment Syndrome</a:t>
            </a:r>
          </a:p>
          <a:p>
            <a:pPr marL="285750" indent="-285750">
              <a:buFont typeface="Wingdings" panose="05000000000000000000" pitchFamily="2" charset="2"/>
              <a:buChar char="§"/>
            </a:pPr>
            <a:r>
              <a:rPr lang="en-US" sz="1200" dirty="0"/>
              <a:t>Anterior Cruciate Ligament Injuries</a:t>
            </a:r>
          </a:p>
          <a:p>
            <a:pPr marL="285750" indent="-285750">
              <a:buFont typeface="Wingdings" panose="05000000000000000000" pitchFamily="2" charset="2"/>
              <a:buChar char="§"/>
            </a:pPr>
            <a:r>
              <a:rPr lang="en-US" sz="1200" dirty="0"/>
              <a:t>Carpal Tunnel Syndrome</a:t>
            </a:r>
          </a:p>
          <a:p>
            <a:pPr marL="285750" indent="-285750">
              <a:buFont typeface="Wingdings" panose="05000000000000000000" pitchFamily="2" charset="2"/>
              <a:buChar char="§"/>
            </a:pPr>
            <a:r>
              <a:rPr lang="en-US" sz="1200" dirty="0"/>
              <a:t>Diagnosis and Prevention of Periprosthetic Joint Infections</a:t>
            </a:r>
          </a:p>
          <a:p>
            <a:pPr marL="285750" indent="-285750">
              <a:buFont typeface="Wingdings" panose="05000000000000000000" pitchFamily="2" charset="2"/>
              <a:buChar char="§"/>
            </a:pPr>
            <a:r>
              <a:rPr lang="en-US" sz="1200" dirty="0"/>
              <a:t>Distal Radius Fractures</a:t>
            </a:r>
          </a:p>
          <a:p>
            <a:pPr marL="285750" indent="-285750">
              <a:buFont typeface="Wingdings" panose="05000000000000000000" pitchFamily="2" charset="2"/>
              <a:buChar char="§"/>
            </a:pPr>
            <a:r>
              <a:rPr lang="en-US" sz="1200" dirty="0"/>
              <a:t>Glenohumeral Joint Osteoarthritis</a:t>
            </a:r>
          </a:p>
          <a:p>
            <a:pPr marL="285750" indent="-285750">
              <a:buFont typeface="Wingdings" panose="05000000000000000000" pitchFamily="2" charset="2"/>
              <a:buChar char="§"/>
            </a:pPr>
            <a:r>
              <a:rPr lang="en-US" sz="1200" dirty="0"/>
              <a:t>Hip Fractures in the Elderly</a:t>
            </a:r>
          </a:p>
          <a:p>
            <a:pPr marL="285750" indent="-285750">
              <a:buFont typeface="Wingdings" panose="05000000000000000000" pitchFamily="2" charset="2"/>
              <a:buChar char="§"/>
            </a:pPr>
            <a:r>
              <a:rPr lang="en-US" sz="1200" dirty="0"/>
              <a:t>Osteoarthritis of the Hip</a:t>
            </a:r>
          </a:p>
          <a:p>
            <a:pPr marL="285750" indent="-285750">
              <a:buFont typeface="Wingdings" panose="05000000000000000000" pitchFamily="2" charset="2"/>
              <a:buChar char="§"/>
            </a:pPr>
            <a:r>
              <a:rPr lang="en-US" sz="1200" dirty="0"/>
              <a:t>Osteoarthritis of the Knee (Arthroplasty)</a:t>
            </a:r>
          </a:p>
          <a:p>
            <a:pPr marL="285750" indent="-285750">
              <a:buFont typeface="Wingdings" panose="05000000000000000000" pitchFamily="2" charset="2"/>
              <a:buChar char="§"/>
            </a:pPr>
            <a:r>
              <a:rPr lang="en-US" sz="1200" dirty="0"/>
              <a:t>Osteoarthritis of the Knee (Non-Arthroplasty)</a:t>
            </a:r>
          </a:p>
          <a:p>
            <a:pPr marL="285750" indent="-285750">
              <a:buFont typeface="Wingdings" panose="05000000000000000000" pitchFamily="2" charset="2"/>
              <a:buChar char="§"/>
            </a:pPr>
            <a:r>
              <a:rPr lang="en-US" sz="1200" dirty="0"/>
              <a:t>Osteochondritis Dissecans</a:t>
            </a:r>
          </a:p>
          <a:p>
            <a:pPr marL="285750" indent="-285750">
              <a:buFont typeface="Wingdings" panose="05000000000000000000" pitchFamily="2" charset="2"/>
              <a:buChar char="§"/>
            </a:pPr>
            <a:r>
              <a:rPr lang="en-US" sz="1200" dirty="0"/>
              <a:t>Pediatric Developmental Dysplasia of the Hip in infants up to Six Months</a:t>
            </a:r>
          </a:p>
          <a:p>
            <a:pPr marL="285750" indent="-285750">
              <a:buFont typeface="Wingdings" panose="05000000000000000000" pitchFamily="2" charset="2"/>
              <a:buChar char="§"/>
            </a:pPr>
            <a:r>
              <a:rPr lang="en-US" sz="1200" dirty="0"/>
              <a:t>Pediatric Diaphyseal Femur Fractures</a:t>
            </a:r>
          </a:p>
          <a:p>
            <a:pPr marL="285750" indent="-285750">
              <a:buFont typeface="Wingdings" panose="05000000000000000000" pitchFamily="2" charset="2"/>
              <a:buChar char="§"/>
            </a:pPr>
            <a:r>
              <a:rPr lang="en-US" sz="1200" dirty="0"/>
              <a:t>Pediatric Supracondylar </a:t>
            </a:r>
            <a:r>
              <a:rPr lang="en-US" sz="1200" dirty="0" err="1"/>
              <a:t>Humerus</a:t>
            </a:r>
            <a:r>
              <a:rPr lang="en-US" sz="1200" dirty="0"/>
              <a:t> Fractures</a:t>
            </a:r>
          </a:p>
          <a:p>
            <a:pPr marL="285750" indent="-285750">
              <a:buFont typeface="Wingdings" panose="05000000000000000000" pitchFamily="2" charset="2"/>
              <a:buChar char="§"/>
            </a:pPr>
            <a:r>
              <a:rPr lang="en-US" sz="1200" dirty="0"/>
              <a:t>Prevention of </a:t>
            </a:r>
            <a:r>
              <a:rPr lang="en-US" sz="1200" dirty="0" err="1"/>
              <a:t>Orthopaedic</a:t>
            </a:r>
            <a:r>
              <a:rPr lang="en-US" sz="1200" dirty="0"/>
              <a:t> Implant Infections in Patients Undergoing Dental Procedures</a:t>
            </a:r>
          </a:p>
          <a:p>
            <a:pPr marL="285750" indent="-285750">
              <a:buFont typeface="Wingdings" panose="05000000000000000000" pitchFamily="2" charset="2"/>
              <a:buChar char="§"/>
            </a:pPr>
            <a:r>
              <a:rPr lang="en-US" sz="1200" dirty="0"/>
              <a:t>Rotator Cuff Injuries</a:t>
            </a:r>
          </a:p>
          <a:p>
            <a:pPr marL="285750" indent="-285750">
              <a:buFont typeface="Wingdings" panose="05000000000000000000" pitchFamily="2" charset="2"/>
              <a:buChar char="§"/>
            </a:pPr>
            <a:r>
              <a:rPr lang="en-US" sz="1200" dirty="0"/>
              <a:t>Surgical Site Infections</a:t>
            </a:r>
          </a:p>
          <a:p>
            <a:pPr marL="285750" indent="-285750">
              <a:buFont typeface="Wingdings" panose="05000000000000000000" pitchFamily="2" charset="2"/>
              <a:buChar char="§"/>
            </a:pPr>
            <a:r>
              <a:rPr lang="en-US" sz="1200" dirty="0"/>
              <a:t>VTE Disease in Patients Undergoing Elective Hip &amp; Knee Arthroplasty </a:t>
            </a:r>
            <a:endParaRPr lang="en-US" sz="1200" i="1" dirty="0"/>
          </a:p>
          <a:p>
            <a:pPr marL="285750" indent="-285750">
              <a:buFont typeface="Wingdings" panose="05000000000000000000" pitchFamily="2" charset="2"/>
              <a:buChar char="§"/>
            </a:pPr>
            <a:r>
              <a:rPr lang="en-US" sz="1200" dirty="0"/>
              <a:t>Tranexamic Acid in Total Joint Arthroplasty (Endorsement)</a:t>
            </a:r>
          </a:p>
          <a:p>
            <a:pPr marL="285750" indent="-285750">
              <a:buFont typeface="Wingdings" panose="05000000000000000000" pitchFamily="2" charset="2"/>
              <a:buChar char="§"/>
            </a:pPr>
            <a:r>
              <a:rPr lang="en-US" sz="1200" dirty="0"/>
              <a:t>Use of Imaging Prior to Referral to a Musculoskeletal Oncologist (Endorsement)</a:t>
            </a:r>
          </a:p>
          <a:p>
            <a:endParaRPr lang="en-US" b="1" dirty="0"/>
          </a:p>
        </p:txBody>
      </p:sp>
      <p:sp>
        <p:nvSpPr>
          <p:cNvPr id="4" name="Slide Number Placeholder 3"/>
          <p:cNvSpPr>
            <a:spLocks noGrp="1"/>
          </p:cNvSpPr>
          <p:nvPr>
            <p:ph type="sldNum" sz="quarter" idx="10"/>
          </p:nvPr>
        </p:nvSpPr>
        <p:spPr/>
        <p:txBody>
          <a:bodyPr/>
          <a:lstStyle/>
          <a:p>
            <a:fld id="{773B0F6F-B83E-447F-A566-EAD229E72311}" type="slidenum">
              <a:rPr lang="en-US" smtClean="0"/>
              <a:t>71</a:t>
            </a:fld>
            <a:endParaRPr lang="en-US"/>
          </a:p>
        </p:txBody>
      </p:sp>
    </p:spTree>
    <p:extLst>
      <p:ext uri="{BB962C8B-B14F-4D97-AF65-F5344CB8AC3E}">
        <p14:creationId xmlns:p14="http://schemas.microsoft.com/office/powerpoint/2010/main" val="301798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Steps to Constructing a CPG </a:t>
            </a:r>
          </a:p>
          <a:p>
            <a:endParaRPr lang="en-US" b="1" dirty="0"/>
          </a:p>
          <a:p>
            <a:pPr marL="0" indent="0">
              <a:buNone/>
            </a:pPr>
            <a:r>
              <a:rPr lang="en-US" dirty="0"/>
              <a:t>Clinical Practice Guidelines (CPG) and Systematic Reviews (SR) are prepared by physician CPG or SR Development Groups (clinical experts) with the assistance of the AAOS Department of Clinical Quality and Value. The difference between a CPG and a SR is the size of the project. CPGs can ask anywhere from 10-30 PICO questions, resulting in 10-30 separate literature reviews, whereas a SR asks 4-7 questions. The smaller scope of the SR lends itself to a quicker turnaround and involves less staff resources and clinician volunteer time commitments. </a:t>
            </a:r>
          </a:p>
          <a:p>
            <a:pPr marL="0" indent="0">
              <a:buNone/>
            </a:pPr>
            <a:endParaRPr lang="en-US" dirty="0"/>
          </a:p>
          <a:p>
            <a:pPr marL="0" indent="0">
              <a:buNone/>
            </a:pPr>
            <a:r>
              <a:rPr lang="en-US" dirty="0"/>
              <a:t>The initial step in creating Clinical Practice Guidelines is the nomination of CPG or SR Topics.  These topics are then voted upon, via an electronic survey, by the AAOS Evidence-Based Quality and Value Committee (EBQV) members, thus choosing which of the topics will ultimately move forward as a new guideline or systematic review. </a:t>
            </a:r>
          </a:p>
          <a:p>
            <a:pPr marL="0" indent="0">
              <a:buNone/>
            </a:pPr>
            <a:endParaRPr lang="en-US" dirty="0"/>
          </a:p>
          <a:p>
            <a:pPr marL="0" indent="0">
              <a:buNone/>
            </a:pPr>
            <a:r>
              <a:rPr lang="en-US" dirty="0"/>
              <a:t>When reviewing and appraising the literature, the workgroup may decide that the quality and quantity of the evidenced included lends itself more to a SR rather than a CPG, and decide to proceed with a SR instead. However, the workgroup does not have the option to choose to construct a systematic review for some recommendations and a clinical practice guidelines for other recommendations.</a:t>
            </a:r>
          </a:p>
          <a:p>
            <a:endParaRPr lang="en-US" dirty="0"/>
          </a:p>
        </p:txBody>
      </p:sp>
      <p:sp>
        <p:nvSpPr>
          <p:cNvPr id="4" name="Slide Number Placeholder 3"/>
          <p:cNvSpPr>
            <a:spLocks noGrp="1"/>
          </p:cNvSpPr>
          <p:nvPr>
            <p:ph type="sldNum" sz="quarter" idx="10"/>
          </p:nvPr>
        </p:nvSpPr>
        <p:spPr/>
        <p:txBody>
          <a:bodyPr/>
          <a:lstStyle/>
          <a:p>
            <a:fld id="{773B0F6F-B83E-447F-A566-EAD229E72311}" type="slidenum">
              <a:rPr lang="en-US" smtClean="0"/>
              <a:t>8</a:t>
            </a:fld>
            <a:endParaRPr lang="en-US"/>
          </a:p>
        </p:txBody>
      </p:sp>
    </p:spTree>
    <p:extLst>
      <p:ext uri="{BB962C8B-B14F-4D97-AF65-F5344CB8AC3E}">
        <p14:creationId xmlns:p14="http://schemas.microsoft.com/office/powerpoint/2010/main" val="132950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Formulating PICO Questions </a:t>
            </a:r>
          </a:p>
          <a:p>
            <a:endParaRPr lang="en-US" dirty="0"/>
          </a:p>
          <a:p>
            <a:r>
              <a:rPr lang="en-US" dirty="0"/>
              <a:t>The clinician work group commences their work on the Clinical Practice Guideline by constructing a set of PICO questions. These questions specify the patient population of interest (P), describing the most important characteristic of the patient such as age, disease or condition, and gender.  Next is the intervention of interest (I), describe the main intervention, such as drug or other treatment, or diagnostic or screening test.  The comparison (C), what is the main alternative being considered, such as placebo, standard therapy, no treatment, or the “gold” standard.  And lastly, what is the outcome (O), what are you trying to accomplish, measure, improve or affect, such as reduce mortality, morbidity, improve memory. They function as questions for the systematic review, but not as final recommendations or conclusions.   </a:t>
            </a:r>
          </a:p>
          <a:p>
            <a:endParaRPr lang="en-US" dirty="0"/>
          </a:p>
          <a:p>
            <a:r>
              <a:rPr lang="en-US" dirty="0"/>
              <a:t>These parameters provide clarity in defining inclusion criteria for the literature review and evaluating the evidence.  Once established, these a priori PICO questions cannot be modified until the final guideline work group meeting.</a:t>
            </a:r>
          </a:p>
        </p:txBody>
      </p:sp>
      <p:sp>
        <p:nvSpPr>
          <p:cNvPr id="4" name="Slide Number Placeholder 3"/>
          <p:cNvSpPr>
            <a:spLocks noGrp="1"/>
          </p:cNvSpPr>
          <p:nvPr>
            <p:ph type="sldNum" sz="quarter" idx="10"/>
          </p:nvPr>
        </p:nvSpPr>
        <p:spPr/>
        <p:txBody>
          <a:bodyPr/>
          <a:lstStyle/>
          <a:p>
            <a:fld id="{773B0F6F-B83E-447F-A566-EAD229E72311}" type="slidenum">
              <a:rPr lang="en-US" smtClean="0"/>
              <a:t>9</a:t>
            </a:fld>
            <a:endParaRPr lang="en-US"/>
          </a:p>
        </p:txBody>
      </p:sp>
    </p:spTree>
    <p:extLst>
      <p:ext uri="{BB962C8B-B14F-4D97-AF65-F5344CB8AC3E}">
        <p14:creationId xmlns:p14="http://schemas.microsoft.com/office/powerpoint/2010/main" val="584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4683" y="2944904"/>
            <a:ext cx="9144000" cy="1721505"/>
          </a:xfrm>
        </p:spPr>
        <p:txBody>
          <a:bodyPr anchor="b"/>
          <a:lstStyle>
            <a:lvl1pPr algn="ctr">
              <a:defRPr sz="4500" b="1">
                <a:solidFill>
                  <a:schemeClr val="bg2">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604683" y="4758485"/>
            <a:ext cx="9144000" cy="1144774"/>
          </a:xfrm>
        </p:spPr>
        <p:txBody>
          <a:bodyPr/>
          <a:lstStyle>
            <a:lvl1pPr marL="0" indent="0" algn="ctr">
              <a:buNone/>
              <a:defRPr sz="1800">
                <a:solidFill>
                  <a:schemeClr val="bg2">
                    <a:lumMod val="50000"/>
                  </a:schemeClr>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dirty="0"/>
              <a:t>Click to edit Master subtitle style</a:t>
            </a:r>
          </a:p>
        </p:txBody>
      </p:sp>
    </p:spTree>
    <p:extLst>
      <p:ext uri="{BB962C8B-B14F-4D97-AF65-F5344CB8AC3E}">
        <p14:creationId xmlns:p14="http://schemas.microsoft.com/office/powerpoint/2010/main" val="116030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
            <a:ext cx="3932237" cy="1600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1600" y="137160"/>
            <a:ext cx="6172200" cy="5411788"/>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a:t>Click icon to add picture</a:t>
            </a:r>
          </a:p>
        </p:txBody>
      </p:sp>
      <p:sp>
        <p:nvSpPr>
          <p:cNvPr id="4" name="Text Placeholder 3"/>
          <p:cNvSpPr>
            <a:spLocks noGrp="1"/>
          </p:cNvSpPr>
          <p:nvPr>
            <p:ph type="body" sz="half" idx="2"/>
          </p:nvPr>
        </p:nvSpPr>
        <p:spPr>
          <a:xfrm>
            <a:off x="838200" y="1737360"/>
            <a:ext cx="3932237"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422009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24636" y="6356360"/>
            <a:ext cx="1456765" cy="365125"/>
          </a:xfrm>
          <a:prstGeom prst="rect">
            <a:avLst/>
          </a:prstGeom>
        </p:spPr>
        <p:txBody>
          <a:bodyPr/>
          <a:lstStyle/>
          <a:p>
            <a:fld id="{9C3A9828-BDB2-4189-B19C-98B96C9BEAA3}" type="datetime1">
              <a:rPr lang="en-US" smtClean="0"/>
              <a:t>11/25/2019</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a:xfrm>
            <a:off x="8610600" y="6356360"/>
            <a:ext cx="2743200" cy="365125"/>
          </a:xfrm>
          <a:prstGeom prst="rect">
            <a:avLst/>
          </a:prstGeom>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78672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137170"/>
            <a:ext cx="2628900" cy="53767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137170"/>
            <a:ext cx="7734300" cy="53767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24636" y="6356360"/>
            <a:ext cx="1456765" cy="365125"/>
          </a:xfrm>
          <a:prstGeom prst="rect">
            <a:avLst/>
          </a:prstGeom>
        </p:spPr>
        <p:txBody>
          <a:bodyPr/>
          <a:lstStyle/>
          <a:p>
            <a:fld id="{445EAA66-B028-4E6D-8FA9-624135D10A3C}" type="datetime1">
              <a:rPr lang="en-US" smtClean="0"/>
              <a:t>11/25/2019</a:t>
            </a:fld>
            <a:endParaRPr lang="en-US"/>
          </a:p>
        </p:txBody>
      </p:sp>
      <p:sp>
        <p:nvSpPr>
          <p:cNvPr id="5" name="Footer Placeholder 4"/>
          <p:cNvSpPr>
            <a:spLocks noGrp="1"/>
          </p:cNvSpPr>
          <p:nvPr>
            <p:ph type="ftr" sz="quarter" idx="11"/>
          </p:nvPr>
        </p:nvSpPr>
        <p:spPr/>
        <p:txBody>
          <a:bodyPr/>
          <a:lstStyle/>
          <a:p>
            <a:r>
              <a:rPr lang="en-US"/>
              <a:t>© 2018 American Academy of Orthopaedic Surgeons </a:t>
            </a:r>
          </a:p>
        </p:txBody>
      </p:sp>
      <p:sp>
        <p:nvSpPr>
          <p:cNvPr id="6" name="Slide Number Placeholder 5"/>
          <p:cNvSpPr>
            <a:spLocks noGrp="1"/>
          </p:cNvSpPr>
          <p:nvPr>
            <p:ph type="sldNum" sz="quarter" idx="12"/>
          </p:nvPr>
        </p:nvSpPr>
        <p:spPr>
          <a:xfrm>
            <a:off x="8610600" y="6356360"/>
            <a:ext cx="2743200" cy="365125"/>
          </a:xfrm>
          <a:prstGeom prst="rect">
            <a:avLst/>
          </a:prstGeom>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39991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7862730" y="6295776"/>
            <a:ext cx="4114800" cy="365125"/>
          </a:xfrm>
        </p:spPr>
        <p:txBody>
          <a:bodyPr/>
          <a:lstStyle>
            <a:lvl1pPr>
              <a:defRPr>
                <a:latin typeface="+mn-lt"/>
              </a:defRPr>
            </a:lvl1pPr>
          </a:lstStyle>
          <a:p>
            <a:pPr algn="r"/>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80386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154521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7862730" y="6295776"/>
            <a:ext cx="4114800" cy="365125"/>
          </a:xfrm>
        </p:spPr>
        <p:txBody>
          <a:bodyPr/>
          <a:lstStyle>
            <a:lvl1pPr>
              <a:defRPr>
                <a:latin typeface="+mn-lt"/>
              </a:defRPr>
            </a:lvl1pPr>
          </a:lstStyle>
          <a:p>
            <a:pPr algn="r"/>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80386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783"/>
            <a:ext cx="10515600" cy="2852737"/>
          </a:xfrm>
        </p:spPr>
        <p:txBody>
          <a:bodyPr anchor="b"/>
          <a:lstStyle>
            <a:lvl1pPr>
              <a:defRPr sz="4500">
                <a:latin typeface="+mn-lt"/>
              </a:defRPr>
            </a:lvl1pPr>
          </a:lstStyle>
          <a:p>
            <a:r>
              <a:rPr lang="en-US" dirty="0"/>
              <a:t>Click to edit Master title style</a:t>
            </a:r>
          </a:p>
        </p:txBody>
      </p:sp>
      <p:sp>
        <p:nvSpPr>
          <p:cNvPr id="3" name="Text Placeholder 2"/>
          <p:cNvSpPr>
            <a:spLocks noGrp="1"/>
          </p:cNvSpPr>
          <p:nvPr>
            <p:ph type="body" idx="1"/>
          </p:nvPr>
        </p:nvSpPr>
        <p:spPr>
          <a:xfrm>
            <a:off x="838200" y="4199508"/>
            <a:ext cx="105156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334970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914410"/>
            <a:ext cx="5181600" cy="47096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914410"/>
            <a:ext cx="5181600" cy="470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124636" y="6356360"/>
            <a:ext cx="1456765" cy="365125"/>
          </a:xfrm>
          <a:prstGeom prst="rect">
            <a:avLst/>
          </a:prstGeom>
        </p:spPr>
        <p:txBody>
          <a:bodyPr/>
          <a:lstStyle/>
          <a:p>
            <a:fld id="{826CA99B-6031-4805-8DD1-06D0E3F83D88}" type="datetime1">
              <a:rPr lang="en-US" smtClean="0"/>
              <a:t>11/25/2019</a:t>
            </a:fld>
            <a:endParaRPr lang="en-US"/>
          </a:p>
        </p:txBody>
      </p:sp>
      <p:sp>
        <p:nvSpPr>
          <p:cNvPr id="6" name="Footer Placeholder 5"/>
          <p:cNvSpPr>
            <a:spLocks noGrp="1"/>
          </p:cNvSpPr>
          <p:nvPr>
            <p:ph type="ftr" sz="quarter" idx="11"/>
          </p:nvPr>
        </p:nvSpPr>
        <p:spPr/>
        <p:txBody>
          <a:bodyPr/>
          <a:lstStyle/>
          <a:p>
            <a:r>
              <a:rPr lang="en-US"/>
              <a:t>© 2018 American Academy of Orthopaedic Surgeons </a:t>
            </a:r>
          </a:p>
        </p:txBody>
      </p:sp>
      <p:sp>
        <p:nvSpPr>
          <p:cNvPr id="7" name="Slide Number Placeholder 6"/>
          <p:cNvSpPr>
            <a:spLocks noGrp="1"/>
          </p:cNvSpPr>
          <p:nvPr>
            <p:ph type="sldNum" sz="quarter" idx="12"/>
          </p:nvPr>
        </p:nvSpPr>
        <p:spPr>
          <a:xfrm>
            <a:off x="8610600" y="6356360"/>
            <a:ext cx="2743200" cy="365125"/>
          </a:xfrm>
          <a:prstGeom prst="rect">
            <a:avLst/>
          </a:prstGeom>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309262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154521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Re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11125200" cy="685800"/>
          </a:xfrm>
        </p:spPr>
        <p:txBody>
          <a:bodyPr/>
          <a:lstStyle/>
          <a:p>
            <a:r>
              <a:rPr lang="en-US"/>
              <a:t>Click to edit Master title style</a:t>
            </a:r>
          </a:p>
        </p:txBody>
      </p:sp>
      <p:sp>
        <p:nvSpPr>
          <p:cNvPr id="3" name="Text Placeholder 2"/>
          <p:cNvSpPr>
            <a:spLocks noGrp="1"/>
          </p:cNvSpPr>
          <p:nvPr>
            <p:ph type="body" idx="1"/>
          </p:nvPr>
        </p:nvSpPr>
        <p:spPr>
          <a:xfrm>
            <a:off x="839789" y="914400"/>
            <a:ext cx="5157787"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1751124"/>
            <a:ext cx="5157787"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914400"/>
            <a:ext cx="5183188" cy="823912"/>
          </a:xfrm>
        </p:spPr>
        <p:txBody>
          <a:bodyPr anchor="b">
            <a:normAutofit/>
          </a:bodyPr>
          <a:lstStyle>
            <a:lvl1pPr marL="0" indent="0">
              <a:buNone/>
              <a:defRPr sz="2800" b="1">
                <a:solidFill>
                  <a:srgbClr val="C00000"/>
                </a:solidFill>
              </a:defRPr>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1751124"/>
            <a:ext cx="5183188" cy="3886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34062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124636" y="6356360"/>
            <a:ext cx="1456765" cy="365125"/>
          </a:xfrm>
          <a:prstGeom prst="rect">
            <a:avLst/>
          </a:prstGeom>
        </p:spPr>
        <p:txBody>
          <a:bodyPr/>
          <a:lstStyle/>
          <a:p>
            <a:fld id="{723314B0-B57D-4648-A1C4-80A583FB1C13}" type="datetime1">
              <a:rPr lang="en-US" smtClean="0"/>
              <a:t>11/25/2019</a:t>
            </a:fld>
            <a:endParaRPr lang="en-US"/>
          </a:p>
        </p:txBody>
      </p:sp>
      <p:sp>
        <p:nvSpPr>
          <p:cNvPr id="4" name="Footer Placeholder 3"/>
          <p:cNvSpPr>
            <a:spLocks noGrp="1"/>
          </p:cNvSpPr>
          <p:nvPr>
            <p:ph type="ftr" sz="quarter" idx="11"/>
          </p:nvPr>
        </p:nvSpPr>
        <p:spPr/>
        <p:txBody>
          <a:bodyPr/>
          <a:lstStyle/>
          <a:p>
            <a:r>
              <a:rPr lang="en-US"/>
              <a:t>© 2018 American Academy of Orthopaedic Surgeons </a:t>
            </a:r>
          </a:p>
        </p:txBody>
      </p:sp>
      <p:sp>
        <p:nvSpPr>
          <p:cNvPr id="5" name="Slide Number Placeholder 4"/>
          <p:cNvSpPr>
            <a:spLocks noGrp="1"/>
          </p:cNvSpPr>
          <p:nvPr>
            <p:ph type="sldNum" sz="quarter" idx="12"/>
          </p:nvPr>
        </p:nvSpPr>
        <p:spPr>
          <a:xfrm>
            <a:off x="8610600" y="6356360"/>
            <a:ext cx="2743200" cy="365125"/>
          </a:xfrm>
          <a:prstGeom prst="rect">
            <a:avLst/>
          </a:prstGeom>
        </p:spPr>
        <p:txBody>
          <a:bodyPr/>
          <a:lstStyle/>
          <a:p>
            <a:fld id="{1758ED00-BC3A-412B-ABCC-52E7534B15F3}" type="slidenum">
              <a:rPr lang="en-US" smtClean="0"/>
              <a:t>‹#›</a:t>
            </a:fld>
            <a:endParaRPr lang="en-US"/>
          </a:p>
        </p:txBody>
      </p:sp>
    </p:spTree>
    <p:extLst>
      <p:ext uri="{BB962C8B-B14F-4D97-AF65-F5344CB8AC3E}">
        <p14:creationId xmlns:p14="http://schemas.microsoft.com/office/powerpoint/2010/main" val="192604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345618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097" y="137160"/>
            <a:ext cx="3866683" cy="1600200"/>
          </a:xfrm>
        </p:spPr>
        <p:txBody>
          <a:bodyPr anchor="b">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284496" y="145098"/>
            <a:ext cx="6069304"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1097" y="1737360"/>
            <a:ext cx="3866683"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33471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347" y="716332"/>
            <a:ext cx="11125200" cy="6857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13347" y="1618937"/>
            <a:ext cx="10515600" cy="4179831"/>
          </a:xfrm>
          <a:prstGeom prst="rect">
            <a:avLst/>
          </a:prstGeom>
          <a:ln>
            <a:noFill/>
          </a:ln>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477047" y="631101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257043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347" y="716332"/>
            <a:ext cx="11125200" cy="6857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13347" y="1618937"/>
            <a:ext cx="10515600" cy="4179831"/>
          </a:xfrm>
          <a:prstGeom prst="rect">
            <a:avLst/>
          </a:prstGeom>
          <a:ln>
            <a:noFill/>
          </a:ln>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 2019 American Academy of </a:t>
            </a:r>
            <a:r>
              <a:rPr lang="en-US" dirty="0" err="1"/>
              <a:t>Orthopaedic</a:t>
            </a:r>
            <a:r>
              <a:rPr lang="en-US" dirty="0"/>
              <a:t> Surgeons </a:t>
            </a:r>
          </a:p>
        </p:txBody>
      </p:sp>
    </p:spTree>
    <p:extLst>
      <p:ext uri="{BB962C8B-B14F-4D97-AF65-F5344CB8AC3E}">
        <p14:creationId xmlns:p14="http://schemas.microsoft.com/office/powerpoint/2010/main" val="2570434567"/>
      </p:ext>
    </p:extLst>
  </p:cSld>
  <p:clrMap bg1="lt1" tx1="dk1" bg2="lt2" tx2="dk2" accent1="accent1" accent2="accent2" accent3="accent3" accent4="accent4" accent5="accent5" accent6="accent6" hlink="hlink" folHlink="folHlink"/>
  <p:sldLayoutIdLst>
    <p:sldLayoutId id="2147483675" r:id="rId1"/>
    <p:sldLayoutId id="2147483674" r:id="rId2"/>
  </p:sldLayoutIdLst>
  <p:hf hdr="0" dt="0"/>
  <p:txStyles>
    <p:title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lilleskvat.blogspot.com/2013/04/mi-exclusion-se-contagia.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ixabay.com/en/books-library-education-literature-76842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s://pixabay.com/fr/d%C3%A9tective-indices-151275/"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www.thebluediamondgallery.com/handwriting/v/vote.html" TargetMode="Externa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libguides.gwumc.edu/c.php?g=27724&amp;p=44474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hyperlink" Target="http://www.mujeresdeempresa.com/el-arte-de-preguntar-para-obtener-un-si/" TargetMode="Externa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miblog56.wordpress.com/category/ccnn/la-energi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pngimg.com/download/11590"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www.pngall.com/goal-png/download/22537"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creativecommons.org/licenses/by-nc-nd/3.0/" TargetMode="External"/><Relationship Id="rId5" Type="http://schemas.openxmlformats.org/officeDocument/2006/relationships/hyperlink" Target="http://jowritestheblog.blogspot.com/2012/04/crafty-time-dictionary-art_8.html" TargetMode="Externa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jpg"/></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hyperlink" Target="http://www.orthoguidelines.or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1.png"/><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www.orthoguidelines.org/" TargetMode="External"/><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816" y="3340346"/>
            <a:ext cx="10782300" cy="1326801"/>
          </a:xfrm>
          <a:effectLst>
            <a:outerShdw blurRad="50800" dist="38100" algn="l" rotWithShape="0">
              <a:prstClr val="black">
                <a:alpha val="40000"/>
              </a:prstClr>
            </a:outerShdw>
          </a:effectLst>
        </p:spPr>
        <p:txBody>
          <a:bodyPr>
            <a:normAutofit fontScale="90000"/>
          </a:bodyPr>
          <a:lstStyle/>
          <a:p>
            <a:br>
              <a:rPr lang="en-US" sz="4000" dirty="0"/>
            </a:br>
            <a:br>
              <a:rPr lang="en-US" sz="4000" dirty="0"/>
            </a:br>
            <a:r>
              <a:rPr lang="en-US" sz="4900" b="0" dirty="0">
                <a:ln w="0"/>
                <a:solidFill>
                  <a:schemeClr val="tx1"/>
                </a:solidFill>
                <a:effectLst>
                  <a:outerShdw blurRad="38100" dist="19050" dir="2700000" algn="tl" rotWithShape="0">
                    <a:schemeClr val="dk1">
                      <a:alpha val="40000"/>
                    </a:schemeClr>
                  </a:outerShdw>
                </a:effectLst>
                <a:latin typeface="+mn-lt"/>
              </a:rPr>
              <a:t>Diagnosis and Prevention of </a:t>
            </a:r>
            <a:br>
              <a:rPr lang="en-US" sz="4900" b="0" dirty="0">
                <a:ln w="0"/>
                <a:solidFill>
                  <a:schemeClr val="tx1"/>
                </a:solidFill>
                <a:effectLst>
                  <a:outerShdw blurRad="38100" dist="19050" dir="2700000" algn="tl" rotWithShape="0">
                    <a:schemeClr val="dk1">
                      <a:alpha val="40000"/>
                    </a:schemeClr>
                  </a:outerShdw>
                </a:effectLst>
                <a:latin typeface="+mn-lt"/>
              </a:rPr>
            </a:br>
            <a:r>
              <a:rPr lang="en-US" sz="4900" b="0" dirty="0">
                <a:ln w="0"/>
                <a:solidFill>
                  <a:schemeClr val="tx1"/>
                </a:solidFill>
                <a:effectLst>
                  <a:outerShdw blurRad="38100" dist="19050" dir="2700000" algn="tl" rotWithShape="0">
                    <a:schemeClr val="dk1">
                      <a:alpha val="40000"/>
                    </a:schemeClr>
                  </a:outerShdw>
                </a:effectLst>
                <a:latin typeface="+mn-lt"/>
              </a:rPr>
              <a:t>Periprosthetic Joint Infections </a:t>
            </a:r>
            <a:br>
              <a:rPr lang="en-US" sz="4900" b="0" dirty="0">
                <a:ln w="0"/>
                <a:solidFill>
                  <a:schemeClr val="tx1"/>
                </a:solidFill>
                <a:effectLst>
                  <a:outerShdw blurRad="38100" dist="19050" dir="2700000" algn="tl" rotWithShape="0">
                    <a:schemeClr val="dk1">
                      <a:alpha val="40000"/>
                    </a:schemeClr>
                  </a:outerShdw>
                </a:effectLst>
                <a:latin typeface="+mn-lt"/>
              </a:rPr>
            </a:br>
            <a:r>
              <a:rPr lang="en-US" sz="4900" b="0" dirty="0">
                <a:ln w="0"/>
                <a:solidFill>
                  <a:schemeClr val="tx1"/>
                </a:solidFill>
                <a:effectLst>
                  <a:outerShdw blurRad="38100" dist="19050" dir="2700000" algn="tl" rotWithShape="0">
                    <a:schemeClr val="dk1">
                      <a:alpha val="40000"/>
                    </a:schemeClr>
                  </a:outerShdw>
                </a:effectLst>
                <a:latin typeface="+mn-lt"/>
              </a:rPr>
              <a:t>Evidence-Based Clinical Practice Guideline</a:t>
            </a:r>
            <a:endParaRPr lang="en-US" sz="4900" dirty="0">
              <a:latin typeface="+mn-lt"/>
            </a:endParaRPr>
          </a:p>
        </p:txBody>
      </p:sp>
      <p:sp>
        <p:nvSpPr>
          <p:cNvPr id="3" name="Subtitle 2"/>
          <p:cNvSpPr>
            <a:spLocks noGrp="1"/>
          </p:cNvSpPr>
          <p:nvPr>
            <p:ph type="subTitle" idx="1"/>
          </p:nvPr>
        </p:nvSpPr>
        <p:spPr>
          <a:xfrm>
            <a:off x="437103" y="4880233"/>
            <a:ext cx="11317793" cy="790463"/>
          </a:xfrm>
        </p:spPr>
        <p:txBody>
          <a:bodyPr>
            <a:noAutofit/>
          </a:bodyPr>
          <a:lstStyle/>
          <a:p>
            <a:pPr>
              <a:lnSpc>
                <a:spcPct val="100000"/>
              </a:lnSpc>
            </a:pPr>
            <a:r>
              <a:rPr lang="en-US" dirty="0">
                <a:solidFill>
                  <a:schemeClr val="tx1"/>
                </a:solidFill>
              </a:rPr>
              <a:t>Adopted by the American Academy of </a:t>
            </a:r>
            <a:r>
              <a:rPr lang="en-US" dirty="0" err="1">
                <a:solidFill>
                  <a:schemeClr val="tx1"/>
                </a:solidFill>
              </a:rPr>
              <a:t>Orthopaedic</a:t>
            </a:r>
            <a:r>
              <a:rPr lang="en-US" dirty="0">
                <a:solidFill>
                  <a:schemeClr val="tx1"/>
                </a:solidFill>
              </a:rPr>
              <a:t> Surgeons (AAOS) Board of Directors</a:t>
            </a:r>
          </a:p>
          <a:p>
            <a:r>
              <a:rPr lang="en-US" dirty="0">
                <a:solidFill>
                  <a:schemeClr val="tx1"/>
                </a:solidFill>
              </a:rPr>
              <a:t> March 11, 2019</a:t>
            </a:r>
          </a:p>
        </p:txBody>
      </p:sp>
    </p:spTree>
    <p:extLst>
      <p:ext uri="{BB962C8B-B14F-4D97-AF65-F5344CB8AC3E}">
        <p14:creationId xmlns:p14="http://schemas.microsoft.com/office/powerpoint/2010/main" val="32293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0F8B46-07A0-413F-B185-F0C2954BE033}"/>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16CCA10D-CC44-48A3-94F1-2BFA7FDD0146}"/>
              </a:ext>
            </a:extLst>
          </p:cNvPr>
          <p:cNvSpPr txBox="1">
            <a:spLocks/>
          </p:cNvSpPr>
          <p:nvPr/>
        </p:nvSpPr>
        <p:spPr>
          <a:xfrm>
            <a:off x="513080" y="823870"/>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INCLUSION/EXCLUSION </a:t>
            </a:r>
          </a:p>
          <a:p>
            <a:r>
              <a:rPr lang="en-US" b="0" dirty="0">
                <a:effectLst>
                  <a:outerShdw blurRad="38100" dist="38100" dir="2700000" algn="tl">
                    <a:srgbClr val="000000">
                      <a:alpha val="43137"/>
                    </a:srgbClr>
                  </a:outerShdw>
                </a:effectLst>
              </a:rPr>
              <a:t>CRITERIA</a:t>
            </a:r>
          </a:p>
        </p:txBody>
      </p:sp>
      <p:sp>
        <p:nvSpPr>
          <p:cNvPr id="2" name="TextBox 1">
            <a:extLst>
              <a:ext uri="{FF2B5EF4-FFF2-40B4-BE49-F238E27FC236}">
                <a16:creationId xmlns:a16="http://schemas.microsoft.com/office/drawing/2014/main" id="{D11685DC-A8AF-4532-A700-A1F25529B6AB}"/>
              </a:ext>
            </a:extLst>
          </p:cNvPr>
          <p:cNvSpPr txBox="1"/>
          <p:nvPr/>
        </p:nvSpPr>
        <p:spPr>
          <a:xfrm>
            <a:off x="533091" y="2137688"/>
            <a:ext cx="4255589" cy="2015936"/>
          </a:xfrm>
          <a:prstGeom prst="rect">
            <a:avLst/>
          </a:prstGeom>
          <a:noFill/>
        </p:spPr>
        <p:txBody>
          <a:bodyPr wrap="none" rtlCol="0">
            <a:spAutoFit/>
          </a:bodyPr>
          <a:lstStyle/>
          <a:p>
            <a:pPr>
              <a:spcAft>
                <a:spcPts val="600"/>
              </a:spcAft>
            </a:pPr>
            <a:r>
              <a:rPr lang="en-US" sz="2200" b="1" dirty="0"/>
              <a:t>Standard inclusion criteria include</a:t>
            </a:r>
            <a:r>
              <a:rPr lang="en-US" sz="2200" dirty="0"/>
              <a:t>:</a:t>
            </a:r>
          </a:p>
          <a:p>
            <a:pPr marL="457200" lvl="0" indent="-457200">
              <a:buFont typeface="Wingdings" panose="05000000000000000000" pitchFamily="2" charset="2"/>
              <a:buChar char="§"/>
              <a:defRPr/>
            </a:pPr>
            <a:r>
              <a:rPr lang="en-US" sz="2000" dirty="0"/>
              <a:t>Must study humans</a:t>
            </a:r>
          </a:p>
          <a:p>
            <a:pPr marL="457200" lvl="0" indent="-457200">
              <a:buFont typeface="Wingdings" panose="05000000000000000000" pitchFamily="2" charset="2"/>
              <a:buChar char="§"/>
              <a:defRPr/>
            </a:pPr>
            <a:r>
              <a:rPr lang="en-US" sz="2000" dirty="0"/>
              <a:t>Must be published in English</a:t>
            </a:r>
          </a:p>
          <a:p>
            <a:pPr marL="457200" lvl="0" indent="-457200">
              <a:buFont typeface="Wingdings" panose="05000000000000000000" pitchFamily="2" charset="2"/>
              <a:buChar char="§"/>
              <a:defRPr/>
            </a:pPr>
            <a:r>
              <a:rPr lang="en-US" sz="2000" dirty="0"/>
              <a:t>Must be published in or after 1966</a:t>
            </a:r>
          </a:p>
          <a:p>
            <a:pPr marL="457200" lvl="0" indent="-457200">
              <a:buFont typeface="Wingdings" panose="05000000000000000000" pitchFamily="2" charset="2"/>
              <a:buChar char="§"/>
              <a:defRPr/>
            </a:pPr>
            <a:r>
              <a:rPr lang="en-US" sz="2000" dirty="0"/>
              <a:t>Can not be performed on cadavers</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3F8D2957-1A08-42A2-AFE2-CC1AD885D321}"/>
              </a:ext>
            </a:extLst>
          </p:cNvPr>
          <p:cNvSpPr txBox="1"/>
          <p:nvPr/>
        </p:nvSpPr>
        <p:spPr>
          <a:xfrm>
            <a:off x="533091" y="4047683"/>
            <a:ext cx="4440850" cy="707886"/>
          </a:xfrm>
          <a:prstGeom prst="rect">
            <a:avLst/>
          </a:prstGeom>
          <a:noFill/>
        </p:spPr>
        <p:txBody>
          <a:bodyPr wrap="square" rtlCol="0">
            <a:spAutoFit/>
          </a:bodyPr>
          <a:lstStyle/>
          <a:p>
            <a:r>
              <a:rPr lang="en-US" sz="2000" dirty="0"/>
              <a:t>Work group members define additional exclusion criteria based on PICO question</a:t>
            </a:r>
          </a:p>
        </p:txBody>
      </p:sp>
      <p:sp>
        <p:nvSpPr>
          <p:cNvPr id="6" name="Rectangle 5">
            <a:extLst>
              <a:ext uri="{FF2B5EF4-FFF2-40B4-BE49-F238E27FC236}">
                <a16:creationId xmlns:a16="http://schemas.microsoft.com/office/drawing/2014/main" id="{5CB17533-6673-4FE9-8C10-EFA10F779E3C}"/>
              </a:ext>
            </a:extLst>
          </p:cNvPr>
          <p:cNvSpPr/>
          <p:nvPr/>
        </p:nvSpPr>
        <p:spPr>
          <a:xfrm>
            <a:off x="26033951" y="3622159"/>
            <a:ext cx="1792798" cy="369332"/>
          </a:xfrm>
          <a:prstGeom prst="rect">
            <a:avLst/>
          </a:prstGeom>
        </p:spPr>
        <p:txBody>
          <a:bodyPr wrap="none">
            <a:spAutoFit/>
          </a:bodyPr>
          <a:lstStyle/>
          <a:p>
            <a:r>
              <a:rPr lang="en-US" dirty="0"/>
              <a:t>Exclusion Criteria</a:t>
            </a:r>
          </a:p>
        </p:txBody>
      </p:sp>
      <p:pic>
        <p:nvPicPr>
          <p:cNvPr id="9" name="Picture 8" descr="A picture containing LEGO, sky, indoor, toy&#10;&#10;Description generated with high confidence">
            <a:extLst>
              <a:ext uri="{FF2B5EF4-FFF2-40B4-BE49-F238E27FC236}">
                <a16:creationId xmlns:a16="http://schemas.microsoft.com/office/drawing/2014/main" id="{0D80C6F2-77D2-4A61-B94F-96FF0FFE8F8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250" r="9589"/>
          <a:stretch/>
        </p:blipFill>
        <p:spPr>
          <a:xfrm>
            <a:off x="5132832" y="707136"/>
            <a:ext cx="6510528" cy="5205984"/>
          </a:xfrm>
          <a:prstGeom prst="rect">
            <a:avLst/>
          </a:prstGeom>
          <a:effectLst>
            <a:softEdge rad="50800"/>
          </a:effectLst>
        </p:spPr>
      </p:pic>
    </p:spTree>
    <p:extLst>
      <p:ext uri="{BB962C8B-B14F-4D97-AF65-F5344CB8AC3E}">
        <p14:creationId xmlns:p14="http://schemas.microsoft.com/office/powerpoint/2010/main" val="12675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9DDECA-5C46-4B03-B3BA-51777004627C}"/>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DB8C976E-CF33-4D9E-8B90-A4C768357700}"/>
              </a:ext>
            </a:extLst>
          </p:cNvPr>
          <p:cNvSpPr txBox="1">
            <a:spLocks/>
          </p:cNvSpPr>
          <p:nvPr/>
        </p:nvSpPr>
        <p:spPr>
          <a:xfrm>
            <a:off x="486082" y="66919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LITERATURE SEARCHES  </a:t>
            </a:r>
          </a:p>
        </p:txBody>
      </p:sp>
      <p:sp>
        <p:nvSpPr>
          <p:cNvPr id="8" name="Content Placeholder 2">
            <a:extLst>
              <a:ext uri="{FF2B5EF4-FFF2-40B4-BE49-F238E27FC236}">
                <a16:creationId xmlns:a16="http://schemas.microsoft.com/office/drawing/2014/main" id="{B750538F-81F7-43B6-AAD2-4226B50E8B79}"/>
              </a:ext>
            </a:extLst>
          </p:cNvPr>
          <p:cNvSpPr>
            <a:spLocks noGrp="1"/>
          </p:cNvSpPr>
          <p:nvPr>
            <p:ph idx="1"/>
          </p:nvPr>
        </p:nvSpPr>
        <p:spPr>
          <a:xfrm>
            <a:off x="476250" y="1460438"/>
            <a:ext cx="6930390" cy="4854388"/>
          </a:xfrm>
        </p:spPr>
        <p:txBody>
          <a:bodyPr>
            <a:normAutofit fontScale="92500" lnSpcReduction="10000"/>
          </a:bodyPr>
          <a:lstStyle/>
          <a:p>
            <a:pPr marL="457200" indent="-457200">
              <a:lnSpc>
                <a:spcPct val="100000"/>
              </a:lnSpc>
              <a:spcBef>
                <a:spcPts val="0"/>
              </a:spcBef>
              <a:spcAft>
                <a:spcPts val="600"/>
              </a:spcAft>
              <a:buFont typeface="Wingdings" panose="05000000000000000000" pitchFamily="2" charset="2"/>
              <a:buChar char="§"/>
            </a:pPr>
            <a:r>
              <a:rPr lang="en-US" sz="2400" dirty="0"/>
              <a:t>Databases used:</a:t>
            </a:r>
          </a:p>
          <a:p>
            <a:pPr marL="937260" lvl="1" indent="-342900">
              <a:lnSpc>
                <a:spcPct val="100000"/>
              </a:lnSpc>
              <a:spcBef>
                <a:spcPts val="0"/>
              </a:spcBef>
              <a:spcAft>
                <a:spcPts val="600"/>
              </a:spcAft>
              <a:buFont typeface="Wingdings" panose="05000000000000000000" pitchFamily="2" charset="2"/>
              <a:buChar char="§"/>
            </a:pPr>
            <a:r>
              <a:rPr lang="en-US" sz="2000" dirty="0"/>
              <a:t>PubMed</a:t>
            </a:r>
          </a:p>
          <a:p>
            <a:pPr marL="937260" lvl="1" indent="-342900">
              <a:lnSpc>
                <a:spcPct val="100000"/>
              </a:lnSpc>
              <a:spcBef>
                <a:spcPts val="0"/>
              </a:spcBef>
              <a:spcAft>
                <a:spcPts val="600"/>
              </a:spcAft>
              <a:buFont typeface="Wingdings" panose="05000000000000000000" pitchFamily="2" charset="2"/>
              <a:buChar char="§"/>
            </a:pPr>
            <a:r>
              <a:rPr lang="en-US" sz="2000" dirty="0"/>
              <a:t>EMBASE (</a:t>
            </a:r>
            <a:r>
              <a:rPr lang="en-US" sz="2000" dirty="0" err="1"/>
              <a:t>Excerpta</a:t>
            </a:r>
            <a:r>
              <a:rPr lang="en-US" sz="2000" dirty="0"/>
              <a:t> </a:t>
            </a:r>
            <a:r>
              <a:rPr lang="en-US" sz="2000" dirty="0" err="1"/>
              <a:t>Medica</a:t>
            </a:r>
            <a:r>
              <a:rPr lang="en-US" sz="2000" dirty="0"/>
              <a:t> </a:t>
            </a:r>
            <a:r>
              <a:rPr lang="en-US" sz="2000" dirty="0" err="1"/>
              <a:t>dataBASE</a:t>
            </a:r>
            <a:r>
              <a:rPr lang="en-US" sz="2000" dirty="0"/>
              <a:t>) </a:t>
            </a:r>
          </a:p>
          <a:p>
            <a:pPr marL="937260" lvl="1" indent="-342900">
              <a:lnSpc>
                <a:spcPct val="100000"/>
              </a:lnSpc>
              <a:spcBef>
                <a:spcPts val="0"/>
              </a:spcBef>
              <a:spcAft>
                <a:spcPts val="600"/>
              </a:spcAft>
              <a:buFont typeface="Wingdings" panose="05000000000000000000" pitchFamily="2" charset="2"/>
              <a:buChar char="§"/>
            </a:pPr>
            <a:r>
              <a:rPr lang="en-US" sz="2000" dirty="0"/>
              <a:t>CINAHL (Cumulative Index of Nursing and Allies Health Literature) </a:t>
            </a:r>
          </a:p>
          <a:p>
            <a:pPr marL="937260" lvl="1" indent="-342900">
              <a:lnSpc>
                <a:spcPct val="100000"/>
              </a:lnSpc>
              <a:spcBef>
                <a:spcPts val="0"/>
              </a:spcBef>
              <a:spcAft>
                <a:spcPts val="1800"/>
              </a:spcAft>
              <a:buFont typeface="Wingdings" panose="05000000000000000000" pitchFamily="2" charset="2"/>
              <a:buChar char="§"/>
            </a:pPr>
            <a:r>
              <a:rPr lang="en-US" sz="2000" dirty="0"/>
              <a:t>Cochrane Central Register of Controlled Trials </a:t>
            </a:r>
          </a:p>
          <a:p>
            <a:pPr marL="457200" indent="-457200">
              <a:lnSpc>
                <a:spcPct val="100000"/>
              </a:lnSpc>
              <a:spcBef>
                <a:spcPts val="0"/>
              </a:spcBef>
              <a:spcAft>
                <a:spcPts val="1800"/>
              </a:spcAft>
              <a:buFont typeface="Wingdings" panose="05000000000000000000" pitchFamily="2" charset="2"/>
              <a:buChar char="§"/>
            </a:pPr>
            <a:r>
              <a:rPr lang="en-US" sz="2400" dirty="0"/>
              <a:t>Search using key terms from work group’s PICO questions and inclusion criteria</a:t>
            </a:r>
          </a:p>
          <a:p>
            <a:pPr marL="457200" indent="-457200">
              <a:lnSpc>
                <a:spcPct val="100000"/>
              </a:lnSpc>
              <a:spcBef>
                <a:spcPts val="0"/>
              </a:spcBef>
              <a:spcAft>
                <a:spcPts val="1800"/>
              </a:spcAft>
              <a:buFont typeface="Wingdings" panose="05000000000000000000" pitchFamily="2" charset="2"/>
              <a:buChar char="§"/>
            </a:pPr>
            <a:r>
              <a:rPr lang="en-US" sz="2400" dirty="0"/>
              <a:t>Secondary manual search of the bibliographies of all retrieved publications for relevant citations</a:t>
            </a:r>
          </a:p>
          <a:p>
            <a:pPr marL="457200" indent="-457200">
              <a:lnSpc>
                <a:spcPct val="100000"/>
              </a:lnSpc>
              <a:spcBef>
                <a:spcPts val="0"/>
              </a:spcBef>
              <a:spcAft>
                <a:spcPts val="1800"/>
              </a:spcAft>
              <a:buFont typeface="Wingdings" panose="05000000000000000000" pitchFamily="2" charset="2"/>
              <a:buChar char="§"/>
            </a:pPr>
            <a:r>
              <a:rPr lang="en-US" sz="2400" dirty="0"/>
              <a:t>Recalled articles evaluated for inclusion based on the study selection criteria</a:t>
            </a:r>
          </a:p>
          <a:p>
            <a:pPr marL="0" indent="0">
              <a:buNone/>
            </a:pPr>
            <a:endParaRPr lang="en-US" sz="2400" dirty="0">
              <a:latin typeface="Open Sans" panose="020B0606030504020204" pitchFamily="34" charset="0"/>
            </a:endParaRPr>
          </a:p>
          <a:p>
            <a:pPr>
              <a:buFont typeface="Wingdings" panose="05000000000000000000" pitchFamily="2" charset="2"/>
              <a:buChar char="Ø"/>
            </a:pPr>
            <a:endParaRPr lang="en-US" sz="2400" dirty="0">
              <a:latin typeface="Open Sans" panose="020B0606030504020204" pitchFamily="34" charset="0"/>
            </a:endParaRPr>
          </a:p>
        </p:txBody>
      </p:sp>
      <p:pic>
        <p:nvPicPr>
          <p:cNvPr id="13" name="Picture 12" descr="A picture containing scene, book, building, shelf&#10;&#10;Description generated with very high confidence">
            <a:extLst>
              <a:ext uri="{FF2B5EF4-FFF2-40B4-BE49-F238E27FC236}">
                <a16:creationId xmlns:a16="http://schemas.microsoft.com/office/drawing/2014/main" id="{0600144C-F92A-4D15-8889-A134763D5FB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06640" y="783771"/>
            <a:ext cx="4301931" cy="5277396"/>
          </a:xfrm>
          <a:prstGeom prst="rect">
            <a:avLst/>
          </a:prstGeom>
          <a:effectLst>
            <a:softEdge rad="292100"/>
          </a:effectLst>
        </p:spPr>
      </p:pic>
    </p:spTree>
    <p:extLst>
      <p:ext uri="{BB962C8B-B14F-4D97-AF65-F5344CB8AC3E}">
        <p14:creationId xmlns:p14="http://schemas.microsoft.com/office/powerpoint/2010/main" val="330675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6FF04BF-D7ED-41E5-8CCB-1C058E1FB418}"/>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9D1B4227-C1CE-484D-B6F5-4773D84987A5}"/>
              </a:ext>
            </a:extLst>
          </p:cNvPr>
          <p:cNvSpPr txBox="1">
            <a:spLocks/>
          </p:cNvSpPr>
          <p:nvPr/>
        </p:nvSpPr>
        <p:spPr>
          <a:xfrm>
            <a:off x="495328" y="69559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BEST EVIDENCE SYNTHESIS </a:t>
            </a:r>
          </a:p>
        </p:txBody>
      </p:sp>
      <p:sp>
        <p:nvSpPr>
          <p:cNvPr id="9" name="Content Placeholder 2">
            <a:extLst>
              <a:ext uri="{FF2B5EF4-FFF2-40B4-BE49-F238E27FC236}">
                <a16:creationId xmlns:a16="http://schemas.microsoft.com/office/drawing/2014/main" id="{4DB02657-18B0-4C98-98DF-4476CFD1BDBE}"/>
              </a:ext>
            </a:extLst>
          </p:cNvPr>
          <p:cNvSpPr>
            <a:spLocks noGrp="1"/>
          </p:cNvSpPr>
          <p:nvPr>
            <p:ph idx="1"/>
          </p:nvPr>
        </p:nvSpPr>
        <p:spPr>
          <a:xfrm>
            <a:off x="546379" y="1428750"/>
            <a:ext cx="5451298" cy="3910965"/>
          </a:xfrm>
        </p:spPr>
        <p:txBody>
          <a:bodyPr>
            <a:normAutofit/>
          </a:bodyPr>
          <a:lstStyle/>
          <a:p>
            <a:pPr marL="457200" indent="-457200">
              <a:lnSpc>
                <a:spcPct val="100000"/>
              </a:lnSpc>
              <a:spcBef>
                <a:spcPts val="0"/>
              </a:spcBef>
              <a:spcAft>
                <a:spcPts val="1800"/>
              </a:spcAft>
              <a:buFont typeface="Wingdings" panose="05000000000000000000" pitchFamily="2" charset="2"/>
              <a:buChar char="§"/>
            </a:pPr>
            <a:r>
              <a:rPr lang="en-US" sz="2400" dirty="0"/>
              <a:t>Include only highest quality evidence for any given outcome if available </a:t>
            </a:r>
          </a:p>
          <a:p>
            <a:pPr marL="457200" indent="-457200">
              <a:lnSpc>
                <a:spcPct val="100000"/>
              </a:lnSpc>
              <a:spcBef>
                <a:spcPts val="0"/>
              </a:spcBef>
              <a:buFont typeface="Wingdings" panose="05000000000000000000" pitchFamily="2" charset="2"/>
              <a:buChar char="§"/>
            </a:pPr>
            <a:r>
              <a:rPr lang="en-US" sz="2400" dirty="0"/>
              <a:t>If there are fewer than two occurrences of an outcome of this quality, the next lowest quality is considered until at least two occurrences have been acquired. </a:t>
            </a:r>
          </a:p>
          <a:p>
            <a:endParaRPr lang="en-US" sz="2400" dirty="0"/>
          </a:p>
        </p:txBody>
      </p:sp>
      <p:pic>
        <p:nvPicPr>
          <p:cNvPr id="6" name="Picture 5" descr="A picture containing indoor, large&#10;&#10;Description generated with high confidence">
            <a:extLst>
              <a:ext uri="{FF2B5EF4-FFF2-40B4-BE49-F238E27FC236}">
                <a16:creationId xmlns:a16="http://schemas.microsoft.com/office/drawing/2014/main" id="{2D795DE3-C3CC-4CD0-B6BA-235E31D62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02917" y="1189037"/>
            <a:ext cx="5417569" cy="4199714"/>
          </a:xfrm>
          <a:prstGeom prst="rect">
            <a:avLst/>
          </a:prstGeom>
          <a:effectLst>
            <a:softEdge rad="152400"/>
          </a:effectLst>
        </p:spPr>
      </p:pic>
      <p:pic>
        <p:nvPicPr>
          <p:cNvPr id="3" name="Graphic 2">
            <a:extLst>
              <a:ext uri="{FF2B5EF4-FFF2-40B4-BE49-F238E27FC236}">
                <a16:creationId xmlns:a16="http://schemas.microsoft.com/office/drawing/2014/main" id="{7097B322-74F4-4CA6-94C9-79E436997D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705784">
            <a:off x="5369561" y="2591955"/>
            <a:ext cx="4019550" cy="2559819"/>
          </a:xfrm>
          <a:prstGeom prst="rect">
            <a:avLst/>
          </a:prstGeom>
        </p:spPr>
      </p:pic>
    </p:spTree>
    <p:extLst>
      <p:ext uri="{BB962C8B-B14F-4D97-AF65-F5344CB8AC3E}">
        <p14:creationId xmlns:p14="http://schemas.microsoft.com/office/powerpoint/2010/main" val="96967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CF930A-C7A2-4DAB-9642-504E142A1EB8}"/>
              </a:ext>
            </a:extLst>
          </p:cNvPr>
          <p:cNvSpPr>
            <a:spLocks noGrp="1"/>
          </p:cNvSpPr>
          <p:nvPr>
            <p:ph type="ftr" sz="quarter" idx="11"/>
          </p:nvPr>
        </p:nvSpPr>
        <p:spPr>
          <a:xfrm>
            <a:off x="7881780" y="6311418"/>
            <a:ext cx="4114800" cy="365125"/>
          </a:xfrm>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C6465C7-6077-4BDF-8E94-F9C959A9C7F9}"/>
              </a:ext>
            </a:extLst>
          </p:cNvPr>
          <p:cNvSpPr txBox="1">
            <a:spLocks/>
          </p:cNvSpPr>
          <p:nvPr/>
        </p:nvSpPr>
        <p:spPr>
          <a:xfrm>
            <a:off x="533400" y="50725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STRENGTH OF RECOMMENDATIONS </a:t>
            </a:r>
          </a:p>
        </p:txBody>
      </p:sp>
      <p:graphicFrame>
        <p:nvGraphicFramePr>
          <p:cNvPr id="10" name="Table 9">
            <a:extLst>
              <a:ext uri="{FF2B5EF4-FFF2-40B4-BE49-F238E27FC236}">
                <a16:creationId xmlns:a16="http://schemas.microsoft.com/office/drawing/2014/main" id="{A5197B58-B45F-4947-B953-D589673F4D6A}"/>
              </a:ext>
            </a:extLst>
          </p:cNvPr>
          <p:cNvGraphicFramePr>
            <a:graphicFrameLocks noGrp="1"/>
          </p:cNvGraphicFramePr>
          <p:nvPr>
            <p:extLst>
              <p:ext uri="{D42A27DB-BD31-4B8C-83A1-F6EECF244321}">
                <p14:modId xmlns:p14="http://schemas.microsoft.com/office/powerpoint/2010/main" val="2576912524"/>
              </p:ext>
            </p:extLst>
          </p:nvPr>
        </p:nvGraphicFramePr>
        <p:xfrm>
          <a:off x="1952626" y="1276094"/>
          <a:ext cx="8286747" cy="4709858"/>
        </p:xfrm>
        <a:graphic>
          <a:graphicData uri="http://schemas.openxmlformats.org/drawingml/2006/table">
            <a:tbl>
              <a:tblPr firstRow="1" bandRow="1">
                <a:tableStyleId>{E8034E78-7F5D-4C2E-B375-FC64B27BC917}</a:tableStyleId>
              </a:tblPr>
              <a:tblGrid>
                <a:gridCol w="2224086">
                  <a:extLst>
                    <a:ext uri="{9D8B030D-6E8A-4147-A177-3AD203B41FA5}">
                      <a16:colId xmlns:a16="http://schemas.microsoft.com/office/drawing/2014/main" val="265715639"/>
                    </a:ext>
                  </a:extLst>
                </a:gridCol>
                <a:gridCol w="3724275">
                  <a:extLst>
                    <a:ext uri="{9D8B030D-6E8A-4147-A177-3AD203B41FA5}">
                      <a16:colId xmlns:a16="http://schemas.microsoft.com/office/drawing/2014/main" val="1286103178"/>
                    </a:ext>
                  </a:extLst>
                </a:gridCol>
                <a:gridCol w="2338386">
                  <a:extLst>
                    <a:ext uri="{9D8B030D-6E8A-4147-A177-3AD203B41FA5}">
                      <a16:colId xmlns:a16="http://schemas.microsoft.com/office/drawing/2014/main" val="3783032047"/>
                    </a:ext>
                  </a:extLst>
                </a:gridCol>
              </a:tblGrid>
              <a:tr h="803115">
                <a:tc>
                  <a:txBody>
                    <a:bodyPr/>
                    <a:lstStyle/>
                    <a:p>
                      <a:pPr algn="ctr"/>
                      <a:r>
                        <a:rPr lang="en-US" sz="1800" dirty="0"/>
                        <a:t>STRENGTH</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OVERALL STRENGTH OF EVIDENCE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STRENGTH VISUAL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1020656">
                <a:tc>
                  <a:txBody>
                    <a:bodyPr/>
                    <a:lstStyle/>
                    <a:p>
                      <a:pPr algn="ctr"/>
                      <a:r>
                        <a:rPr lang="en-US" sz="1600" dirty="0">
                          <a:solidFill>
                            <a:schemeClr val="tx1"/>
                          </a:solidFill>
                        </a:rPr>
                        <a:t>STRONG</a:t>
                      </a:r>
                      <a:endParaRPr lang="en-US" sz="16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dirty="0">
                          <a:solidFill>
                            <a:schemeClr val="tx1"/>
                          </a:solidFill>
                        </a:rPr>
                        <a:t>Two or more HIGH Strength Studies</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rPr>
                        <a:t>with consistent findings</a:t>
                      </a:r>
                      <a:endParaRPr lang="en-US" sz="14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522633"/>
                  </a:ext>
                </a:extLst>
              </a:tr>
              <a:tr h="904850">
                <a:tc>
                  <a:txBody>
                    <a:bodyPr/>
                    <a:lstStyle/>
                    <a:p>
                      <a:pPr algn="ctr"/>
                      <a:r>
                        <a:rPr lang="en-US" sz="1600" dirty="0">
                          <a:solidFill>
                            <a:schemeClr val="tx1"/>
                          </a:solidFill>
                        </a:rPr>
                        <a:t>MODERATE</a:t>
                      </a:r>
                      <a:endParaRPr lang="en-US" sz="16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cap="all" baseline="0" dirty="0">
                          <a:solidFill>
                            <a:schemeClr val="tx1"/>
                          </a:solidFill>
                          <a:effectLst/>
                        </a:rPr>
                        <a:t>1 HIGH or 2 MODERATE </a:t>
                      </a:r>
                      <a:r>
                        <a:rPr lang="en-US" sz="1400" kern="1200" cap="none" baseline="0" dirty="0">
                          <a:solidFill>
                            <a:schemeClr val="tx1"/>
                          </a:solidFill>
                          <a:effectLst/>
                        </a:rPr>
                        <a:t>strength studies with consistent findings</a:t>
                      </a:r>
                      <a:endParaRPr lang="en-US" sz="14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67458"/>
                  </a:ext>
                </a:extLst>
              </a:tr>
              <a:tr h="911903">
                <a:tc>
                  <a:txBody>
                    <a:bodyPr/>
                    <a:lstStyle/>
                    <a:p>
                      <a:pPr algn="ctr"/>
                      <a:r>
                        <a:rPr lang="en-US" sz="1600" dirty="0">
                          <a:solidFill>
                            <a:schemeClr val="tx1"/>
                          </a:solidFill>
                        </a:rPr>
                        <a:t>LIMITED</a:t>
                      </a:r>
                      <a:endParaRPr lang="en-US" sz="16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400" kern="1200" cap="none" baseline="0" dirty="0">
                          <a:ln>
                            <a:noFill/>
                          </a:ln>
                          <a:solidFill>
                            <a:schemeClr val="tx1"/>
                          </a:solidFill>
                          <a:effectLst/>
                        </a:rPr>
                        <a:t>One or more LOW strength studies and/or only 1 MODERATE strength study</a:t>
                      </a:r>
                    </a:p>
                    <a:p>
                      <a:pPr marR="0" indent="0" algn="ctr" rtl="0">
                        <a:lnSpc>
                          <a:spcPct val="100000"/>
                        </a:lnSpc>
                        <a:spcBef>
                          <a:spcPts val="0"/>
                        </a:spcBef>
                        <a:spcAft>
                          <a:spcPts val="0"/>
                        </a:spcAft>
                      </a:pPr>
                      <a:r>
                        <a:rPr lang="en-US" sz="1400" kern="1200" dirty="0">
                          <a:solidFill>
                            <a:schemeClr val="tx1"/>
                          </a:solidFill>
                          <a:effectLst/>
                        </a:rPr>
                        <a:t>with consistent findings or evidence from a single, or the evidence is insufficient, or conflicting</a:t>
                      </a:r>
                      <a:endParaRPr lang="en-US" sz="1400" b="0" kern="1400" cap="none"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991612"/>
                  </a:ext>
                </a:extLst>
              </a:tr>
              <a:tr h="1036357">
                <a:tc>
                  <a:txBody>
                    <a:bodyPr/>
                    <a:lstStyle/>
                    <a:p>
                      <a:pPr algn="ctr"/>
                      <a:r>
                        <a:rPr lang="en-US" sz="1600" dirty="0">
                          <a:solidFill>
                            <a:schemeClr val="tx1"/>
                          </a:solidFill>
                        </a:rPr>
                        <a:t>CONSENSUS</a:t>
                      </a:r>
                      <a:endParaRPr lang="en-US" sz="16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dirty="0">
                          <a:solidFill>
                            <a:schemeClr val="tx1"/>
                          </a:solidFill>
                        </a:rPr>
                        <a:t>Expert opinion (no studies)</a:t>
                      </a:r>
                    </a:p>
                    <a:p>
                      <a:pPr marL="0" marR="0" lvl="0" indent="0" algn="ctr" defTabSz="685766"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rPr>
                        <a:t>No supporting evidence in the absence of reliable evidence. Work group is making a recommendation based on their clinical opinion</a:t>
                      </a:r>
                      <a:endParaRPr lang="en-US" sz="14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6458"/>
                  </a:ext>
                </a:extLst>
              </a:tr>
            </a:tbl>
          </a:graphicData>
        </a:graphic>
      </p:graphicFrame>
      <p:pic>
        <p:nvPicPr>
          <p:cNvPr id="14" name="Picture 13">
            <a:extLst>
              <a:ext uri="{FF2B5EF4-FFF2-40B4-BE49-F238E27FC236}">
                <a16:creationId xmlns:a16="http://schemas.microsoft.com/office/drawing/2014/main" id="{329E882A-0804-4C87-B58A-97F27CEA9F8D}"/>
              </a:ext>
            </a:extLst>
          </p:cNvPr>
          <p:cNvPicPr>
            <a:picLocks noChangeAspect="1"/>
          </p:cNvPicPr>
          <p:nvPr/>
        </p:nvPicPr>
        <p:blipFill>
          <a:blip r:embed="rId3"/>
          <a:stretch>
            <a:fillRect/>
          </a:stretch>
        </p:blipFill>
        <p:spPr>
          <a:xfrm>
            <a:off x="8091932" y="2360274"/>
            <a:ext cx="1847248" cy="445047"/>
          </a:xfrm>
          <a:prstGeom prst="rect">
            <a:avLst/>
          </a:prstGeom>
        </p:spPr>
      </p:pic>
      <p:pic>
        <p:nvPicPr>
          <p:cNvPr id="39" name="Picture 38">
            <a:extLst>
              <a:ext uri="{FF2B5EF4-FFF2-40B4-BE49-F238E27FC236}">
                <a16:creationId xmlns:a16="http://schemas.microsoft.com/office/drawing/2014/main" id="{5E89DEDA-E75A-4F25-A542-7CDE2D23C0D5}"/>
              </a:ext>
            </a:extLst>
          </p:cNvPr>
          <p:cNvPicPr>
            <a:picLocks noChangeAspect="1"/>
          </p:cNvPicPr>
          <p:nvPr/>
        </p:nvPicPr>
        <p:blipFill>
          <a:blip r:embed="rId4"/>
          <a:stretch>
            <a:fillRect/>
          </a:stretch>
        </p:blipFill>
        <p:spPr>
          <a:xfrm>
            <a:off x="8130491" y="3330282"/>
            <a:ext cx="1847248" cy="451143"/>
          </a:xfrm>
          <a:prstGeom prst="rect">
            <a:avLst/>
          </a:prstGeom>
        </p:spPr>
      </p:pic>
      <p:pic>
        <p:nvPicPr>
          <p:cNvPr id="46" name="Picture 45">
            <a:extLst>
              <a:ext uri="{FF2B5EF4-FFF2-40B4-BE49-F238E27FC236}">
                <a16:creationId xmlns:a16="http://schemas.microsoft.com/office/drawing/2014/main" id="{A0640FD7-C219-4059-9C2F-F236684E1D03}"/>
              </a:ext>
            </a:extLst>
          </p:cNvPr>
          <p:cNvPicPr>
            <a:picLocks noChangeAspect="1"/>
          </p:cNvPicPr>
          <p:nvPr/>
        </p:nvPicPr>
        <p:blipFill>
          <a:blip r:embed="rId5"/>
          <a:stretch>
            <a:fillRect/>
          </a:stretch>
        </p:blipFill>
        <p:spPr>
          <a:xfrm>
            <a:off x="8158607" y="4241500"/>
            <a:ext cx="1847248" cy="451143"/>
          </a:xfrm>
          <a:prstGeom prst="rect">
            <a:avLst/>
          </a:prstGeom>
        </p:spPr>
      </p:pic>
      <p:grpSp>
        <p:nvGrpSpPr>
          <p:cNvPr id="48" name="Group 47">
            <a:extLst>
              <a:ext uri="{FF2B5EF4-FFF2-40B4-BE49-F238E27FC236}">
                <a16:creationId xmlns:a16="http://schemas.microsoft.com/office/drawing/2014/main" id="{CDBDBB48-0016-474A-BA60-7AAFB15905FD}"/>
              </a:ext>
            </a:extLst>
          </p:cNvPr>
          <p:cNvGrpSpPr/>
          <p:nvPr/>
        </p:nvGrpSpPr>
        <p:grpSpPr>
          <a:xfrm>
            <a:off x="8158607" y="5172024"/>
            <a:ext cx="1847850" cy="447675"/>
            <a:chOff x="9010951" y="2245890"/>
            <a:chExt cx="1847850" cy="447675"/>
          </a:xfrm>
        </p:grpSpPr>
        <p:sp>
          <p:nvSpPr>
            <p:cNvPr id="49" name="Star: 5 Points 48">
              <a:extLst>
                <a:ext uri="{FF2B5EF4-FFF2-40B4-BE49-F238E27FC236}">
                  <a16:creationId xmlns:a16="http://schemas.microsoft.com/office/drawing/2014/main" id="{5B9FB44B-D737-4F3E-9B06-39F8611BDE90}"/>
                </a:ext>
              </a:extLst>
            </p:cNvPr>
            <p:cNvSpPr/>
            <p:nvPr/>
          </p:nvSpPr>
          <p:spPr>
            <a:xfrm>
              <a:off x="9010951" y="2255415"/>
              <a:ext cx="485775" cy="438150"/>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5D8BC07F-512B-4B7D-B3E8-C13265F70D9C}"/>
                </a:ext>
              </a:extLst>
            </p:cNvPr>
            <p:cNvSpPr/>
            <p:nvPr/>
          </p:nvSpPr>
          <p:spPr>
            <a:xfrm>
              <a:off x="9506251"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63F770C8-E444-434C-8E58-7D5072AC7EE3}"/>
                </a:ext>
              </a:extLst>
            </p:cNvPr>
            <p:cNvSpPr/>
            <p:nvPr/>
          </p:nvSpPr>
          <p:spPr>
            <a:xfrm>
              <a:off x="9944401"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Star: 5 Points 51">
              <a:extLst>
                <a:ext uri="{FF2B5EF4-FFF2-40B4-BE49-F238E27FC236}">
                  <a16:creationId xmlns:a16="http://schemas.microsoft.com/office/drawing/2014/main" id="{A795E3FC-D4E5-4019-A568-2BF6842B33AC}"/>
                </a:ext>
              </a:extLst>
            </p:cNvPr>
            <p:cNvSpPr/>
            <p:nvPr/>
          </p:nvSpPr>
          <p:spPr>
            <a:xfrm>
              <a:off x="10373026" y="2245890"/>
              <a:ext cx="485775" cy="43815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492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4CF930A-C7A2-4DAB-9642-504E142A1EB8}"/>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C6465C7-6077-4BDF-8E94-F9C959A9C7F9}"/>
              </a:ext>
            </a:extLst>
          </p:cNvPr>
          <p:cNvSpPr txBox="1">
            <a:spLocks/>
          </p:cNvSpPr>
          <p:nvPr/>
        </p:nvSpPr>
        <p:spPr>
          <a:xfrm>
            <a:off x="533400" y="49757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TRANSLATING RECOMMENDATIONS IN A CPG</a:t>
            </a:r>
          </a:p>
        </p:txBody>
      </p:sp>
      <p:graphicFrame>
        <p:nvGraphicFramePr>
          <p:cNvPr id="10" name="Table 9">
            <a:extLst>
              <a:ext uri="{FF2B5EF4-FFF2-40B4-BE49-F238E27FC236}">
                <a16:creationId xmlns:a16="http://schemas.microsoft.com/office/drawing/2014/main" id="{A5197B58-B45F-4947-B953-D589673F4D6A}"/>
              </a:ext>
            </a:extLst>
          </p:cNvPr>
          <p:cNvGraphicFramePr>
            <a:graphicFrameLocks noGrp="1"/>
          </p:cNvGraphicFramePr>
          <p:nvPr>
            <p:extLst>
              <p:ext uri="{D42A27DB-BD31-4B8C-83A1-F6EECF244321}">
                <p14:modId xmlns:p14="http://schemas.microsoft.com/office/powerpoint/2010/main" val="2792804017"/>
              </p:ext>
            </p:extLst>
          </p:nvPr>
        </p:nvGraphicFramePr>
        <p:xfrm>
          <a:off x="1019175" y="1352551"/>
          <a:ext cx="10134600" cy="4590741"/>
        </p:xfrm>
        <a:graphic>
          <a:graphicData uri="http://schemas.openxmlformats.org/drawingml/2006/table">
            <a:tbl>
              <a:tblPr firstRow="1" bandRow="1">
                <a:tableStyleId>{E8034E78-7F5D-4C2E-B375-FC64B27BC917}</a:tableStyleId>
              </a:tblPr>
              <a:tblGrid>
                <a:gridCol w="2121406">
                  <a:extLst>
                    <a:ext uri="{9D8B030D-6E8A-4147-A177-3AD203B41FA5}">
                      <a16:colId xmlns:a16="http://schemas.microsoft.com/office/drawing/2014/main" val="265715639"/>
                    </a:ext>
                  </a:extLst>
                </a:gridCol>
                <a:gridCol w="3552334">
                  <a:extLst>
                    <a:ext uri="{9D8B030D-6E8A-4147-A177-3AD203B41FA5}">
                      <a16:colId xmlns:a16="http://schemas.microsoft.com/office/drawing/2014/main" val="1286103178"/>
                    </a:ext>
                  </a:extLst>
                </a:gridCol>
                <a:gridCol w="2230430">
                  <a:extLst>
                    <a:ext uri="{9D8B030D-6E8A-4147-A177-3AD203B41FA5}">
                      <a16:colId xmlns:a16="http://schemas.microsoft.com/office/drawing/2014/main" val="3783032047"/>
                    </a:ext>
                  </a:extLst>
                </a:gridCol>
                <a:gridCol w="2230430">
                  <a:extLst>
                    <a:ext uri="{9D8B030D-6E8A-4147-A177-3AD203B41FA5}">
                      <a16:colId xmlns:a16="http://schemas.microsoft.com/office/drawing/2014/main" val="1071123621"/>
                    </a:ext>
                  </a:extLst>
                </a:gridCol>
              </a:tblGrid>
              <a:tr h="786291">
                <a:tc>
                  <a:txBody>
                    <a:bodyPr/>
                    <a:lstStyle/>
                    <a:p>
                      <a:pPr algn="ctr"/>
                      <a:r>
                        <a:rPr lang="en-US" sz="1800" dirty="0"/>
                        <a:t>STRENGTH OF RECOMMENDATION</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PATIENT COUNSELING TIME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dirty="0"/>
                        <a:t>DECISION AIDS</a:t>
                      </a:r>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a:t>IMPACT OF FUTURE RESEARCH</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1018015">
                <a:tc>
                  <a:txBody>
                    <a:bodyPr/>
                    <a:lstStyle/>
                    <a:p>
                      <a:pPr algn="ctr"/>
                      <a:r>
                        <a:rPr lang="en-US" sz="1800" dirty="0">
                          <a:solidFill>
                            <a:schemeClr val="tx1"/>
                          </a:solidFill>
                        </a:rPr>
                        <a:t>Strong</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800" dirty="0">
                          <a:solidFill>
                            <a:schemeClr val="tx1"/>
                          </a:solidFill>
                        </a:rPr>
                        <a:t>Least</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rPr>
                        <a:t>Least important, unless the evidence supports no difference between two alternative interventions</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Not likely to change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522633"/>
                  </a:ext>
                </a:extLst>
              </a:tr>
              <a:tr h="885894">
                <a:tc>
                  <a:txBody>
                    <a:bodyPr/>
                    <a:lstStyle/>
                    <a:p>
                      <a:pPr algn="ctr"/>
                      <a:r>
                        <a:rPr lang="en-US" sz="1800" dirty="0">
                          <a:solidFill>
                            <a:schemeClr val="tx1"/>
                          </a:solidFill>
                        </a:rPr>
                        <a:t>Moderate</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cap="none" baseline="0" dirty="0">
                          <a:solidFill>
                            <a:schemeClr val="tx1"/>
                          </a:solidFill>
                          <a:effectLst/>
                        </a:rPr>
                        <a:t>Less</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Less important</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Less likely to change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67458"/>
                  </a:ext>
                </a:extLst>
              </a:tr>
              <a:tr h="885894">
                <a:tc>
                  <a:txBody>
                    <a:bodyPr/>
                    <a:lstStyle/>
                    <a:p>
                      <a:pPr algn="ctr"/>
                      <a:r>
                        <a:rPr lang="en-US" sz="1800" dirty="0">
                          <a:solidFill>
                            <a:schemeClr val="tx1"/>
                          </a:solidFill>
                        </a:rPr>
                        <a:t>Limited</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800" kern="1200" cap="none" baseline="0" dirty="0">
                          <a:ln>
                            <a:noFill/>
                          </a:ln>
                          <a:solidFill>
                            <a:schemeClr val="tx1"/>
                          </a:solidFill>
                          <a:effectLst/>
                        </a:rPr>
                        <a:t>More</a:t>
                      </a:r>
                      <a:endParaRPr lang="en-US" sz="1800" b="1" kern="1400" cap="none"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More</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Possible / Anticipates</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991612"/>
                  </a:ext>
                </a:extLst>
              </a:tr>
              <a:tr h="1014647">
                <a:tc>
                  <a:txBody>
                    <a:bodyPr/>
                    <a:lstStyle/>
                    <a:p>
                      <a:pPr algn="ctr"/>
                      <a:r>
                        <a:rPr lang="en-US" sz="1800" dirty="0">
                          <a:solidFill>
                            <a:schemeClr val="tx1"/>
                          </a:solidFill>
                        </a:rPr>
                        <a:t>Consensus</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800" dirty="0">
                          <a:solidFill>
                            <a:schemeClr val="tx1"/>
                          </a:solidFill>
                        </a:rPr>
                        <a:t>Most</a:t>
                      </a:r>
                      <a:endParaRPr lang="en-US" sz="1800" b="1"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Most Important</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Impact unknown</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6458"/>
                  </a:ext>
                </a:extLst>
              </a:tr>
            </a:tbl>
          </a:graphicData>
        </a:graphic>
      </p:graphicFrame>
    </p:spTree>
    <p:extLst>
      <p:ext uri="{BB962C8B-B14F-4D97-AF65-F5344CB8AC3E}">
        <p14:creationId xmlns:p14="http://schemas.microsoft.com/office/powerpoint/2010/main" val="423075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F68A0E-652D-427E-A51A-9894CB41D70D}"/>
              </a:ext>
            </a:extLst>
          </p:cNvPr>
          <p:cNvSpPr txBox="1">
            <a:spLocks/>
          </p:cNvSpPr>
          <p:nvPr/>
        </p:nvSpPr>
        <p:spPr>
          <a:xfrm>
            <a:off x="941097" y="656492"/>
            <a:ext cx="3866683" cy="1080868"/>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1" kern="1200" dirty="0">
                <a:ln>
                  <a:noFill/>
                </a:ln>
                <a:effectLst>
                  <a:outerShdw blurRad="38100" dist="38100" dir="2700000" algn="tl">
                    <a:srgbClr val="000000">
                      <a:alpha val="43137"/>
                    </a:srgbClr>
                  </a:outerShdw>
                </a:effectLst>
                <a:latin typeface="+mj-lt"/>
                <a:ea typeface="+mj-ea"/>
                <a:cs typeface="+mj-cs"/>
              </a:rPr>
              <a:t>ASSESSING QUALITY OF EVIDENCE</a:t>
            </a:r>
          </a:p>
        </p:txBody>
      </p:sp>
      <p:pic>
        <p:nvPicPr>
          <p:cNvPr id="7" name="Picture 6">
            <a:extLst>
              <a:ext uri="{FF2B5EF4-FFF2-40B4-BE49-F238E27FC236}">
                <a16:creationId xmlns:a16="http://schemas.microsoft.com/office/drawing/2014/main" id="{4214F174-C67E-4361-8850-032CB09B1AA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600000">
            <a:off x="5705036" y="145098"/>
            <a:ext cx="5228223" cy="5403850"/>
          </a:xfrm>
          <a:prstGeom prst="rect">
            <a:avLst/>
          </a:prstGeom>
          <a:noFill/>
        </p:spPr>
      </p:pic>
      <p:sp>
        <p:nvSpPr>
          <p:cNvPr id="6" name="Content Placeholder 2">
            <a:extLst>
              <a:ext uri="{FF2B5EF4-FFF2-40B4-BE49-F238E27FC236}">
                <a16:creationId xmlns:a16="http://schemas.microsoft.com/office/drawing/2014/main" id="{5616520E-28D9-41FD-81E2-47EAE1BC2C46}"/>
              </a:ext>
            </a:extLst>
          </p:cNvPr>
          <p:cNvSpPr>
            <a:spLocks noGrp="1"/>
          </p:cNvSpPr>
          <p:nvPr>
            <p:ph type="body" sz="half" idx="2"/>
          </p:nvPr>
        </p:nvSpPr>
        <p:spPr>
          <a:xfrm>
            <a:off x="941097" y="1960097"/>
            <a:ext cx="3866683" cy="3811588"/>
          </a:xfrm>
          <a:prstGeom prst="rect">
            <a:avLst/>
          </a:prstGeom>
          <a:ln>
            <a:noFill/>
          </a:ln>
        </p:spPr>
        <p:txBody>
          <a:bodyPr vert="horz" lIns="91440" tIns="45720" rIns="91440" bIns="45720" rtlCol="0">
            <a:normAutofit/>
          </a:bodyPr>
          <a:lstStyle/>
          <a:p>
            <a:pPr>
              <a:spcAft>
                <a:spcPts val="1800"/>
              </a:spcAft>
            </a:pPr>
            <a:r>
              <a:rPr lang="en-US" sz="2000" kern="1200" dirty="0">
                <a:latin typeface="+mn-lt"/>
                <a:ea typeface="+mn-ea"/>
                <a:cs typeface="+mn-cs"/>
              </a:rPr>
              <a:t>All included studies undergo a quality assessment</a:t>
            </a:r>
          </a:p>
          <a:p>
            <a:pPr>
              <a:spcAft>
                <a:spcPts val="1800"/>
              </a:spcAft>
            </a:pPr>
            <a:r>
              <a:rPr lang="en-US" sz="2000" kern="1200" dirty="0">
                <a:latin typeface="+mn-lt"/>
                <a:ea typeface="+mn-ea"/>
                <a:cs typeface="+mn-cs"/>
              </a:rPr>
              <a:t>Each study’s design is evaluated for risk of bias and receives a final quality grade, depending on the number of study design flaws </a:t>
            </a:r>
          </a:p>
          <a:p>
            <a:pPr>
              <a:spcAft>
                <a:spcPts val="1800"/>
              </a:spcAft>
            </a:pPr>
            <a:r>
              <a:rPr lang="en-US" sz="2000" kern="1200" dirty="0">
                <a:latin typeface="+mn-lt"/>
                <a:ea typeface="+mn-ea"/>
                <a:cs typeface="+mn-cs"/>
              </a:rPr>
              <a:t>Study quality tables are made available to the work group in the final data report and the final publication of the guideline</a:t>
            </a:r>
            <a:r>
              <a:rPr lang="en-US" sz="2000" dirty="0"/>
              <a:t>/systematic review</a:t>
            </a:r>
            <a:endParaRPr lang="en-US" sz="2000" kern="1200" dirty="0">
              <a:latin typeface="+mn-lt"/>
              <a:ea typeface="+mn-ea"/>
              <a:cs typeface="+mn-cs"/>
            </a:endParaRPr>
          </a:p>
        </p:txBody>
      </p:sp>
      <p:sp>
        <p:nvSpPr>
          <p:cNvPr id="4" name="Footer Placeholder 3">
            <a:extLst>
              <a:ext uri="{FF2B5EF4-FFF2-40B4-BE49-F238E27FC236}">
                <a16:creationId xmlns:a16="http://schemas.microsoft.com/office/drawing/2014/main" id="{3EDC7404-D574-4DE4-84FE-E193C974C836}"/>
              </a:ext>
            </a:extLst>
          </p:cNvPr>
          <p:cNvSpPr>
            <a:spLocks noGrp="1"/>
          </p:cNvSpPr>
          <p:nvPr>
            <p:ph type="ftr" sz="quarter" idx="11"/>
          </p:nvPr>
        </p:nvSpPr>
        <p:spPr>
          <a:xfrm>
            <a:off x="7523939" y="6347778"/>
            <a:ext cx="4114800" cy="365125"/>
          </a:xfrm>
          <a:prstGeom prst="rect">
            <a:avLst/>
          </a:prstGeom>
        </p:spPr>
        <p:txBody>
          <a:bodyPr vert="horz" lIns="91440" tIns="45720" rIns="91440" bIns="45720" rtlCol="0" anchor="ctr">
            <a:normAutofit/>
          </a:bodyPr>
          <a:lstStyle/>
          <a:p>
            <a:pPr>
              <a:spcAft>
                <a:spcPts val="600"/>
              </a:spcAft>
            </a:pPr>
            <a:r>
              <a:rPr lang="en-US" kern="1200">
                <a:latin typeface="+mn-lt"/>
                <a:ea typeface="+mn-ea"/>
                <a:cs typeface="+mn-cs"/>
              </a:rPr>
              <a:t>© 2019 American Academy of Orthopaedic Surgeons </a:t>
            </a:r>
          </a:p>
        </p:txBody>
      </p:sp>
    </p:spTree>
    <p:extLst>
      <p:ext uri="{BB962C8B-B14F-4D97-AF65-F5344CB8AC3E}">
        <p14:creationId xmlns:p14="http://schemas.microsoft.com/office/powerpoint/2010/main" val="287256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D1CE12-FA97-4547-858A-8ACD9FE90FA9}"/>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7" name="Title 1">
            <a:extLst>
              <a:ext uri="{FF2B5EF4-FFF2-40B4-BE49-F238E27FC236}">
                <a16:creationId xmlns:a16="http://schemas.microsoft.com/office/drawing/2014/main" id="{F44F8323-2AFB-4CC3-AFA6-EBDDB80892A5}"/>
              </a:ext>
            </a:extLst>
          </p:cNvPr>
          <p:cNvSpPr txBox="1">
            <a:spLocks/>
          </p:cNvSpPr>
          <p:nvPr/>
        </p:nvSpPr>
        <p:spPr>
          <a:xfrm>
            <a:off x="517521" y="696358"/>
            <a:ext cx="6528047" cy="186366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400"/>
              </a:spcAft>
            </a:pPr>
            <a:r>
              <a:rPr lang="en-US" b="0" dirty="0">
                <a:effectLst>
                  <a:outerShdw blurRad="38100" dist="38100" dir="2700000" algn="tl">
                    <a:srgbClr val="000000">
                      <a:alpha val="43137"/>
                    </a:srgbClr>
                  </a:outerShdw>
                </a:effectLst>
              </a:rPr>
              <a:t>RESULTS OF QUALITY ASSESSMENT:</a:t>
            </a:r>
          </a:p>
          <a:p>
            <a:pPr>
              <a:spcAft>
                <a:spcPts val="400"/>
              </a:spcAft>
            </a:pPr>
            <a:r>
              <a:rPr lang="en-US" b="0" dirty="0">
                <a:effectLst>
                  <a:outerShdw blurRad="38100" dist="38100" dir="2700000" algn="tl">
                    <a:srgbClr val="000000">
                      <a:alpha val="43137"/>
                    </a:srgbClr>
                  </a:outerShdw>
                </a:effectLst>
              </a:rPr>
              <a:t>STUDY ATTRITION </a:t>
            </a:r>
          </a:p>
          <a:p>
            <a:pPr>
              <a:spcAft>
                <a:spcPts val="400"/>
              </a:spcAft>
            </a:pPr>
            <a:r>
              <a:rPr lang="en-US" b="0" dirty="0">
                <a:effectLst>
                  <a:outerShdw blurRad="38100" dist="38100" dir="2700000" algn="tl">
                    <a:srgbClr val="000000">
                      <a:alpha val="43137"/>
                    </a:srgbClr>
                  </a:outerShdw>
                </a:effectLst>
              </a:rPr>
              <a:t>FLOWCHART </a:t>
            </a:r>
          </a:p>
        </p:txBody>
      </p:sp>
      <p:grpSp>
        <p:nvGrpSpPr>
          <p:cNvPr id="6" name="Group 5">
            <a:extLst>
              <a:ext uri="{FF2B5EF4-FFF2-40B4-BE49-F238E27FC236}">
                <a16:creationId xmlns:a16="http://schemas.microsoft.com/office/drawing/2014/main" id="{EA4306FA-58A2-4B28-99E1-334C66C8EA23}"/>
              </a:ext>
            </a:extLst>
          </p:cNvPr>
          <p:cNvGrpSpPr/>
          <p:nvPr/>
        </p:nvGrpSpPr>
        <p:grpSpPr>
          <a:xfrm>
            <a:off x="3799888" y="1734410"/>
            <a:ext cx="4625632" cy="4183606"/>
            <a:chOff x="4908598" y="1316636"/>
            <a:chExt cx="4625632" cy="4183606"/>
          </a:xfrm>
        </p:grpSpPr>
        <p:cxnSp>
          <p:nvCxnSpPr>
            <p:cNvPr id="10" name="Straight Arrow Connector 9">
              <a:extLst>
                <a:ext uri="{FF2B5EF4-FFF2-40B4-BE49-F238E27FC236}">
                  <a16:creationId xmlns:a16="http://schemas.microsoft.com/office/drawing/2014/main" id="{9BFF3EBD-18F8-487D-9F4D-0BBB1FE4DC2D}"/>
                </a:ext>
              </a:extLst>
            </p:cNvPr>
            <p:cNvCxnSpPr/>
            <p:nvPr/>
          </p:nvCxnSpPr>
          <p:spPr>
            <a:xfrm>
              <a:off x="5857329" y="3021979"/>
              <a:ext cx="16459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28B553A-7288-4B3B-A98E-76B36FF400CF}"/>
                </a:ext>
              </a:extLst>
            </p:cNvPr>
            <p:cNvCxnSpPr/>
            <p:nvPr/>
          </p:nvCxnSpPr>
          <p:spPr>
            <a:xfrm>
              <a:off x="5849954" y="355731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7D2D0B-B6E8-44C9-8159-EC17D9FF9312}"/>
                </a:ext>
              </a:extLst>
            </p:cNvPr>
            <p:cNvCxnSpPr/>
            <p:nvPr/>
          </p:nvCxnSpPr>
          <p:spPr>
            <a:xfrm>
              <a:off x="5919633" y="4288207"/>
              <a:ext cx="16573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40E530-FB0E-4CCB-B928-E4A64CE936A3}"/>
                </a:ext>
              </a:extLst>
            </p:cNvPr>
            <p:cNvCxnSpPr/>
            <p:nvPr/>
          </p:nvCxnSpPr>
          <p:spPr>
            <a:xfrm>
              <a:off x="5840429" y="2242866"/>
              <a:ext cx="0" cy="1029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671D475E-B169-45BB-9F08-04460814B77C}"/>
                </a:ext>
              </a:extLst>
            </p:cNvPr>
            <p:cNvSpPr/>
            <p:nvPr/>
          </p:nvSpPr>
          <p:spPr>
            <a:xfrm>
              <a:off x="7636314" y="2521665"/>
              <a:ext cx="1853606" cy="1011467"/>
            </a:xfrm>
            <a:prstGeom prst="roundRect">
              <a:avLst/>
            </a:prstGeom>
            <a:solidFill>
              <a:schemeClr val="tx2"/>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8,045 articles excluded from title and abstract review</a:t>
              </a:r>
            </a:p>
          </p:txBody>
        </p:sp>
        <p:sp>
          <p:nvSpPr>
            <p:cNvPr id="2" name="Rectangle: Rounded Corners 1">
              <a:extLst>
                <a:ext uri="{FF2B5EF4-FFF2-40B4-BE49-F238E27FC236}">
                  <a16:creationId xmlns:a16="http://schemas.microsoft.com/office/drawing/2014/main" id="{A8C20A3B-7B1F-4EF5-8AB0-2306FB49D8E7}"/>
                </a:ext>
              </a:extLst>
            </p:cNvPr>
            <p:cNvSpPr/>
            <p:nvPr/>
          </p:nvSpPr>
          <p:spPr>
            <a:xfrm>
              <a:off x="4908598" y="1316636"/>
              <a:ext cx="1853606" cy="1011467"/>
            </a:xfrm>
            <a:prstGeom prst="roundRect">
              <a:avLst/>
            </a:prstGeom>
            <a:solidFill>
              <a:schemeClr val="accent4"/>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9,328 abstracts reviewed. Primary search performed on December 12, 2017</a:t>
              </a:r>
            </a:p>
          </p:txBody>
        </p:sp>
        <p:sp>
          <p:nvSpPr>
            <p:cNvPr id="24" name="Rectangle: Rounded Corners 23">
              <a:extLst>
                <a:ext uri="{FF2B5EF4-FFF2-40B4-BE49-F238E27FC236}">
                  <a16:creationId xmlns:a16="http://schemas.microsoft.com/office/drawing/2014/main" id="{CEE951A0-88F8-47A3-807E-ABD2BE57996B}"/>
                </a:ext>
              </a:extLst>
            </p:cNvPr>
            <p:cNvSpPr/>
            <p:nvPr/>
          </p:nvSpPr>
          <p:spPr>
            <a:xfrm>
              <a:off x="4931214" y="3312240"/>
              <a:ext cx="1853606" cy="598305"/>
            </a:xfrm>
            <a:prstGeom prst="roundRect">
              <a:avLst/>
            </a:prstGeom>
            <a:solidFill>
              <a:schemeClr val="accent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1,283 articles recalled for full text review</a:t>
              </a:r>
            </a:p>
          </p:txBody>
        </p:sp>
        <p:sp>
          <p:nvSpPr>
            <p:cNvPr id="31" name="Rectangle: Rounded Corners 30">
              <a:extLst>
                <a:ext uri="{FF2B5EF4-FFF2-40B4-BE49-F238E27FC236}">
                  <a16:creationId xmlns:a16="http://schemas.microsoft.com/office/drawing/2014/main" id="{B5EAF791-C37F-4A06-8BC2-95D9FA14A5E1}"/>
                </a:ext>
              </a:extLst>
            </p:cNvPr>
            <p:cNvSpPr/>
            <p:nvPr/>
          </p:nvSpPr>
          <p:spPr>
            <a:xfrm>
              <a:off x="7680624" y="3679045"/>
              <a:ext cx="1853606" cy="1666875"/>
            </a:xfrm>
            <a:prstGeom prst="roundRect">
              <a:avLst/>
            </a:prstGeom>
            <a:solidFill>
              <a:srgbClr val="660066"/>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1,035 articles excluded after full text review for not meeting the a priori inclusion criteria or not best evidence available</a:t>
              </a:r>
            </a:p>
          </p:txBody>
        </p:sp>
        <p:sp>
          <p:nvSpPr>
            <p:cNvPr id="32" name="Rectangle: Rounded Corners 31">
              <a:extLst>
                <a:ext uri="{FF2B5EF4-FFF2-40B4-BE49-F238E27FC236}">
                  <a16:creationId xmlns:a16="http://schemas.microsoft.com/office/drawing/2014/main" id="{2972ADF9-E85E-4211-A841-A8E6C66A5BDD}"/>
                </a:ext>
              </a:extLst>
            </p:cNvPr>
            <p:cNvSpPr/>
            <p:nvPr/>
          </p:nvSpPr>
          <p:spPr>
            <a:xfrm>
              <a:off x="4932594" y="4687426"/>
              <a:ext cx="1853606" cy="812816"/>
            </a:xfrm>
            <a:prstGeom prst="roundRect">
              <a:avLst/>
            </a:prstGeom>
            <a:solidFill>
              <a:srgbClr val="990033"/>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248 articles included after full text review and quality analysis </a:t>
              </a:r>
            </a:p>
          </p:txBody>
        </p:sp>
      </p:grpSp>
    </p:spTree>
    <p:extLst>
      <p:ext uri="{BB962C8B-B14F-4D97-AF65-F5344CB8AC3E}">
        <p14:creationId xmlns:p14="http://schemas.microsoft.com/office/powerpoint/2010/main" val="44698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76CF00-8E39-463B-9DEB-648B4EE39F6A}"/>
              </a:ext>
            </a:extLst>
          </p:cNvPr>
          <p:cNvSpPr txBox="1">
            <a:spLocks/>
          </p:cNvSpPr>
          <p:nvPr/>
        </p:nvSpPr>
        <p:spPr>
          <a:xfrm>
            <a:off x="941097" y="679938"/>
            <a:ext cx="3866683" cy="1057422"/>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0" kern="1200" dirty="0">
                <a:ln>
                  <a:noFill/>
                </a:ln>
                <a:effectLst>
                  <a:outerShdw blurRad="38100" dist="38100" dir="2700000" algn="tl">
                    <a:srgbClr val="000000">
                      <a:alpha val="43137"/>
                    </a:srgbClr>
                  </a:outerShdw>
                </a:effectLst>
                <a:latin typeface="+mj-lt"/>
                <a:ea typeface="+mj-ea"/>
                <a:cs typeface="+mj-cs"/>
              </a:rPr>
              <a:t>VOTING ON THE RECOMMENDATIONS </a:t>
            </a:r>
          </a:p>
        </p:txBody>
      </p:sp>
      <p:pic>
        <p:nvPicPr>
          <p:cNvPr id="10" name="Picture 9">
            <a:extLst>
              <a:ext uri="{FF2B5EF4-FFF2-40B4-BE49-F238E27FC236}">
                <a16:creationId xmlns:a16="http://schemas.microsoft.com/office/drawing/2014/main" id="{77C34367-473B-4C84-972F-A74BC6A724D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84496" y="821393"/>
            <a:ext cx="6069304" cy="4051260"/>
          </a:xfrm>
          <a:prstGeom prst="rect">
            <a:avLst/>
          </a:prstGeom>
          <a:noFill/>
          <a:ln>
            <a:noFill/>
          </a:ln>
          <a:effectLst>
            <a:outerShdw blurRad="190500" algn="tl" rotWithShape="0">
              <a:srgbClr val="000000">
                <a:alpha val="70000"/>
              </a:srgbClr>
            </a:outerShdw>
            <a:softEdge rad="63500"/>
          </a:effectLst>
        </p:spPr>
      </p:pic>
      <p:sp>
        <p:nvSpPr>
          <p:cNvPr id="6" name="Content Placeholder 2">
            <a:extLst>
              <a:ext uri="{FF2B5EF4-FFF2-40B4-BE49-F238E27FC236}">
                <a16:creationId xmlns:a16="http://schemas.microsoft.com/office/drawing/2014/main" id="{B37BDF7B-F559-4C93-A03D-9F57263E4CE0}"/>
              </a:ext>
            </a:extLst>
          </p:cNvPr>
          <p:cNvSpPr txBox="1">
            <a:spLocks/>
          </p:cNvSpPr>
          <p:nvPr/>
        </p:nvSpPr>
        <p:spPr>
          <a:xfrm>
            <a:off x="941097" y="1924928"/>
            <a:ext cx="3866683" cy="38115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spcAft>
                <a:spcPts val="1800"/>
              </a:spcAft>
              <a:buNone/>
            </a:pPr>
            <a:r>
              <a:rPr lang="en-US" sz="1800" kern="1200" dirty="0">
                <a:latin typeface="+mn-lt"/>
                <a:ea typeface="+mn-ea"/>
                <a:cs typeface="+mn-cs"/>
              </a:rPr>
              <a:t>Recommendations and recommendation strengths voted on by work group during final meeting </a:t>
            </a:r>
          </a:p>
          <a:p>
            <a:pPr marL="0" indent="0">
              <a:spcAft>
                <a:spcPts val="1800"/>
              </a:spcAft>
              <a:buNone/>
            </a:pPr>
            <a:r>
              <a:rPr lang="en-US" sz="1800" kern="1200" dirty="0">
                <a:latin typeface="+mn-lt"/>
                <a:ea typeface="+mn-ea"/>
                <a:cs typeface="+mn-cs"/>
              </a:rPr>
              <a:t>Approved and adopted by simple majority (60%) when voting on every recommendation </a:t>
            </a:r>
          </a:p>
          <a:p>
            <a:pPr marL="0" indent="0">
              <a:spcAft>
                <a:spcPts val="1800"/>
              </a:spcAft>
              <a:buNone/>
            </a:pPr>
            <a:r>
              <a:rPr lang="en-US" sz="1800" kern="1200" dirty="0">
                <a:latin typeface="+mn-lt"/>
                <a:ea typeface="+mn-ea"/>
                <a:cs typeface="+mn-cs"/>
              </a:rPr>
              <a:t>If disagreement, further discussion to whether the disagreement could be resolved </a:t>
            </a:r>
          </a:p>
        </p:txBody>
      </p:sp>
      <p:sp>
        <p:nvSpPr>
          <p:cNvPr id="4" name="Footer Placeholder 3">
            <a:extLst>
              <a:ext uri="{FF2B5EF4-FFF2-40B4-BE49-F238E27FC236}">
                <a16:creationId xmlns:a16="http://schemas.microsoft.com/office/drawing/2014/main" id="{A3C8287B-3933-4305-A891-D333CACEAC2C}"/>
              </a:ext>
            </a:extLst>
          </p:cNvPr>
          <p:cNvSpPr>
            <a:spLocks noGrp="1"/>
          </p:cNvSpPr>
          <p:nvPr>
            <p:ph type="ftr" sz="quarter" idx="11"/>
          </p:nvPr>
        </p:nvSpPr>
        <p:spPr>
          <a:xfrm>
            <a:off x="7477047" y="6311018"/>
            <a:ext cx="4114800" cy="365125"/>
          </a:xfrm>
          <a:prstGeom prst="rect">
            <a:avLst/>
          </a:prstGeom>
        </p:spPr>
        <p:txBody>
          <a:bodyPr vert="horz" lIns="91440" tIns="45720" rIns="91440" bIns="45720" rtlCol="0" anchor="ctr">
            <a:normAutofit/>
          </a:bodyPr>
          <a:lstStyle/>
          <a:p>
            <a:pPr>
              <a:spcAft>
                <a:spcPts val="600"/>
              </a:spcAft>
            </a:pPr>
            <a:r>
              <a:rPr lang="en-US" kern="1200">
                <a:latin typeface="+mn-lt"/>
                <a:ea typeface="+mn-ea"/>
                <a:cs typeface="+mn-cs"/>
              </a:rPr>
              <a:t>© 2019 American Academy of Orthopaedic Surgeons </a:t>
            </a:r>
          </a:p>
        </p:txBody>
      </p:sp>
    </p:spTree>
    <p:extLst>
      <p:ext uri="{BB962C8B-B14F-4D97-AF65-F5344CB8AC3E}">
        <p14:creationId xmlns:p14="http://schemas.microsoft.com/office/powerpoint/2010/main" val="131627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25C1AD-0A80-497A-8525-95F98DF0D20E}"/>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C07580EC-F8D4-427E-B330-3FEBB4D7B218}"/>
              </a:ext>
            </a:extLst>
          </p:cNvPr>
          <p:cNvSpPr txBox="1">
            <a:spLocks/>
          </p:cNvSpPr>
          <p:nvPr/>
        </p:nvSpPr>
        <p:spPr>
          <a:xfrm>
            <a:off x="523875" y="50771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GUIDELINE LANGUAGE STEMS  </a:t>
            </a:r>
          </a:p>
        </p:txBody>
      </p:sp>
      <p:graphicFrame>
        <p:nvGraphicFramePr>
          <p:cNvPr id="5" name="Table 4">
            <a:extLst>
              <a:ext uri="{FF2B5EF4-FFF2-40B4-BE49-F238E27FC236}">
                <a16:creationId xmlns:a16="http://schemas.microsoft.com/office/drawing/2014/main" id="{38501645-DE09-4F28-B498-2F980E70C63F}"/>
              </a:ext>
            </a:extLst>
          </p:cNvPr>
          <p:cNvGraphicFramePr>
            <a:graphicFrameLocks noGrp="1"/>
          </p:cNvGraphicFramePr>
          <p:nvPr>
            <p:extLst>
              <p:ext uri="{D42A27DB-BD31-4B8C-83A1-F6EECF244321}">
                <p14:modId xmlns:p14="http://schemas.microsoft.com/office/powerpoint/2010/main" val="1511740655"/>
              </p:ext>
            </p:extLst>
          </p:nvPr>
        </p:nvGraphicFramePr>
        <p:xfrm>
          <a:off x="1604964" y="1551395"/>
          <a:ext cx="8977311" cy="3990975"/>
        </p:xfrm>
        <a:graphic>
          <a:graphicData uri="http://schemas.openxmlformats.org/drawingml/2006/table">
            <a:tbl>
              <a:tblPr firstRow="1" bandRow="1">
                <a:tableStyleId>{E8034E78-7F5D-4C2E-B375-FC64B27BC917}</a:tableStyleId>
              </a:tblPr>
              <a:tblGrid>
                <a:gridCol w="4538661">
                  <a:extLst>
                    <a:ext uri="{9D8B030D-6E8A-4147-A177-3AD203B41FA5}">
                      <a16:colId xmlns:a16="http://schemas.microsoft.com/office/drawing/2014/main" val="265715639"/>
                    </a:ext>
                  </a:extLst>
                </a:gridCol>
                <a:gridCol w="4438650">
                  <a:extLst>
                    <a:ext uri="{9D8B030D-6E8A-4147-A177-3AD203B41FA5}">
                      <a16:colId xmlns:a16="http://schemas.microsoft.com/office/drawing/2014/main" val="1286103178"/>
                    </a:ext>
                  </a:extLst>
                </a:gridCol>
              </a:tblGrid>
              <a:tr h="252550">
                <a:tc>
                  <a:txBody>
                    <a:bodyPr/>
                    <a:lstStyle/>
                    <a:p>
                      <a:pPr algn="ctr"/>
                      <a:r>
                        <a:rPr lang="en-US" sz="1800" dirty="0"/>
                        <a:t>GUIDELINE LANGUAGE STEMS</a:t>
                      </a:r>
                      <a:endParaRPr lang="en-US"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STRENGTH OF RECOMMENDATION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2527480"/>
                  </a:ext>
                </a:extLst>
              </a:tr>
              <a:tr h="990600">
                <a:tc>
                  <a:txBody>
                    <a:bodyPr/>
                    <a:lstStyle/>
                    <a:p>
                      <a:pPr algn="ctr"/>
                      <a:r>
                        <a:rPr lang="en-US" sz="1600" dirty="0">
                          <a:solidFill>
                            <a:schemeClr val="tx1"/>
                          </a:solidFill>
                        </a:rPr>
                        <a:t>Strong evidence supports that the practitioner should/should not do X, because…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dirty="0">
                          <a:solidFill>
                            <a:schemeClr val="tx1"/>
                          </a:solidFill>
                        </a:rPr>
                        <a:t>STRONG</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522633"/>
                  </a:ext>
                </a:extLst>
              </a:tr>
              <a:tr h="878205">
                <a:tc>
                  <a:txBody>
                    <a:bodyPr/>
                    <a:lstStyle/>
                    <a:p>
                      <a:pPr algn="ctr"/>
                      <a:r>
                        <a:rPr lang="en-US" sz="1600" dirty="0">
                          <a:solidFill>
                            <a:schemeClr val="tx1"/>
                          </a:solidFill>
                        </a:rPr>
                        <a:t>Moderate evidence supports that the practitioner could/could not do X, because…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cap="all" baseline="0" dirty="0">
                          <a:solidFill>
                            <a:schemeClr val="tx1"/>
                          </a:solidFill>
                          <a:effectLst/>
                        </a:rPr>
                        <a:t>MODERATE</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67458"/>
                  </a:ext>
                </a:extLst>
              </a:tr>
              <a:tr h="878205">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600" dirty="0">
                          <a:solidFill>
                            <a:schemeClr val="tx1"/>
                          </a:solidFill>
                        </a:rPr>
                        <a:t>Limited evidence supports that the practitioner might/might not do X, because…</a:t>
                      </a:r>
                      <a:endParaRPr lang="en-US" sz="1600" dirty="0">
                        <a:solidFill>
                          <a:schemeClr val="tx1"/>
                        </a:solidFill>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600" kern="1400" cap="all" baseline="0" dirty="0">
                          <a:ln>
                            <a:noFill/>
                          </a:ln>
                          <a:solidFill>
                            <a:schemeClr val="tx1"/>
                          </a:solidFill>
                          <a:effectLst/>
                        </a:rPr>
                        <a:t>LIMITED</a:t>
                      </a:r>
                      <a:endParaRPr lang="en-US" sz="1600" b="0" kern="1400" cap="all"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0524990"/>
                  </a:ext>
                </a:extLst>
              </a:tr>
              <a:tr h="878205">
                <a:tc>
                  <a:txBody>
                    <a:bodyPr/>
                    <a:lstStyle/>
                    <a:p>
                      <a:pPr algn="ctr"/>
                      <a:r>
                        <a:rPr lang="en-US" sz="1600" dirty="0">
                          <a:solidFill>
                            <a:schemeClr val="tx1"/>
                          </a:solidFill>
                        </a:rPr>
                        <a:t>In the absence of reliable evidence, it is in the opinion of this guideline work group that…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600" kern="1200" cap="all" baseline="0" dirty="0">
                          <a:ln>
                            <a:noFill/>
                          </a:ln>
                          <a:solidFill>
                            <a:schemeClr val="tx1"/>
                          </a:solidFill>
                          <a:effectLst/>
                        </a:rPr>
                        <a:t>CONSENSUS</a:t>
                      </a:r>
                      <a:endParaRPr lang="en-US" sz="1600" b="0" kern="1400" cap="all" baseline="0" dirty="0">
                        <a:ln>
                          <a:noFill/>
                        </a:ln>
                        <a:solidFill>
                          <a:schemeClr val="tx1"/>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991612"/>
                  </a:ext>
                </a:extLst>
              </a:tr>
            </a:tbl>
          </a:graphicData>
        </a:graphic>
      </p:graphicFrame>
    </p:spTree>
    <p:extLst>
      <p:ext uri="{BB962C8B-B14F-4D97-AF65-F5344CB8AC3E}">
        <p14:creationId xmlns:p14="http://schemas.microsoft.com/office/powerpoint/2010/main" val="422116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71230F-7332-457A-B2B6-8C49A75B606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E42B493E-F245-431B-9840-DC9E84B3B95E}"/>
              </a:ext>
            </a:extLst>
          </p:cNvPr>
          <p:cNvSpPr txBox="1">
            <a:spLocks/>
          </p:cNvSpPr>
          <p:nvPr/>
        </p:nvSpPr>
        <p:spPr>
          <a:xfrm>
            <a:off x="523875" y="72092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PEER REVIEW     </a:t>
            </a:r>
          </a:p>
        </p:txBody>
      </p:sp>
      <p:sp>
        <p:nvSpPr>
          <p:cNvPr id="8" name="Content Placeholder 2">
            <a:extLst>
              <a:ext uri="{FF2B5EF4-FFF2-40B4-BE49-F238E27FC236}">
                <a16:creationId xmlns:a16="http://schemas.microsoft.com/office/drawing/2014/main" id="{37A4041F-EE2F-46FB-BE58-A808A5595740}"/>
              </a:ext>
            </a:extLst>
          </p:cNvPr>
          <p:cNvSpPr>
            <a:spLocks noGrp="1"/>
          </p:cNvSpPr>
          <p:nvPr>
            <p:ph idx="1"/>
          </p:nvPr>
        </p:nvSpPr>
        <p:spPr>
          <a:xfrm>
            <a:off x="6086475" y="1039906"/>
            <a:ext cx="4931816" cy="4854388"/>
          </a:xfrm>
        </p:spPr>
        <p:txBody>
          <a:bodyPr>
            <a:normAutofit/>
          </a:bodyPr>
          <a:lstStyle/>
          <a:p>
            <a:pPr marL="0" indent="0">
              <a:lnSpc>
                <a:spcPct val="100000"/>
              </a:lnSpc>
              <a:spcBef>
                <a:spcPts val="0"/>
              </a:spcBef>
              <a:spcAft>
                <a:spcPts val="1800"/>
              </a:spcAft>
              <a:buNone/>
            </a:pPr>
            <a:r>
              <a:rPr lang="en-US" sz="2400" dirty="0"/>
              <a:t>Guideline draft sent for peer review to external experts</a:t>
            </a:r>
          </a:p>
          <a:p>
            <a:pPr marL="0" indent="0">
              <a:lnSpc>
                <a:spcPct val="100000"/>
              </a:lnSpc>
              <a:spcBef>
                <a:spcPts val="0"/>
              </a:spcBef>
              <a:spcAft>
                <a:spcPts val="1800"/>
              </a:spcAft>
              <a:buNone/>
            </a:pPr>
            <a:r>
              <a:rPr lang="en-US" sz="2400" dirty="0"/>
              <a:t>Comments and draft of responses reviewed by work group members</a:t>
            </a:r>
          </a:p>
          <a:p>
            <a:pPr marL="0" indent="0">
              <a:lnSpc>
                <a:spcPct val="100000"/>
              </a:lnSpc>
              <a:spcBef>
                <a:spcPts val="0"/>
              </a:spcBef>
              <a:spcAft>
                <a:spcPts val="1800"/>
              </a:spcAft>
              <a:buNone/>
            </a:pPr>
            <a:r>
              <a:rPr lang="en-US" sz="2400" dirty="0"/>
              <a:t>Recommendation changes required a majority vote by work group</a:t>
            </a:r>
          </a:p>
          <a:p>
            <a:pPr marL="0" indent="0">
              <a:lnSpc>
                <a:spcPct val="100000"/>
              </a:lnSpc>
              <a:spcBef>
                <a:spcPts val="0"/>
              </a:spcBef>
              <a:spcAft>
                <a:spcPts val="1800"/>
              </a:spcAft>
              <a:buNone/>
            </a:pPr>
            <a:r>
              <a:rPr lang="en-US" sz="2400" dirty="0"/>
              <a:t>A detailed report of all resulting revisions is published with the guideline document </a:t>
            </a:r>
          </a:p>
        </p:txBody>
      </p:sp>
      <p:pic>
        <p:nvPicPr>
          <p:cNvPr id="11" name="Picture 10" descr="A close up of a logo&#10;&#10;Description generated with very high confidence">
            <a:extLst>
              <a:ext uri="{FF2B5EF4-FFF2-40B4-BE49-F238E27FC236}">
                <a16:creationId xmlns:a16="http://schemas.microsoft.com/office/drawing/2014/main" id="{542A8BB4-98E7-4E0E-B0BC-247D77BF81F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5660" y="844504"/>
            <a:ext cx="4454549" cy="5049790"/>
          </a:xfrm>
          <a:prstGeom prst="rect">
            <a:avLst/>
          </a:prstGeom>
        </p:spPr>
      </p:pic>
    </p:spTree>
    <p:extLst>
      <p:ext uri="{BB962C8B-B14F-4D97-AF65-F5344CB8AC3E}">
        <p14:creationId xmlns:p14="http://schemas.microsoft.com/office/powerpoint/2010/main" val="55276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913AC-A300-4590-B363-59AEC264D5AE}"/>
              </a:ext>
            </a:extLst>
          </p:cNvPr>
          <p:cNvSpPr>
            <a:spLocks noGrp="1"/>
          </p:cNvSpPr>
          <p:nvPr>
            <p:ph sz="quarter" idx="4"/>
          </p:nvPr>
        </p:nvSpPr>
        <p:spPr>
          <a:xfrm>
            <a:off x="6096000" y="1561735"/>
            <a:ext cx="5183188" cy="3886930"/>
          </a:xfrm>
          <a:prstGeom prst="rect">
            <a:avLst/>
          </a:prstGeom>
          <a:ln>
            <a:noFill/>
          </a:ln>
        </p:spPr>
        <p:txBody>
          <a:bodyPr lIns="0" tIns="0" rIns="0" bIns="0">
            <a:normAutofit/>
          </a:bodyPr>
          <a:lstStyle/>
          <a:p>
            <a:pPr marL="0" indent="0">
              <a:lnSpc>
                <a:spcPct val="100000"/>
              </a:lnSpc>
              <a:spcBef>
                <a:spcPts val="0"/>
              </a:spcBef>
              <a:buNone/>
            </a:pPr>
            <a:r>
              <a:rPr lang="en-US" sz="1800" b="1" dirty="0"/>
              <a:t>The American Academy of </a:t>
            </a:r>
            <a:r>
              <a:rPr lang="en-US" sz="1800" b="1" dirty="0" err="1"/>
              <a:t>Orthopaedic</a:t>
            </a:r>
            <a:r>
              <a:rPr lang="en-US" sz="1800" b="1" dirty="0"/>
              <a:t> Surgeons</a:t>
            </a:r>
          </a:p>
          <a:p>
            <a:pPr marL="0" indent="0">
              <a:lnSpc>
                <a:spcPct val="100000"/>
              </a:lnSpc>
              <a:spcBef>
                <a:spcPts val="0"/>
              </a:spcBef>
              <a:buNone/>
            </a:pPr>
            <a:r>
              <a:rPr lang="en-US" sz="1800" b="1" dirty="0"/>
              <a:t>2019 Clinical Practice Guideline </a:t>
            </a:r>
          </a:p>
          <a:p>
            <a:pPr marL="0" indent="0">
              <a:lnSpc>
                <a:spcPct val="100000"/>
              </a:lnSpc>
              <a:spcBef>
                <a:spcPts val="0"/>
              </a:spcBef>
              <a:buNone/>
            </a:pPr>
            <a:r>
              <a:rPr lang="en-US" sz="1800" b="1" dirty="0"/>
              <a:t>on the Diagnosis and Prevention of Periprosthetic Joint Infections</a:t>
            </a:r>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r>
              <a:rPr lang="en-US" sz="1400" dirty="0"/>
              <a:t>Creighton C. Tubb, MD; Gregory G. Polkowski, MD; Wayne E. Moschetti, MD, MS; Bryan J. Pack, MD; Kathleen G. Beavis, MD; Robin Patel, MD; James D. Slover, MD; Matthew J. </a:t>
            </a:r>
            <a:r>
              <a:rPr lang="en-US" sz="1400" dirty="0" err="1"/>
              <a:t>Kraay</a:t>
            </a:r>
            <a:r>
              <a:rPr lang="en-US" sz="1400" dirty="0"/>
              <a:t>, MD; Christopher J. </a:t>
            </a:r>
            <a:r>
              <a:rPr lang="en-US" sz="1400" dirty="0" err="1"/>
              <a:t>Palestro</a:t>
            </a:r>
            <a:r>
              <a:rPr lang="en-US" sz="1400" dirty="0"/>
              <a:t>, MD; Stefan Riedel, MD; </a:t>
            </a:r>
            <a:r>
              <a:rPr lang="en-US" sz="1400" dirty="0" err="1"/>
              <a:t>Mihra</a:t>
            </a:r>
            <a:r>
              <a:rPr lang="en-US" sz="1400" dirty="0"/>
              <a:t> S. </a:t>
            </a:r>
            <a:r>
              <a:rPr lang="en-US" sz="1400" dirty="0" err="1"/>
              <a:t>Taljanovic</a:t>
            </a:r>
            <a:r>
              <a:rPr lang="en-US" sz="1400" dirty="0"/>
              <a:t>, MD; Karl Roberts, MD; Antonia Chen, MD, MBA; </a:t>
            </a:r>
            <a:r>
              <a:rPr lang="en-US" sz="1400" b="1" dirty="0"/>
              <a:t>AAOS Staff: </a:t>
            </a:r>
            <a:r>
              <a:rPr lang="en-US" sz="1400" dirty="0"/>
              <a:t>Jayson N. Murray, MA; Kyle Mullen, MPH; Patrick Donnelly, MA; Nicole Nelson, MPH; Mary DeMars; Kaitlyn Sevarino, MBA; Anne Woznica, MLIS, AHIP; Peter Shores, MPH</a:t>
            </a:r>
          </a:p>
        </p:txBody>
      </p:sp>
      <p:sp>
        <p:nvSpPr>
          <p:cNvPr id="5" name="Footer Placeholder 4">
            <a:extLst>
              <a:ext uri="{FF2B5EF4-FFF2-40B4-BE49-F238E27FC236}">
                <a16:creationId xmlns:a16="http://schemas.microsoft.com/office/drawing/2014/main" id="{EAF870C7-DAE6-481F-803F-953D15F82791}"/>
              </a:ext>
            </a:extLst>
          </p:cNvPr>
          <p:cNvSpPr>
            <a:spLocks noGrp="1"/>
          </p:cNvSpPr>
          <p:nvPr>
            <p:ph type="ftr" sz="quarter" idx="11"/>
          </p:nvPr>
        </p:nvSpPr>
        <p:spPr>
          <a:xfrm>
            <a:off x="7479890" y="6287534"/>
            <a:ext cx="4114800" cy="365125"/>
          </a:xfrm>
          <a:prstGeom prst="rect">
            <a:avLst/>
          </a:prstGeom>
        </p:spPr>
        <p:txBody>
          <a:bodyPr anchor="ctr">
            <a:normAutofit/>
          </a:bodyPr>
          <a:lstStyle/>
          <a:p>
            <a:pPr>
              <a:spcAft>
                <a:spcPts val="600"/>
              </a:spcAft>
            </a:pPr>
            <a:r>
              <a:rPr lang="en-US" dirty="0"/>
              <a:t>© 2019 American Academy of </a:t>
            </a:r>
            <a:r>
              <a:rPr lang="en-US" dirty="0" err="1"/>
              <a:t>Orthopaedic</a:t>
            </a:r>
            <a:r>
              <a:rPr lang="en-US" dirty="0"/>
              <a:t> Surgeons </a:t>
            </a:r>
            <a:endParaRPr lang="en-US"/>
          </a:p>
        </p:txBody>
      </p:sp>
      <p:grpSp>
        <p:nvGrpSpPr>
          <p:cNvPr id="4" name="Group 3">
            <a:extLst>
              <a:ext uri="{FF2B5EF4-FFF2-40B4-BE49-F238E27FC236}">
                <a16:creationId xmlns:a16="http://schemas.microsoft.com/office/drawing/2014/main" id="{6E79C9AD-8EAB-4672-9A6E-FCCD8E638F43}"/>
              </a:ext>
            </a:extLst>
          </p:cNvPr>
          <p:cNvGrpSpPr/>
          <p:nvPr/>
        </p:nvGrpSpPr>
        <p:grpSpPr>
          <a:xfrm>
            <a:off x="1185981" y="806927"/>
            <a:ext cx="3921025" cy="5072904"/>
            <a:chOff x="1185981" y="806927"/>
            <a:chExt cx="3921025" cy="5072904"/>
          </a:xfrm>
        </p:grpSpPr>
        <p:pic>
          <p:nvPicPr>
            <p:cNvPr id="8" name="Picture 7">
              <a:extLst>
                <a:ext uri="{FF2B5EF4-FFF2-40B4-BE49-F238E27FC236}">
                  <a16:creationId xmlns:a16="http://schemas.microsoft.com/office/drawing/2014/main" id="{FC5F478D-AB38-4FF8-A8E9-2E185833BF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85981" y="806927"/>
              <a:ext cx="3921025" cy="5072904"/>
            </a:xfrm>
            <a:prstGeom prst="rect">
              <a:avLst/>
            </a:prstGeom>
            <a:noFill/>
            <a:scene3d>
              <a:camera prst="orthographicFront"/>
              <a:lightRig rig="threePt" dir="t"/>
            </a:scene3d>
            <a:sp3d>
              <a:bevelT/>
              <a:bevelB/>
            </a:sp3d>
          </p:spPr>
        </p:pic>
        <p:sp>
          <p:nvSpPr>
            <p:cNvPr id="2" name="TextBox 1">
              <a:extLst>
                <a:ext uri="{FF2B5EF4-FFF2-40B4-BE49-F238E27FC236}">
                  <a16:creationId xmlns:a16="http://schemas.microsoft.com/office/drawing/2014/main" id="{67E9526A-9350-4B28-838D-8BE915571336}"/>
                </a:ext>
              </a:extLst>
            </p:cNvPr>
            <p:cNvSpPr txBox="1"/>
            <p:nvPr/>
          </p:nvSpPr>
          <p:spPr>
            <a:xfrm>
              <a:off x="4333875" y="5448665"/>
              <a:ext cx="409575"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03476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18A053-4283-488D-BDFB-DF7FC3B1B9B7}"/>
              </a:ext>
            </a:extLst>
          </p:cNvPr>
          <p:cNvSpPr txBox="1">
            <a:spLocks/>
          </p:cNvSpPr>
          <p:nvPr/>
        </p:nvSpPr>
        <p:spPr>
          <a:xfrm>
            <a:off x="838200" y="703387"/>
            <a:ext cx="3932237" cy="600222"/>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pPr>
              <a:spcAft>
                <a:spcPts val="600"/>
              </a:spcAft>
            </a:pPr>
            <a:r>
              <a:rPr lang="en-US" b="0" kern="1200" dirty="0">
                <a:ln>
                  <a:noFill/>
                </a:ln>
                <a:effectLst>
                  <a:outerShdw blurRad="38100" dist="38100" dir="2700000" algn="tl">
                    <a:srgbClr val="000000">
                      <a:alpha val="43137"/>
                    </a:srgbClr>
                  </a:outerShdw>
                </a:effectLst>
                <a:latin typeface="+mj-lt"/>
                <a:ea typeface="+mj-ea"/>
                <a:cs typeface="+mj-cs"/>
              </a:rPr>
              <a:t>PUBLIC COMMENT      </a:t>
            </a:r>
          </a:p>
        </p:txBody>
      </p:sp>
      <p:sp>
        <p:nvSpPr>
          <p:cNvPr id="6" name="Content Placeholder 2">
            <a:extLst>
              <a:ext uri="{FF2B5EF4-FFF2-40B4-BE49-F238E27FC236}">
                <a16:creationId xmlns:a16="http://schemas.microsoft.com/office/drawing/2014/main" id="{BE786C88-A43D-4A7F-9587-3BBECC76AA5B}"/>
              </a:ext>
            </a:extLst>
          </p:cNvPr>
          <p:cNvSpPr>
            <a:spLocks noGrp="1"/>
          </p:cNvSpPr>
          <p:nvPr>
            <p:ph type="body" sz="half" idx="2"/>
          </p:nvPr>
        </p:nvSpPr>
        <p:spPr>
          <a:xfrm>
            <a:off x="838200" y="1514623"/>
            <a:ext cx="3932237" cy="3811588"/>
          </a:xfrm>
          <a:prstGeom prst="rect">
            <a:avLst/>
          </a:prstGeom>
          <a:ln>
            <a:noFill/>
          </a:ln>
        </p:spPr>
        <p:txBody>
          <a:bodyPr vert="horz" lIns="91440" tIns="45720" rIns="91440" bIns="45720" rtlCol="0">
            <a:noAutofit/>
          </a:bodyPr>
          <a:lstStyle/>
          <a:p>
            <a:pPr>
              <a:spcBef>
                <a:spcPts val="0"/>
              </a:spcBef>
              <a:spcAft>
                <a:spcPts val="1200"/>
              </a:spcAft>
            </a:pPr>
            <a:r>
              <a:rPr lang="en-US" sz="1800" kern="1200" dirty="0">
                <a:latin typeface="+mn-lt"/>
                <a:ea typeface="+mn-ea"/>
                <a:cs typeface="+mn-cs"/>
              </a:rPr>
              <a:t>Following peer review modifications, CPG undergoes public commentary period </a:t>
            </a:r>
          </a:p>
          <a:p>
            <a:pPr>
              <a:spcBef>
                <a:spcPts val="0"/>
              </a:spcBef>
              <a:spcAft>
                <a:spcPts val="1200"/>
              </a:spcAft>
            </a:pPr>
            <a:r>
              <a:rPr lang="en-US" sz="1800" kern="1200" dirty="0">
                <a:latin typeface="+mn-lt"/>
                <a:ea typeface="+mn-ea"/>
                <a:cs typeface="+mn-cs"/>
              </a:rPr>
              <a:t>Comments are solicited from: </a:t>
            </a:r>
          </a:p>
          <a:p>
            <a:pPr>
              <a:spcBef>
                <a:spcPts val="0"/>
              </a:spcBef>
              <a:spcAft>
                <a:spcPts val="1200"/>
              </a:spcAft>
            </a:pPr>
            <a:r>
              <a:rPr lang="en-US" sz="1800" kern="1200" dirty="0">
                <a:latin typeface="+mn-lt"/>
                <a:ea typeface="+mn-ea"/>
                <a:cs typeface="+mn-cs"/>
              </a:rPr>
              <a:t>AAOS Board of Directors</a:t>
            </a:r>
          </a:p>
          <a:p>
            <a:pPr>
              <a:spcBef>
                <a:spcPts val="0"/>
              </a:spcBef>
              <a:spcAft>
                <a:spcPts val="1200"/>
              </a:spcAft>
            </a:pPr>
            <a:r>
              <a:rPr lang="en-US" sz="1800" kern="1200" dirty="0">
                <a:latin typeface="+mn-lt"/>
                <a:ea typeface="+mn-ea"/>
                <a:cs typeface="+mn-cs"/>
              </a:rPr>
              <a:t>AAOS Council on Research and Quality</a:t>
            </a:r>
          </a:p>
          <a:p>
            <a:pPr>
              <a:spcBef>
                <a:spcPts val="0"/>
              </a:spcBef>
              <a:spcAft>
                <a:spcPts val="1200"/>
              </a:spcAft>
            </a:pPr>
            <a:r>
              <a:rPr lang="en-US" sz="1800" kern="1200" dirty="0">
                <a:latin typeface="+mn-lt"/>
                <a:ea typeface="+mn-ea"/>
                <a:cs typeface="+mn-cs"/>
              </a:rPr>
              <a:t>AAOS Committee on Evidence-Based Quality and Value</a:t>
            </a:r>
          </a:p>
          <a:p>
            <a:pPr>
              <a:spcBef>
                <a:spcPts val="0"/>
              </a:spcBef>
              <a:spcAft>
                <a:spcPts val="1200"/>
              </a:spcAft>
            </a:pPr>
            <a:r>
              <a:rPr lang="en-US" sz="1800" kern="1200" dirty="0">
                <a:latin typeface="+mn-lt"/>
                <a:ea typeface="+mn-ea"/>
                <a:cs typeface="+mn-cs"/>
              </a:rPr>
              <a:t>AAOS Board of Councilors</a:t>
            </a:r>
          </a:p>
          <a:p>
            <a:pPr>
              <a:spcBef>
                <a:spcPts val="0"/>
              </a:spcBef>
              <a:spcAft>
                <a:spcPts val="1200"/>
              </a:spcAft>
            </a:pPr>
            <a:r>
              <a:rPr lang="en-US" sz="1800" kern="1200" dirty="0">
                <a:latin typeface="+mn-lt"/>
                <a:ea typeface="+mn-ea"/>
                <a:cs typeface="+mn-cs"/>
              </a:rPr>
              <a:t>AAOS Board of Specialty Societies</a:t>
            </a:r>
          </a:p>
          <a:p>
            <a:pPr>
              <a:spcBef>
                <a:spcPts val="0"/>
              </a:spcBef>
              <a:spcAft>
                <a:spcPts val="1200"/>
              </a:spcAft>
            </a:pPr>
            <a:r>
              <a:rPr lang="en-US" sz="1800" kern="1200" dirty="0">
                <a:latin typeface="+mn-lt"/>
                <a:ea typeface="+mn-ea"/>
                <a:cs typeface="+mn-cs"/>
              </a:rPr>
              <a:t>200 commentators have the opportunity to provide input </a:t>
            </a:r>
          </a:p>
        </p:txBody>
      </p:sp>
      <p:sp>
        <p:nvSpPr>
          <p:cNvPr id="4" name="Footer Placeholder 3">
            <a:extLst>
              <a:ext uri="{FF2B5EF4-FFF2-40B4-BE49-F238E27FC236}">
                <a16:creationId xmlns:a16="http://schemas.microsoft.com/office/drawing/2014/main" id="{2B1C636D-5398-4518-83D3-17968ECD6DF1}"/>
              </a:ext>
            </a:extLst>
          </p:cNvPr>
          <p:cNvSpPr>
            <a:spLocks noGrp="1"/>
          </p:cNvSpPr>
          <p:nvPr>
            <p:ph type="ftr" sz="quarter" idx="11"/>
          </p:nvPr>
        </p:nvSpPr>
        <p:spPr>
          <a:xfrm>
            <a:off x="7477047" y="631101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2019 American Academy of </a:t>
            </a:r>
            <a:r>
              <a:rPr lang="en-US" kern="1200" dirty="0" err="1">
                <a:latin typeface="+mn-lt"/>
                <a:ea typeface="+mn-ea"/>
                <a:cs typeface="+mn-cs"/>
              </a:rPr>
              <a:t>Orthopaedic</a:t>
            </a:r>
            <a:r>
              <a:rPr lang="en-US" kern="1200" dirty="0">
                <a:latin typeface="+mn-lt"/>
                <a:ea typeface="+mn-ea"/>
                <a:cs typeface="+mn-cs"/>
              </a:rPr>
              <a:t> Surgeons </a:t>
            </a:r>
          </a:p>
        </p:txBody>
      </p:sp>
      <p:pic>
        <p:nvPicPr>
          <p:cNvPr id="9" name="Picture 8">
            <a:extLst>
              <a:ext uri="{FF2B5EF4-FFF2-40B4-BE49-F238E27FC236}">
                <a16:creationId xmlns:a16="http://schemas.microsoft.com/office/drawing/2014/main" id="{8B37D301-1DF3-46B7-966B-9F12A08D7A1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14847" y="1600200"/>
            <a:ext cx="6477000" cy="3810000"/>
          </a:xfrm>
          <a:prstGeom prst="rect">
            <a:avLst/>
          </a:prstGeom>
        </p:spPr>
      </p:pic>
    </p:spTree>
    <p:extLst>
      <p:ext uri="{BB962C8B-B14F-4D97-AF65-F5344CB8AC3E}">
        <p14:creationId xmlns:p14="http://schemas.microsoft.com/office/powerpoint/2010/main" val="655515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D8E4EE-BFAB-45CE-8629-DDE86A93B69A}"/>
              </a:ext>
            </a:extLst>
          </p:cNvPr>
          <p:cNvSpPr>
            <a:spLocks noGrp="1"/>
          </p:cNvSpPr>
          <p:nvPr>
            <p:ph type="ftr" sz="quarter" idx="11"/>
          </p:nvPr>
        </p:nvSpPr>
        <p:spPr>
          <a:xfrm>
            <a:off x="7529056" y="6356360"/>
            <a:ext cx="4114800" cy="365125"/>
          </a:xfrm>
        </p:spPr>
        <p:txBody>
          <a:bodyPr/>
          <a:lstStyle/>
          <a:p>
            <a:pPr algn="r"/>
            <a:r>
              <a:rPr lang="en-US" dirty="0"/>
              <a:t>© 2019 American Academy of </a:t>
            </a:r>
            <a:r>
              <a:rPr lang="en-US" dirty="0" err="1"/>
              <a:t>Orthopaedic</a:t>
            </a:r>
            <a:r>
              <a:rPr lang="en-US" dirty="0"/>
              <a:t> Surgeons </a:t>
            </a:r>
          </a:p>
        </p:txBody>
      </p:sp>
      <p:sp>
        <p:nvSpPr>
          <p:cNvPr id="5" name="TextBox 4">
            <a:extLst>
              <a:ext uri="{FF2B5EF4-FFF2-40B4-BE49-F238E27FC236}">
                <a16:creationId xmlns:a16="http://schemas.microsoft.com/office/drawing/2014/main" id="{A4996B32-37E7-4E45-A3AE-2F40342FE5E8}"/>
              </a:ext>
            </a:extLst>
          </p:cNvPr>
          <p:cNvSpPr txBox="1"/>
          <p:nvPr/>
        </p:nvSpPr>
        <p:spPr>
          <a:xfrm>
            <a:off x="521212" y="686422"/>
            <a:ext cx="6208734" cy="584775"/>
          </a:xfrm>
          <a:prstGeom prst="rect">
            <a:avLst/>
          </a:prstGeom>
          <a:noFill/>
        </p:spPr>
        <p:txBody>
          <a:bodyPr wrap="square" rtlCol="0">
            <a:spAutoFit/>
          </a:bodyPr>
          <a:lstStyle/>
          <a:p>
            <a:r>
              <a:rPr lang="en-US" sz="3200" dirty="0">
                <a:solidFill>
                  <a:schemeClr val="tx1">
                    <a:lumMod val="65000"/>
                    <a:lumOff val="35000"/>
                  </a:schemeClr>
                </a:solidFill>
                <a:effectLst>
                  <a:outerShdw blurRad="38100" dist="38100" dir="2700000" algn="tl">
                    <a:srgbClr val="000000">
                      <a:alpha val="43137"/>
                    </a:srgbClr>
                  </a:outerShdw>
                </a:effectLst>
                <a:latin typeface="+mj-lt"/>
                <a:cs typeface="Times New Roman" panose="02020603050405020304" pitchFamily="18" charset="0"/>
              </a:rPr>
              <a:t>FINAL MEETING</a:t>
            </a:r>
            <a:endParaRPr lang="en-US" sz="3200" dirty="0">
              <a:solidFill>
                <a:schemeClr val="tx1">
                  <a:lumMod val="65000"/>
                  <a:lumOff val="35000"/>
                </a:schemeClr>
              </a:solidFill>
              <a:effectLst>
                <a:outerShdw blurRad="38100" dist="38100" dir="2700000" algn="tl">
                  <a:srgbClr val="000000">
                    <a:alpha val="43137"/>
                  </a:srgbClr>
                </a:outerShdw>
              </a:effectLst>
              <a:latin typeface="+mj-lt"/>
            </a:endParaRPr>
          </a:p>
        </p:txBody>
      </p:sp>
      <p:sp>
        <p:nvSpPr>
          <p:cNvPr id="4" name="TextBox 3">
            <a:extLst>
              <a:ext uri="{FF2B5EF4-FFF2-40B4-BE49-F238E27FC236}">
                <a16:creationId xmlns:a16="http://schemas.microsoft.com/office/drawing/2014/main" id="{7BD87616-CCCA-4A10-9949-6981B6F372C1}"/>
              </a:ext>
            </a:extLst>
          </p:cNvPr>
          <p:cNvSpPr txBox="1"/>
          <p:nvPr/>
        </p:nvSpPr>
        <p:spPr>
          <a:xfrm>
            <a:off x="538416" y="1628328"/>
            <a:ext cx="4508205" cy="2077492"/>
          </a:xfrm>
          <a:prstGeom prst="rect">
            <a:avLst/>
          </a:prstGeom>
          <a:noFill/>
        </p:spPr>
        <p:txBody>
          <a:bodyPr wrap="square" rtlCol="0">
            <a:spAutoFit/>
          </a:bodyPr>
          <a:lstStyle/>
          <a:p>
            <a:pPr>
              <a:spcAft>
                <a:spcPts val="1200"/>
              </a:spcAft>
            </a:pPr>
            <a:r>
              <a:rPr lang="en-US" sz="2400" b="1" dirty="0">
                <a:solidFill>
                  <a:schemeClr val="accent6"/>
                </a:solidFill>
              </a:rPr>
              <a:t>The work group is charged with:</a:t>
            </a:r>
            <a:endParaRPr lang="en-US" b="1" dirty="0">
              <a:solidFill>
                <a:schemeClr val="accent6"/>
              </a:solidFill>
            </a:endParaRPr>
          </a:p>
          <a:p>
            <a:pPr marL="342900" indent="-342900">
              <a:spcAft>
                <a:spcPts val="600"/>
              </a:spcAft>
              <a:buFont typeface="Wingdings" panose="05000000000000000000" pitchFamily="2" charset="2"/>
              <a:buChar char="§"/>
            </a:pPr>
            <a:r>
              <a:rPr lang="en-US" sz="2000" dirty="0">
                <a:solidFill>
                  <a:schemeClr val="tx1">
                    <a:lumMod val="65000"/>
                    <a:lumOff val="35000"/>
                  </a:schemeClr>
                </a:solidFill>
              </a:rPr>
              <a:t>Review of data summaries</a:t>
            </a:r>
          </a:p>
          <a:p>
            <a:pPr marL="342900" indent="-342900">
              <a:spcAft>
                <a:spcPts val="600"/>
              </a:spcAft>
              <a:buFont typeface="Wingdings" panose="05000000000000000000" pitchFamily="2" charset="2"/>
              <a:buChar char="§"/>
            </a:pPr>
            <a:r>
              <a:rPr lang="en-US" sz="2000" dirty="0">
                <a:solidFill>
                  <a:schemeClr val="tx1">
                    <a:lumMod val="65000"/>
                    <a:lumOff val="35000"/>
                  </a:schemeClr>
                </a:solidFill>
              </a:rPr>
              <a:t>Final recommendation language</a:t>
            </a:r>
          </a:p>
          <a:p>
            <a:pPr marL="342900" indent="-342900">
              <a:spcAft>
                <a:spcPts val="600"/>
              </a:spcAft>
              <a:buFont typeface="Wingdings" panose="05000000000000000000" pitchFamily="2" charset="2"/>
              <a:buChar char="§"/>
            </a:pPr>
            <a:r>
              <a:rPr lang="en-US" sz="2000" dirty="0">
                <a:solidFill>
                  <a:schemeClr val="tx1">
                    <a:lumMod val="65000"/>
                    <a:lumOff val="35000"/>
                  </a:schemeClr>
                </a:solidFill>
              </a:rPr>
              <a:t>Rationale and risk/harm construction</a:t>
            </a:r>
          </a:p>
          <a:p>
            <a:pPr marL="342900" indent="-342900">
              <a:spcAft>
                <a:spcPts val="600"/>
              </a:spcAft>
              <a:buFont typeface="Wingdings" panose="05000000000000000000" pitchFamily="2" charset="2"/>
              <a:buChar char="§"/>
            </a:pPr>
            <a:r>
              <a:rPr lang="en-US" sz="2000" dirty="0">
                <a:solidFill>
                  <a:schemeClr val="tx1">
                    <a:lumMod val="65000"/>
                    <a:lumOff val="35000"/>
                  </a:schemeClr>
                </a:solidFill>
              </a:rPr>
              <a:t>Future research </a:t>
            </a:r>
          </a:p>
        </p:txBody>
      </p:sp>
      <p:pic>
        <p:nvPicPr>
          <p:cNvPr id="10" name="Picture 9" descr="A picture containing LEGO, toy, indoor&#10;&#10;Description generated with very high confidence">
            <a:extLst>
              <a:ext uri="{FF2B5EF4-FFF2-40B4-BE49-F238E27FC236}">
                <a16:creationId xmlns:a16="http://schemas.microsoft.com/office/drawing/2014/main" id="{C7487B98-CD29-49F8-86A5-DF94ACA190A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9444" y="1124333"/>
            <a:ext cx="5500880" cy="4827638"/>
          </a:xfrm>
          <a:prstGeom prst="rect">
            <a:avLst/>
          </a:prstGeom>
          <a:effectLst>
            <a:softEdge rad="317500"/>
          </a:effectLst>
        </p:spPr>
      </p:pic>
    </p:spTree>
    <p:extLst>
      <p:ext uri="{BB962C8B-B14F-4D97-AF65-F5344CB8AC3E}">
        <p14:creationId xmlns:p14="http://schemas.microsoft.com/office/powerpoint/2010/main" val="82520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31371" y="637232"/>
            <a:ext cx="11125200" cy="685800"/>
          </a:xfrm>
          <a:prstGeom prst="rect">
            <a:avLst/>
          </a:prstGeom>
        </p:spPr>
        <p:txBody>
          <a:bodyPr anchor="ctr">
            <a:noAutofit/>
          </a:bodyPr>
          <a:lstStyle/>
          <a:p>
            <a:r>
              <a:rPr lang="en-US" sz="2400" b="0" dirty="0">
                <a:effectLst>
                  <a:outerShdw blurRad="38100" dist="38100" dir="2700000" algn="tl">
                    <a:srgbClr val="000000">
                      <a:alpha val="43137"/>
                    </a:srgbClr>
                  </a:outerShdw>
                </a:effectLst>
              </a:rPr>
              <a:t>DIAGNOSIS AND PREVENTION OF </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PERIPROSTHETIC JOINT INFECTIONS</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CLINICAL PRACTICE GUIDELINE OVERVIEW </a:t>
            </a:r>
          </a:p>
        </p:txBody>
      </p:sp>
      <p:sp>
        <p:nvSpPr>
          <p:cNvPr id="3" name="Content Placeholder 2">
            <a:extLst>
              <a:ext uri="{FF2B5EF4-FFF2-40B4-BE49-F238E27FC236}">
                <a16:creationId xmlns:a16="http://schemas.microsoft.com/office/drawing/2014/main" id="{A56E0061-6A41-40A7-A087-42DC3DB0FC08}"/>
              </a:ext>
            </a:extLst>
          </p:cNvPr>
          <p:cNvSpPr>
            <a:spLocks noGrp="1"/>
          </p:cNvSpPr>
          <p:nvPr>
            <p:ph sz="quarter" idx="4"/>
          </p:nvPr>
        </p:nvSpPr>
        <p:spPr>
          <a:xfrm>
            <a:off x="6172203" y="2004514"/>
            <a:ext cx="5183188" cy="3886930"/>
          </a:xfrm>
          <a:prstGeom prst="rect">
            <a:avLst/>
          </a:prstGeom>
          <a:ln>
            <a:noFill/>
          </a:ln>
        </p:spPr>
        <p:txBody>
          <a:bodyPr>
            <a:normAutofit/>
          </a:bodyPr>
          <a:lstStyle/>
          <a:p>
            <a:pPr marL="0" indent="0">
              <a:spcBef>
                <a:spcPts val="0"/>
              </a:spcBef>
              <a:spcAft>
                <a:spcPts val="1800"/>
              </a:spcAft>
              <a:buNone/>
            </a:pPr>
            <a:r>
              <a:rPr lang="en-US" sz="2000" dirty="0"/>
              <a:t>Based on a systematic review of published studies </a:t>
            </a:r>
          </a:p>
          <a:p>
            <a:pPr marL="0" indent="0">
              <a:spcBef>
                <a:spcPts val="0"/>
              </a:spcBef>
              <a:spcAft>
                <a:spcPts val="1800"/>
              </a:spcAft>
              <a:buNone/>
            </a:pPr>
            <a:r>
              <a:rPr lang="en-US" sz="2000" dirty="0"/>
              <a:t>Addresses the diagnosis and prevention of hip and knee periprosthetic joint infections in patients over the age of 18</a:t>
            </a:r>
          </a:p>
          <a:p>
            <a:pPr marL="0" indent="0">
              <a:spcBef>
                <a:spcPts val="0"/>
              </a:spcBef>
              <a:spcAft>
                <a:spcPts val="1800"/>
              </a:spcAft>
              <a:buNone/>
            </a:pPr>
            <a:r>
              <a:rPr lang="en-US" sz="2000" dirty="0"/>
              <a:t>Highlights limitations in literature and areas requiring future research </a:t>
            </a:r>
          </a:p>
          <a:p>
            <a:pPr marL="0" indent="0">
              <a:spcBef>
                <a:spcPts val="0"/>
              </a:spcBef>
              <a:spcAft>
                <a:spcPts val="1800"/>
              </a:spcAft>
              <a:buNone/>
            </a:pPr>
            <a:r>
              <a:rPr lang="en-US" sz="2000" dirty="0"/>
              <a:t>Trained physicians and surgeons are intended users</a:t>
            </a:r>
          </a:p>
          <a:p>
            <a:pPr marL="0" indent="0">
              <a:buFont typeface="Wingdings" panose="05000000000000000000" pitchFamily="2" charset="2"/>
              <a:buNone/>
            </a:pPr>
            <a:endParaRPr lang="en-US" sz="2000" dirty="0"/>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dirty="0"/>
              <a:t>© 2019 American Academy of </a:t>
            </a:r>
            <a:r>
              <a:rPr lang="en-US" dirty="0" err="1"/>
              <a:t>Orthopaedic</a:t>
            </a:r>
            <a:r>
              <a:rPr lang="en-US" dirty="0"/>
              <a:t> Surgeons </a:t>
            </a:r>
          </a:p>
        </p:txBody>
      </p:sp>
      <p:grpSp>
        <p:nvGrpSpPr>
          <p:cNvPr id="7" name="Group 6">
            <a:extLst>
              <a:ext uri="{FF2B5EF4-FFF2-40B4-BE49-F238E27FC236}">
                <a16:creationId xmlns:a16="http://schemas.microsoft.com/office/drawing/2014/main" id="{07D35F3C-B35D-4BD1-910F-0C6E20AC2C89}"/>
              </a:ext>
            </a:extLst>
          </p:cNvPr>
          <p:cNvGrpSpPr/>
          <p:nvPr/>
        </p:nvGrpSpPr>
        <p:grpSpPr>
          <a:xfrm>
            <a:off x="1597445" y="1607905"/>
            <a:ext cx="3366631" cy="4358099"/>
            <a:chOff x="1597445" y="1607905"/>
            <a:chExt cx="3366631" cy="4358099"/>
          </a:xfrm>
        </p:grpSpPr>
        <p:pic>
          <p:nvPicPr>
            <p:cNvPr id="6" name="Picture 5" descr="A screenshot of a cell phone&#10;&#10;Description automatically generated">
              <a:extLst>
                <a:ext uri="{FF2B5EF4-FFF2-40B4-BE49-F238E27FC236}">
                  <a16:creationId xmlns:a16="http://schemas.microsoft.com/office/drawing/2014/main" id="{2AE02AC1-FC9D-412B-AD85-4CE3AE2A1D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45" y="1607905"/>
              <a:ext cx="3366631" cy="4358099"/>
            </a:xfrm>
            <a:prstGeom prst="rect">
              <a:avLst/>
            </a:prstGeom>
            <a:noFill/>
            <a:scene3d>
              <a:camera prst="orthographicFront"/>
              <a:lightRig rig="threePt" dir="t"/>
            </a:scene3d>
            <a:sp3d>
              <a:bevelT/>
            </a:sp3d>
          </p:spPr>
        </p:pic>
        <p:sp>
          <p:nvSpPr>
            <p:cNvPr id="5" name="TextBox 4">
              <a:extLst>
                <a:ext uri="{FF2B5EF4-FFF2-40B4-BE49-F238E27FC236}">
                  <a16:creationId xmlns:a16="http://schemas.microsoft.com/office/drawing/2014/main" id="{3CB8B891-D963-49AF-9AE4-3FE9DAE61952}"/>
                </a:ext>
              </a:extLst>
            </p:cNvPr>
            <p:cNvSpPr txBox="1"/>
            <p:nvPr/>
          </p:nvSpPr>
          <p:spPr>
            <a:xfrm>
              <a:off x="4467225" y="5495925"/>
              <a:ext cx="1905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278968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109233-0212-4D26-9F91-F7DDD27538E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6" name="Title 1">
            <a:extLst>
              <a:ext uri="{FF2B5EF4-FFF2-40B4-BE49-F238E27FC236}">
                <a16:creationId xmlns:a16="http://schemas.microsoft.com/office/drawing/2014/main" id="{4EEAF63B-A236-4F60-AC31-1ED8B1FC7364}"/>
              </a:ext>
            </a:extLst>
          </p:cNvPr>
          <p:cNvSpPr txBox="1">
            <a:spLocks/>
          </p:cNvSpPr>
          <p:nvPr/>
        </p:nvSpPr>
        <p:spPr>
          <a:xfrm>
            <a:off x="513736" y="70281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RISK FACTORS FOR PJI</a:t>
            </a:r>
          </a:p>
        </p:txBody>
      </p:sp>
      <p:sp>
        <p:nvSpPr>
          <p:cNvPr id="18" name="Content Placeholder 2">
            <a:extLst>
              <a:ext uri="{FF2B5EF4-FFF2-40B4-BE49-F238E27FC236}">
                <a16:creationId xmlns:a16="http://schemas.microsoft.com/office/drawing/2014/main" id="{AFABE88C-63CF-43B8-BAC9-5299D32EE470}"/>
              </a:ext>
            </a:extLst>
          </p:cNvPr>
          <p:cNvSpPr>
            <a:spLocks noGrp="1"/>
          </p:cNvSpPr>
          <p:nvPr>
            <p:ph idx="1"/>
          </p:nvPr>
        </p:nvSpPr>
        <p:spPr>
          <a:xfrm>
            <a:off x="513736" y="1529782"/>
            <a:ext cx="10515600" cy="55865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200" dirty="0"/>
              <a:t>Moderate strength evidence supports that obesity is associated with increased risk of periprosthetic joint infection (PJI).</a:t>
            </a:r>
          </a:p>
        </p:txBody>
      </p:sp>
      <p:grpSp>
        <p:nvGrpSpPr>
          <p:cNvPr id="15" name="Group 14">
            <a:extLst>
              <a:ext uri="{FF2B5EF4-FFF2-40B4-BE49-F238E27FC236}">
                <a16:creationId xmlns:a16="http://schemas.microsoft.com/office/drawing/2014/main" id="{75821CB5-13A9-4666-9AC9-924CF920AB89}"/>
              </a:ext>
            </a:extLst>
          </p:cNvPr>
          <p:cNvGrpSpPr/>
          <p:nvPr/>
        </p:nvGrpSpPr>
        <p:grpSpPr>
          <a:xfrm>
            <a:off x="980143" y="3603229"/>
            <a:ext cx="7406139" cy="513940"/>
            <a:chOff x="965154" y="2815885"/>
            <a:chExt cx="7406139" cy="513940"/>
          </a:xfrm>
        </p:grpSpPr>
        <p:sp>
          <p:nvSpPr>
            <p:cNvPr id="17" name="TextBox 16">
              <a:extLst>
                <a:ext uri="{FF2B5EF4-FFF2-40B4-BE49-F238E27FC236}">
                  <a16:creationId xmlns:a16="http://schemas.microsoft.com/office/drawing/2014/main" id="{6C0C9A3C-13FA-4D80-B41E-D9960996A480}"/>
                </a:ext>
              </a:extLst>
            </p:cNvPr>
            <p:cNvSpPr txBox="1"/>
            <p:nvPr/>
          </p:nvSpPr>
          <p:spPr>
            <a:xfrm>
              <a:off x="965154" y="2868160"/>
              <a:ext cx="5428152"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Moderate  </a:t>
              </a:r>
            </a:p>
          </p:txBody>
        </p:sp>
        <p:pic>
          <p:nvPicPr>
            <p:cNvPr id="19" name="Picture 18">
              <a:extLst>
                <a:ext uri="{FF2B5EF4-FFF2-40B4-BE49-F238E27FC236}">
                  <a16:creationId xmlns:a16="http://schemas.microsoft.com/office/drawing/2014/main" id="{1121D174-8647-4EFE-A97D-A998F14D993E}"/>
                </a:ext>
              </a:extLst>
            </p:cNvPr>
            <p:cNvPicPr>
              <a:picLocks noChangeAspect="1"/>
            </p:cNvPicPr>
            <p:nvPr/>
          </p:nvPicPr>
          <p:blipFill>
            <a:blip r:embed="rId3">
              <a:duotone>
                <a:prstClr val="black"/>
                <a:schemeClr val="accent3">
                  <a:tint val="45000"/>
                  <a:satMod val="400000"/>
                </a:schemeClr>
              </a:duotone>
            </a:blip>
            <a:stretch>
              <a:fillRect/>
            </a:stretch>
          </p:blipFill>
          <p:spPr>
            <a:xfrm>
              <a:off x="6524045" y="2815885"/>
              <a:ext cx="1847248" cy="451143"/>
            </a:xfrm>
            <a:prstGeom prst="rect">
              <a:avLst/>
            </a:prstGeom>
          </p:spPr>
        </p:pic>
      </p:grpSp>
    </p:spTree>
    <p:extLst>
      <p:ext uri="{BB962C8B-B14F-4D97-AF65-F5344CB8AC3E}">
        <p14:creationId xmlns:p14="http://schemas.microsoft.com/office/powerpoint/2010/main" val="3227324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109233-0212-4D26-9F91-F7DDD27538E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6" name="Title 1">
            <a:extLst>
              <a:ext uri="{FF2B5EF4-FFF2-40B4-BE49-F238E27FC236}">
                <a16:creationId xmlns:a16="http://schemas.microsoft.com/office/drawing/2014/main" id="{4EEAF63B-A236-4F60-AC31-1ED8B1FC7364}"/>
              </a:ext>
            </a:extLst>
          </p:cNvPr>
          <p:cNvSpPr txBox="1">
            <a:spLocks/>
          </p:cNvSpPr>
          <p:nvPr/>
        </p:nvSpPr>
        <p:spPr>
          <a:xfrm>
            <a:off x="513736" y="69662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RISK FACTORS FOR PJI</a:t>
            </a:r>
          </a:p>
        </p:txBody>
      </p:sp>
      <p:sp>
        <p:nvSpPr>
          <p:cNvPr id="18" name="Content Placeholder 2">
            <a:extLst>
              <a:ext uri="{FF2B5EF4-FFF2-40B4-BE49-F238E27FC236}">
                <a16:creationId xmlns:a16="http://schemas.microsoft.com/office/drawing/2014/main" id="{AFABE88C-63CF-43B8-BAC9-5299D32EE470}"/>
              </a:ext>
            </a:extLst>
          </p:cNvPr>
          <p:cNvSpPr>
            <a:spLocks noGrp="1"/>
          </p:cNvSpPr>
          <p:nvPr>
            <p:ph idx="1"/>
          </p:nvPr>
        </p:nvSpPr>
        <p:spPr>
          <a:xfrm>
            <a:off x="513736" y="1487506"/>
            <a:ext cx="10515600" cy="55865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200" dirty="0"/>
              <a:t>Limited strength evidence supports that patients in which one or more of the following criteria are present are at an increased risk of periprosthetic joint infection (PJI) after hip and knee arthroplasty:</a:t>
            </a:r>
          </a:p>
        </p:txBody>
      </p:sp>
      <p:sp>
        <p:nvSpPr>
          <p:cNvPr id="2" name="TextBox 1">
            <a:extLst>
              <a:ext uri="{FF2B5EF4-FFF2-40B4-BE49-F238E27FC236}">
                <a16:creationId xmlns:a16="http://schemas.microsoft.com/office/drawing/2014/main" id="{9200BEAB-22C6-4D28-8EF4-7396288FA736}"/>
              </a:ext>
            </a:extLst>
          </p:cNvPr>
          <p:cNvSpPr txBox="1"/>
          <p:nvPr/>
        </p:nvSpPr>
        <p:spPr>
          <a:xfrm>
            <a:off x="513736" y="2694058"/>
            <a:ext cx="10515600" cy="2512163"/>
          </a:xfrm>
          <a:prstGeom prst="rect">
            <a:avLst/>
          </a:prstGeom>
          <a:noFill/>
        </p:spPr>
        <p:txBody>
          <a:bodyPr wrap="square" numCol="2" spcCol="182880" rtlCol="0">
            <a:spAutoFit/>
          </a:bodyPr>
          <a:lstStyle/>
          <a:p>
            <a:pPr marL="457200" indent="-457200">
              <a:lnSpc>
                <a:spcPct val="100000"/>
              </a:lnSpc>
              <a:spcBef>
                <a:spcPts val="0"/>
              </a:spcBef>
              <a:spcAft>
                <a:spcPts val="200"/>
              </a:spcAft>
              <a:buFont typeface="Wingdings" panose="05000000000000000000" pitchFamily="2" charset="2"/>
              <a:buChar char="§"/>
            </a:pPr>
            <a:r>
              <a:rPr lang="en-US" i="1" dirty="0"/>
              <a:t>Cardiac disease (arrhythmia, CAD, congestive heart failure, other)</a:t>
            </a:r>
          </a:p>
          <a:p>
            <a:pPr marL="457200" indent="-457200">
              <a:lnSpc>
                <a:spcPct val="100000"/>
              </a:lnSpc>
              <a:spcBef>
                <a:spcPts val="0"/>
              </a:spcBef>
              <a:spcAft>
                <a:spcPts val="200"/>
              </a:spcAft>
              <a:buFont typeface="Wingdings" panose="05000000000000000000" pitchFamily="2" charset="2"/>
              <a:buChar char="§"/>
            </a:pPr>
            <a:r>
              <a:rPr lang="en-US" i="1" dirty="0"/>
              <a:t>Immunocompromised status (other than HIV), including transplant, cancer</a:t>
            </a:r>
          </a:p>
          <a:p>
            <a:pPr marL="457200" indent="-457200">
              <a:lnSpc>
                <a:spcPct val="100000"/>
              </a:lnSpc>
              <a:spcBef>
                <a:spcPts val="0"/>
              </a:spcBef>
              <a:spcAft>
                <a:spcPts val="200"/>
              </a:spcAft>
              <a:buFont typeface="Wingdings" panose="05000000000000000000" pitchFamily="2" charset="2"/>
              <a:buChar char="§"/>
            </a:pPr>
            <a:r>
              <a:rPr lang="en-US" i="1" dirty="0"/>
              <a:t>Peripheral vascular disease</a:t>
            </a:r>
          </a:p>
          <a:p>
            <a:pPr marL="457200" indent="-457200">
              <a:lnSpc>
                <a:spcPct val="100000"/>
              </a:lnSpc>
              <a:spcBef>
                <a:spcPts val="0"/>
              </a:spcBef>
              <a:spcAft>
                <a:spcPts val="200"/>
              </a:spcAft>
              <a:buFont typeface="Wingdings" panose="05000000000000000000" pitchFamily="2" charset="2"/>
              <a:buChar char="§"/>
            </a:pPr>
            <a:r>
              <a:rPr lang="en-US" i="1" dirty="0"/>
              <a:t>Inflammatory arthritis</a:t>
            </a:r>
          </a:p>
          <a:p>
            <a:pPr marL="457200" indent="-457200">
              <a:lnSpc>
                <a:spcPct val="100000"/>
              </a:lnSpc>
              <a:spcBef>
                <a:spcPts val="0"/>
              </a:spcBef>
              <a:spcAft>
                <a:spcPts val="200"/>
              </a:spcAft>
              <a:buFont typeface="Wingdings" panose="05000000000000000000" pitchFamily="2" charset="2"/>
              <a:buChar char="§"/>
            </a:pPr>
            <a:r>
              <a:rPr lang="en-US" i="1" dirty="0"/>
              <a:t>Prior joint infection</a:t>
            </a:r>
          </a:p>
          <a:p>
            <a:pPr marL="457200" indent="-457200">
              <a:lnSpc>
                <a:spcPct val="100000"/>
              </a:lnSpc>
              <a:spcBef>
                <a:spcPts val="0"/>
              </a:spcBef>
              <a:spcAft>
                <a:spcPts val="200"/>
              </a:spcAft>
              <a:buFont typeface="Wingdings" panose="05000000000000000000" pitchFamily="2" charset="2"/>
              <a:buChar char="§"/>
            </a:pPr>
            <a:r>
              <a:rPr lang="en-US" i="1" dirty="0"/>
              <a:t>Renal disease</a:t>
            </a:r>
          </a:p>
          <a:p>
            <a:pPr marL="457200" indent="-457200">
              <a:lnSpc>
                <a:spcPct val="100000"/>
              </a:lnSpc>
              <a:spcBef>
                <a:spcPts val="0"/>
              </a:spcBef>
              <a:spcAft>
                <a:spcPts val="200"/>
              </a:spcAft>
              <a:buFont typeface="Wingdings" panose="05000000000000000000" pitchFamily="2" charset="2"/>
              <a:buChar char="§"/>
            </a:pPr>
            <a:r>
              <a:rPr lang="en-US" i="1" dirty="0"/>
              <a:t>Liver disease (hepatitis, cirrhosis, other)</a:t>
            </a:r>
          </a:p>
          <a:p>
            <a:pPr marL="457200" indent="-457200">
              <a:lnSpc>
                <a:spcPct val="100000"/>
              </a:lnSpc>
              <a:spcBef>
                <a:spcPts val="0"/>
              </a:spcBef>
              <a:spcAft>
                <a:spcPts val="200"/>
              </a:spcAft>
              <a:buFont typeface="Wingdings" panose="05000000000000000000" pitchFamily="2" charset="2"/>
              <a:buChar char="§"/>
            </a:pPr>
            <a:r>
              <a:rPr lang="en-US" i="1" dirty="0"/>
              <a:t>Mental health disorders (including depression)</a:t>
            </a:r>
          </a:p>
          <a:p>
            <a:pPr marL="457200" indent="-457200">
              <a:lnSpc>
                <a:spcPct val="100000"/>
              </a:lnSpc>
              <a:spcBef>
                <a:spcPts val="0"/>
              </a:spcBef>
              <a:spcAft>
                <a:spcPts val="200"/>
              </a:spcAft>
              <a:buFont typeface="Wingdings" panose="05000000000000000000" pitchFamily="2" charset="2"/>
              <a:buChar char="§"/>
            </a:pPr>
            <a:r>
              <a:rPr lang="en-US" i="1" dirty="0"/>
              <a:t>Alcohol use</a:t>
            </a:r>
          </a:p>
          <a:p>
            <a:pPr marL="457200" indent="-457200">
              <a:lnSpc>
                <a:spcPct val="100000"/>
              </a:lnSpc>
              <a:spcBef>
                <a:spcPts val="0"/>
              </a:spcBef>
              <a:spcAft>
                <a:spcPts val="200"/>
              </a:spcAft>
              <a:buFont typeface="Wingdings" panose="05000000000000000000" pitchFamily="2" charset="2"/>
              <a:buChar char="§"/>
            </a:pPr>
            <a:r>
              <a:rPr lang="en-US" i="1" dirty="0"/>
              <a:t>Anemia</a:t>
            </a:r>
          </a:p>
          <a:p>
            <a:pPr marL="457200" indent="-457200">
              <a:lnSpc>
                <a:spcPct val="100000"/>
              </a:lnSpc>
              <a:spcBef>
                <a:spcPts val="0"/>
              </a:spcBef>
              <a:spcAft>
                <a:spcPts val="200"/>
              </a:spcAft>
              <a:buFont typeface="Wingdings" panose="05000000000000000000" pitchFamily="2" charset="2"/>
              <a:buChar char="§"/>
            </a:pPr>
            <a:r>
              <a:rPr lang="en-US" i="1" dirty="0"/>
              <a:t>Tobacco use</a:t>
            </a:r>
          </a:p>
          <a:p>
            <a:pPr marL="457200" indent="-457200">
              <a:lnSpc>
                <a:spcPct val="100000"/>
              </a:lnSpc>
              <a:spcBef>
                <a:spcPts val="0"/>
              </a:spcBef>
              <a:spcAft>
                <a:spcPts val="200"/>
              </a:spcAft>
              <a:buFont typeface="Wingdings" panose="05000000000000000000" pitchFamily="2" charset="2"/>
              <a:buChar char="§"/>
            </a:pPr>
            <a:r>
              <a:rPr lang="en-US" i="1" dirty="0"/>
              <a:t>Malnutrition</a:t>
            </a:r>
          </a:p>
          <a:p>
            <a:pPr marL="457200" indent="-457200">
              <a:lnSpc>
                <a:spcPct val="100000"/>
              </a:lnSpc>
              <a:spcBef>
                <a:spcPts val="0"/>
              </a:spcBef>
              <a:spcAft>
                <a:spcPts val="200"/>
              </a:spcAft>
              <a:buFont typeface="Wingdings" panose="05000000000000000000" pitchFamily="2" charset="2"/>
              <a:buChar char="§"/>
            </a:pPr>
            <a:r>
              <a:rPr lang="en-US" i="1" dirty="0"/>
              <a:t>Diabetes</a:t>
            </a:r>
          </a:p>
          <a:p>
            <a:pPr marL="457200" indent="-457200">
              <a:lnSpc>
                <a:spcPct val="100000"/>
              </a:lnSpc>
              <a:spcBef>
                <a:spcPts val="0"/>
              </a:spcBef>
              <a:spcAft>
                <a:spcPts val="200"/>
              </a:spcAft>
              <a:buFont typeface="Wingdings" panose="05000000000000000000" pitchFamily="2" charset="2"/>
              <a:buChar char="§"/>
            </a:pPr>
            <a:r>
              <a:rPr lang="en-US" i="1" dirty="0"/>
              <a:t>Uncontrolled diabetes</a:t>
            </a:r>
          </a:p>
        </p:txBody>
      </p:sp>
      <p:grpSp>
        <p:nvGrpSpPr>
          <p:cNvPr id="9" name="Group 8">
            <a:extLst>
              <a:ext uri="{FF2B5EF4-FFF2-40B4-BE49-F238E27FC236}">
                <a16:creationId xmlns:a16="http://schemas.microsoft.com/office/drawing/2014/main" id="{BFE81686-0FB3-43DF-8C12-B59DB92DE4AD}"/>
              </a:ext>
            </a:extLst>
          </p:cNvPr>
          <p:cNvGrpSpPr/>
          <p:nvPr/>
        </p:nvGrpSpPr>
        <p:grpSpPr>
          <a:xfrm>
            <a:off x="968844" y="5296010"/>
            <a:ext cx="6966076" cy="637188"/>
            <a:chOff x="1187032" y="3296637"/>
            <a:chExt cx="6966076" cy="637188"/>
          </a:xfrm>
        </p:grpSpPr>
        <p:sp>
          <p:nvSpPr>
            <p:cNvPr id="10" name="Content Placeholder 2">
              <a:extLst>
                <a:ext uri="{FF2B5EF4-FFF2-40B4-BE49-F238E27FC236}">
                  <a16:creationId xmlns:a16="http://schemas.microsoft.com/office/drawing/2014/main" id="{FA0BEA78-5F1F-412A-A258-C75D7A13C848}"/>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solidFill>
                    <a:schemeClr val="tx1">
                      <a:lumMod val="50000"/>
                      <a:lumOff val="50000"/>
                    </a:schemeClr>
                  </a:solidFill>
                </a:rPr>
                <a:t>Strength of Recommendation: Limited </a:t>
              </a:r>
            </a:p>
          </p:txBody>
        </p:sp>
        <p:pic>
          <p:nvPicPr>
            <p:cNvPr id="14" name="Picture 13">
              <a:extLst>
                <a:ext uri="{FF2B5EF4-FFF2-40B4-BE49-F238E27FC236}">
                  <a16:creationId xmlns:a16="http://schemas.microsoft.com/office/drawing/2014/main" id="{DB041B66-FF2D-40C6-975C-35AE0B3D0C8E}"/>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743709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109233-0212-4D26-9F91-F7DDD27538E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6" name="Title 1">
            <a:extLst>
              <a:ext uri="{FF2B5EF4-FFF2-40B4-BE49-F238E27FC236}">
                <a16:creationId xmlns:a16="http://schemas.microsoft.com/office/drawing/2014/main" id="{4EEAF63B-A236-4F60-AC31-1ED8B1FC7364}"/>
              </a:ext>
            </a:extLst>
          </p:cNvPr>
          <p:cNvSpPr txBox="1">
            <a:spLocks/>
          </p:cNvSpPr>
          <p:nvPr/>
        </p:nvSpPr>
        <p:spPr>
          <a:xfrm>
            <a:off x="513736" y="697554"/>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RISK FACTORS FOR PJI</a:t>
            </a:r>
          </a:p>
        </p:txBody>
      </p:sp>
      <p:sp>
        <p:nvSpPr>
          <p:cNvPr id="18" name="Content Placeholder 2">
            <a:extLst>
              <a:ext uri="{FF2B5EF4-FFF2-40B4-BE49-F238E27FC236}">
                <a16:creationId xmlns:a16="http://schemas.microsoft.com/office/drawing/2014/main" id="{AFABE88C-63CF-43B8-BAC9-5299D32EE470}"/>
              </a:ext>
            </a:extLst>
          </p:cNvPr>
          <p:cNvSpPr>
            <a:spLocks noGrp="1"/>
          </p:cNvSpPr>
          <p:nvPr>
            <p:ph idx="1"/>
          </p:nvPr>
        </p:nvSpPr>
        <p:spPr>
          <a:xfrm>
            <a:off x="513736" y="1506330"/>
            <a:ext cx="10515600" cy="55865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200" dirty="0"/>
              <a:t>In the absence of reliable evidence, it is the opinion of this work group that in the case that one or more of the following conditions are present, the practitioner should carefully consider the risk before proceeding with surgery:</a:t>
            </a:r>
          </a:p>
        </p:txBody>
      </p:sp>
      <p:sp>
        <p:nvSpPr>
          <p:cNvPr id="2" name="TextBox 1">
            <a:extLst>
              <a:ext uri="{FF2B5EF4-FFF2-40B4-BE49-F238E27FC236}">
                <a16:creationId xmlns:a16="http://schemas.microsoft.com/office/drawing/2014/main" id="{9200BEAB-22C6-4D28-8EF4-7396288FA736}"/>
              </a:ext>
            </a:extLst>
          </p:cNvPr>
          <p:cNvSpPr txBox="1"/>
          <p:nvPr/>
        </p:nvSpPr>
        <p:spPr>
          <a:xfrm>
            <a:off x="501312" y="2682116"/>
            <a:ext cx="10515600" cy="2108269"/>
          </a:xfrm>
          <a:prstGeom prst="rect">
            <a:avLst/>
          </a:prstGeom>
          <a:noFill/>
        </p:spPr>
        <p:txBody>
          <a:bodyPr wrap="square" numCol="2" spcCol="182880" rtlCol="0">
            <a:spAutoFit/>
          </a:bodyPr>
          <a:lstStyle/>
          <a:p>
            <a:pPr marL="457200" indent="-457200">
              <a:lnSpc>
                <a:spcPct val="100000"/>
              </a:lnSpc>
              <a:spcBef>
                <a:spcPts val="0"/>
              </a:spcBef>
              <a:spcAft>
                <a:spcPts val="200"/>
              </a:spcAft>
              <a:buFont typeface="Wingdings" panose="05000000000000000000" pitchFamily="2" charset="2"/>
              <a:buChar char="§"/>
            </a:pPr>
            <a:r>
              <a:rPr lang="en-US" i="1" dirty="0">
                <a:solidFill>
                  <a:schemeClr val="tx1">
                    <a:lumMod val="65000"/>
                    <a:lumOff val="35000"/>
                  </a:schemeClr>
                </a:solidFill>
              </a:rPr>
              <a:t>Active infection (strongly caution against proceeding with surgery given the risks)</a:t>
            </a:r>
          </a:p>
          <a:p>
            <a:pPr marL="457200" indent="-457200">
              <a:lnSpc>
                <a:spcPct val="100000"/>
              </a:lnSpc>
              <a:spcBef>
                <a:spcPts val="0"/>
              </a:spcBef>
              <a:spcAft>
                <a:spcPts val="200"/>
              </a:spcAft>
              <a:buFont typeface="Wingdings" panose="05000000000000000000" pitchFamily="2" charset="2"/>
              <a:buChar char="§"/>
            </a:pPr>
            <a:r>
              <a:rPr lang="en-US" i="1" dirty="0">
                <a:solidFill>
                  <a:schemeClr val="tx1">
                    <a:lumMod val="65000"/>
                    <a:lumOff val="35000"/>
                  </a:schemeClr>
                </a:solidFill>
              </a:rPr>
              <a:t>Anticoagulation status, active </a:t>
            </a:r>
            <a:r>
              <a:rPr lang="en-US" i="1" dirty="0" err="1">
                <a:solidFill>
                  <a:schemeClr val="tx1">
                    <a:lumMod val="65000"/>
                    <a:lumOff val="35000"/>
                  </a:schemeClr>
                </a:solidFill>
              </a:rPr>
              <a:t>thomboprophylaxis</a:t>
            </a:r>
            <a:r>
              <a:rPr lang="en-US" i="1" dirty="0">
                <a:solidFill>
                  <a:schemeClr val="tx1">
                    <a:lumMod val="65000"/>
                    <a:lumOff val="35000"/>
                  </a:schemeClr>
                </a:solidFill>
              </a:rPr>
              <a:t> (proceed only after careful consideration of the risks)</a:t>
            </a:r>
          </a:p>
          <a:p>
            <a:pPr marL="457200" indent="-457200">
              <a:lnSpc>
                <a:spcPct val="100000"/>
              </a:lnSpc>
              <a:spcBef>
                <a:spcPts val="0"/>
              </a:spcBef>
              <a:spcAft>
                <a:spcPts val="200"/>
              </a:spcAft>
              <a:buFont typeface="Wingdings" panose="05000000000000000000" pitchFamily="2" charset="2"/>
              <a:buChar char="§"/>
            </a:pPr>
            <a:r>
              <a:rPr lang="en-US" i="1" dirty="0">
                <a:solidFill>
                  <a:schemeClr val="tx1">
                    <a:lumMod val="65000"/>
                    <a:lumOff val="35000"/>
                  </a:schemeClr>
                </a:solidFill>
              </a:rPr>
              <a:t>Autoimmune disease (proceed only after careful consideration of the risks)</a:t>
            </a:r>
          </a:p>
          <a:p>
            <a:pPr marL="457200" indent="-457200">
              <a:lnSpc>
                <a:spcPct val="100000"/>
              </a:lnSpc>
              <a:spcBef>
                <a:spcPts val="0"/>
              </a:spcBef>
              <a:spcAft>
                <a:spcPts val="200"/>
              </a:spcAft>
              <a:buFont typeface="Wingdings" panose="05000000000000000000" pitchFamily="2" charset="2"/>
              <a:buChar char="§"/>
            </a:pPr>
            <a:r>
              <a:rPr lang="en-US" i="1" dirty="0">
                <a:solidFill>
                  <a:schemeClr val="tx1">
                    <a:lumMod val="65000"/>
                    <a:lumOff val="35000"/>
                  </a:schemeClr>
                </a:solidFill>
              </a:rPr>
              <a:t>HIV status (proceed only after careful consideration of the control and risks)</a:t>
            </a:r>
          </a:p>
          <a:p>
            <a:pPr marL="457200" indent="-457200">
              <a:lnSpc>
                <a:spcPct val="100000"/>
              </a:lnSpc>
              <a:spcBef>
                <a:spcPts val="0"/>
              </a:spcBef>
              <a:spcAft>
                <a:spcPts val="200"/>
              </a:spcAft>
              <a:buFont typeface="Wingdings" panose="05000000000000000000" pitchFamily="2" charset="2"/>
              <a:buChar char="§"/>
            </a:pPr>
            <a:r>
              <a:rPr lang="en-US" i="1" dirty="0">
                <a:solidFill>
                  <a:schemeClr val="tx1">
                    <a:lumMod val="65000"/>
                    <a:lumOff val="35000"/>
                  </a:schemeClr>
                </a:solidFill>
              </a:rPr>
              <a:t>Institutionalized patients (proceed only after careful consideration of the risks)</a:t>
            </a:r>
          </a:p>
          <a:p>
            <a:pPr marL="457200" indent="-457200">
              <a:lnSpc>
                <a:spcPct val="100000"/>
              </a:lnSpc>
              <a:spcBef>
                <a:spcPts val="0"/>
              </a:spcBef>
              <a:spcAft>
                <a:spcPts val="200"/>
              </a:spcAft>
              <a:buFont typeface="Wingdings" panose="05000000000000000000" pitchFamily="2" charset="2"/>
              <a:buChar char="§"/>
            </a:pPr>
            <a:r>
              <a:rPr lang="en-US" i="1" dirty="0">
                <a:solidFill>
                  <a:schemeClr val="tx1">
                    <a:lumMod val="65000"/>
                    <a:lumOff val="35000"/>
                  </a:schemeClr>
                </a:solidFill>
              </a:rPr>
              <a:t>Prior bariatric surgery (proceed only after careful consideration of the risks)</a:t>
            </a:r>
          </a:p>
        </p:txBody>
      </p:sp>
      <p:pic>
        <p:nvPicPr>
          <p:cNvPr id="3" name="Picture 2">
            <a:extLst>
              <a:ext uri="{FF2B5EF4-FFF2-40B4-BE49-F238E27FC236}">
                <a16:creationId xmlns:a16="http://schemas.microsoft.com/office/drawing/2014/main" id="{3E5FFFD4-D1BA-4AA8-A418-8A77E71DB066}"/>
              </a:ext>
            </a:extLst>
          </p:cNvPr>
          <p:cNvPicPr>
            <a:picLocks noChangeAspect="1"/>
          </p:cNvPicPr>
          <p:nvPr/>
        </p:nvPicPr>
        <p:blipFill>
          <a:blip r:embed="rId3"/>
          <a:stretch>
            <a:fillRect/>
          </a:stretch>
        </p:blipFill>
        <p:spPr>
          <a:xfrm>
            <a:off x="829522" y="4857731"/>
            <a:ext cx="7669433" cy="810838"/>
          </a:xfrm>
          <a:prstGeom prst="rect">
            <a:avLst/>
          </a:prstGeom>
        </p:spPr>
      </p:pic>
    </p:spTree>
    <p:extLst>
      <p:ext uri="{BB962C8B-B14F-4D97-AF65-F5344CB8AC3E}">
        <p14:creationId xmlns:p14="http://schemas.microsoft.com/office/powerpoint/2010/main" val="4055770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109233-0212-4D26-9F91-F7DDD27538E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6" name="Title 1">
            <a:extLst>
              <a:ext uri="{FF2B5EF4-FFF2-40B4-BE49-F238E27FC236}">
                <a16:creationId xmlns:a16="http://schemas.microsoft.com/office/drawing/2014/main" id="{4EEAF63B-A236-4F60-AC31-1ED8B1FC7364}"/>
              </a:ext>
            </a:extLst>
          </p:cNvPr>
          <p:cNvSpPr txBox="1">
            <a:spLocks/>
          </p:cNvSpPr>
          <p:nvPr/>
        </p:nvSpPr>
        <p:spPr>
          <a:xfrm>
            <a:off x="513736" y="70976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RISK FACTORS FOR PJI</a:t>
            </a:r>
          </a:p>
        </p:txBody>
      </p:sp>
      <p:sp>
        <p:nvSpPr>
          <p:cNvPr id="18" name="Content Placeholder 2">
            <a:extLst>
              <a:ext uri="{FF2B5EF4-FFF2-40B4-BE49-F238E27FC236}">
                <a16:creationId xmlns:a16="http://schemas.microsoft.com/office/drawing/2014/main" id="{AFABE88C-63CF-43B8-BAC9-5299D32EE470}"/>
              </a:ext>
            </a:extLst>
          </p:cNvPr>
          <p:cNvSpPr>
            <a:spLocks noGrp="1"/>
          </p:cNvSpPr>
          <p:nvPr>
            <p:ph idx="1"/>
          </p:nvPr>
        </p:nvSpPr>
        <p:spPr>
          <a:xfrm>
            <a:off x="513736" y="1484425"/>
            <a:ext cx="10515600" cy="55865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In the absence of reliable evidence, it is the opinion of this work group that the following conditions have an unclear effect on risk of PJI:</a:t>
            </a:r>
          </a:p>
        </p:txBody>
      </p:sp>
      <p:sp>
        <p:nvSpPr>
          <p:cNvPr id="2" name="TextBox 1">
            <a:extLst>
              <a:ext uri="{FF2B5EF4-FFF2-40B4-BE49-F238E27FC236}">
                <a16:creationId xmlns:a16="http://schemas.microsoft.com/office/drawing/2014/main" id="{9200BEAB-22C6-4D28-8EF4-7396288FA736}"/>
              </a:ext>
            </a:extLst>
          </p:cNvPr>
          <p:cNvSpPr txBox="1"/>
          <p:nvPr/>
        </p:nvSpPr>
        <p:spPr>
          <a:xfrm>
            <a:off x="513736" y="2384682"/>
            <a:ext cx="10515600" cy="1800493"/>
          </a:xfrm>
          <a:prstGeom prst="rect">
            <a:avLst/>
          </a:prstGeom>
          <a:noFill/>
        </p:spPr>
        <p:txBody>
          <a:bodyPr wrap="square" numCol="1" spcCol="182880" rtlCol="0">
            <a:spAutoFit/>
          </a:bodyPr>
          <a:lstStyle/>
          <a:p>
            <a:pPr marL="800100" lvl="1" indent="-342900">
              <a:spcAft>
                <a:spcPts val="600"/>
              </a:spcAft>
              <a:buFont typeface="Wingdings" panose="05000000000000000000" pitchFamily="2" charset="2"/>
              <a:buChar char="§"/>
            </a:pPr>
            <a:r>
              <a:rPr lang="en-US" sz="2400" i="1" dirty="0">
                <a:solidFill>
                  <a:schemeClr val="tx1">
                    <a:lumMod val="65000"/>
                    <a:lumOff val="35000"/>
                  </a:schemeClr>
                </a:solidFill>
              </a:rPr>
              <a:t>Age (conflicting evidence)</a:t>
            </a:r>
          </a:p>
          <a:p>
            <a:pPr marL="800100" lvl="1" indent="-342900">
              <a:spcAft>
                <a:spcPts val="600"/>
              </a:spcAft>
              <a:buFont typeface="Wingdings" panose="05000000000000000000" pitchFamily="2" charset="2"/>
              <a:buChar char="§"/>
            </a:pPr>
            <a:r>
              <a:rPr lang="en-US" sz="2400" i="1" dirty="0">
                <a:solidFill>
                  <a:schemeClr val="tx1">
                    <a:lumMod val="65000"/>
                    <a:lumOff val="35000"/>
                  </a:schemeClr>
                </a:solidFill>
              </a:rPr>
              <a:t>Dementia (imprecise effect estimates)</a:t>
            </a:r>
          </a:p>
          <a:p>
            <a:pPr marL="800100" lvl="1" indent="-342900">
              <a:spcAft>
                <a:spcPts val="600"/>
              </a:spcAft>
              <a:buFont typeface="Wingdings" panose="05000000000000000000" pitchFamily="2" charset="2"/>
              <a:buChar char="§"/>
            </a:pPr>
            <a:r>
              <a:rPr lang="en-US" sz="2400" i="1" dirty="0">
                <a:solidFill>
                  <a:schemeClr val="tx1">
                    <a:lumMod val="65000"/>
                    <a:lumOff val="35000"/>
                  </a:schemeClr>
                </a:solidFill>
              </a:rPr>
              <a:t>Poor dental status (inadequate evidence for a recommendation)</a:t>
            </a:r>
          </a:p>
          <a:p>
            <a:pPr marL="800100" lvl="1" indent="-342900">
              <a:spcAft>
                <a:spcPts val="600"/>
              </a:spcAft>
              <a:buFont typeface="Wingdings" panose="05000000000000000000" pitchFamily="2" charset="2"/>
              <a:buChar char="§"/>
            </a:pPr>
            <a:r>
              <a:rPr lang="en-US" sz="2400" i="1" dirty="0">
                <a:solidFill>
                  <a:schemeClr val="tx1">
                    <a:lumMod val="65000"/>
                    <a:lumOff val="35000"/>
                  </a:schemeClr>
                </a:solidFill>
              </a:rPr>
              <a:t> Asymptomatic bacteriuria (conflicting evidence)</a:t>
            </a:r>
          </a:p>
        </p:txBody>
      </p:sp>
      <p:pic>
        <p:nvPicPr>
          <p:cNvPr id="3" name="Picture 2">
            <a:extLst>
              <a:ext uri="{FF2B5EF4-FFF2-40B4-BE49-F238E27FC236}">
                <a16:creationId xmlns:a16="http://schemas.microsoft.com/office/drawing/2014/main" id="{3E5FFFD4-D1BA-4AA8-A418-8A77E71DB066}"/>
              </a:ext>
            </a:extLst>
          </p:cNvPr>
          <p:cNvPicPr>
            <a:picLocks noChangeAspect="1"/>
          </p:cNvPicPr>
          <p:nvPr/>
        </p:nvPicPr>
        <p:blipFill>
          <a:blip r:embed="rId3"/>
          <a:stretch>
            <a:fillRect/>
          </a:stretch>
        </p:blipFill>
        <p:spPr>
          <a:xfrm>
            <a:off x="1224632" y="4607228"/>
            <a:ext cx="7669433" cy="810838"/>
          </a:xfrm>
          <a:prstGeom prst="rect">
            <a:avLst/>
          </a:prstGeom>
        </p:spPr>
      </p:pic>
    </p:spTree>
    <p:extLst>
      <p:ext uri="{BB962C8B-B14F-4D97-AF65-F5344CB8AC3E}">
        <p14:creationId xmlns:p14="http://schemas.microsoft.com/office/powerpoint/2010/main" val="602854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B911D5-8C2B-4680-A118-5C1BFC23306E}"/>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EDF59B7E-6E2A-4ED7-B101-DE2FDD1CC1DD}"/>
              </a:ext>
            </a:extLst>
          </p:cNvPr>
          <p:cNvSpPr txBox="1">
            <a:spLocks/>
          </p:cNvSpPr>
          <p:nvPr/>
        </p:nvSpPr>
        <p:spPr>
          <a:xfrm>
            <a:off x="523568" y="68748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INJECTIONS PRIOR TO ARTHROPLASTY</a:t>
            </a:r>
          </a:p>
        </p:txBody>
      </p:sp>
      <p:sp>
        <p:nvSpPr>
          <p:cNvPr id="16" name="Content Placeholder 2">
            <a:extLst>
              <a:ext uri="{FF2B5EF4-FFF2-40B4-BE49-F238E27FC236}">
                <a16:creationId xmlns:a16="http://schemas.microsoft.com/office/drawing/2014/main" id="{CEBDD05B-6FFF-405A-AE57-46AC345241EA}"/>
              </a:ext>
            </a:extLst>
          </p:cNvPr>
          <p:cNvSpPr>
            <a:spLocks noGrp="1"/>
          </p:cNvSpPr>
          <p:nvPr>
            <p:ph idx="1"/>
          </p:nvPr>
        </p:nvSpPr>
        <p:spPr>
          <a:xfrm>
            <a:off x="533400" y="1468499"/>
            <a:ext cx="10515600" cy="870928"/>
          </a:xfrm>
        </p:spPr>
        <p:txBody>
          <a:bodyPr>
            <a:noAutofit/>
          </a:bodyPr>
          <a:lstStyle/>
          <a:p>
            <a:pPr marL="457200" indent="-457200">
              <a:lnSpc>
                <a:spcPct val="100000"/>
              </a:lnSpc>
              <a:buFont typeface="Wingdings" panose="05000000000000000000" pitchFamily="2" charset="2"/>
              <a:buChar char="§"/>
            </a:pPr>
            <a:r>
              <a:rPr lang="en-US" sz="2400" dirty="0"/>
              <a:t>Limited evidence suggests intra-articular injection performed prior to total joint arthroplasty may have a time-dependent association for increased risk of PJI.</a:t>
            </a:r>
          </a:p>
        </p:txBody>
      </p:sp>
      <p:pic>
        <p:nvPicPr>
          <p:cNvPr id="2" name="Picture 1">
            <a:extLst>
              <a:ext uri="{FF2B5EF4-FFF2-40B4-BE49-F238E27FC236}">
                <a16:creationId xmlns:a16="http://schemas.microsoft.com/office/drawing/2014/main" id="{A339B7A5-12B8-4919-976E-7A51ED812198}"/>
              </a:ext>
            </a:extLst>
          </p:cNvPr>
          <p:cNvPicPr>
            <a:picLocks noChangeAspect="1"/>
          </p:cNvPicPr>
          <p:nvPr/>
        </p:nvPicPr>
        <p:blipFill>
          <a:blip r:embed="rId3"/>
          <a:stretch>
            <a:fillRect/>
          </a:stretch>
        </p:blipFill>
        <p:spPr>
          <a:xfrm>
            <a:off x="940075" y="3470621"/>
            <a:ext cx="7065876" cy="688908"/>
          </a:xfrm>
          <a:prstGeom prst="rect">
            <a:avLst/>
          </a:prstGeom>
        </p:spPr>
      </p:pic>
    </p:spTree>
    <p:extLst>
      <p:ext uri="{BB962C8B-B14F-4D97-AF65-F5344CB8AC3E}">
        <p14:creationId xmlns:p14="http://schemas.microsoft.com/office/powerpoint/2010/main" val="471318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23568" y="707883"/>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BLOOD TESTS FOR PREOPERATIVE DIAGNOSIS</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2"/>
            <a:ext cx="10515600" cy="1414033"/>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Strong evidence supports the use of the following to aid in the preoperative diagnosis of prosthetic joint infection (PJI):</a:t>
            </a:r>
          </a:p>
          <a:p>
            <a:pPr marL="800082" lvl="1" indent="-457200">
              <a:lnSpc>
                <a:spcPct val="100000"/>
              </a:lnSpc>
              <a:buFont typeface="Wingdings" panose="05000000000000000000" pitchFamily="2" charset="2"/>
              <a:buChar char="§"/>
            </a:pPr>
            <a:r>
              <a:rPr lang="en-US" sz="2000" i="1" dirty="0"/>
              <a:t>Serum erythrocyte sedimentation rate (ESR)</a:t>
            </a:r>
          </a:p>
          <a:p>
            <a:pPr marL="800082" lvl="1" indent="-457200">
              <a:lnSpc>
                <a:spcPct val="100000"/>
              </a:lnSpc>
              <a:buFont typeface="Wingdings" panose="05000000000000000000" pitchFamily="2" charset="2"/>
              <a:buChar char="§"/>
            </a:pPr>
            <a:r>
              <a:rPr lang="en-US" sz="2000" i="1" dirty="0"/>
              <a:t>Serum C-reactive protein (CRP)</a:t>
            </a:r>
          </a:p>
          <a:p>
            <a:pPr marL="800082" lvl="1" indent="-457200">
              <a:lnSpc>
                <a:spcPct val="100000"/>
              </a:lnSpc>
              <a:buFont typeface="Wingdings" panose="05000000000000000000" pitchFamily="2" charset="2"/>
              <a:buChar char="§"/>
            </a:pPr>
            <a:r>
              <a:rPr lang="en-US" sz="2000" i="1" dirty="0"/>
              <a:t>Serum interleukin-6</a:t>
            </a:r>
          </a:p>
        </p:txBody>
      </p:sp>
      <p:grpSp>
        <p:nvGrpSpPr>
          <p:cNvPr id="8" name="Group 7">
            <a:extLst>
              <a:ext uri="{FF2B5EF4-FFF2-40B4-BE49-F238E27FC236}">
                <a16:creationId xmlns:a16="http://schemas.microsoft.com/office/drawing/2014/main" id="{691EB12C-AC56-4FBD-8699-CA9BA2FE3F2C}"/>
              </a:ext>
            </a:extLst>
          </p:cNvPr>
          <p:cNvGrpSpPr/>
          <p:nvPr/>
        </p:nvGrpSpPr>
        <p:grpSpPr>
          <a:xfrm>
            <a:off x="1053871" y="4253142"/>
            <a:ext cx="7073423" cy="517354"/>
            <a:chOff x="1044137" y="2640278"/>
            <a:chExt cx="7073423" cy="517354"/>
          </a:xfrm>
        </p:grpSpPr>
        <p:sp>
          <p:nvSpPr>
            <p:cNvPr id="9" name="TextBox 8">
              <a:extLst>
                <a:ext uri="{FF2B5EF4-FFF2-40B4-BE49-F238E27FC236}">
                  <a16:creationId xmlns:a16="http://schemas.microsoft.com/office/drawing/2014/main" id="{B155D7B2-B369-47CA-998A-B642390EE549}"/>
                </a:ext>
              </a:extLst>
            </p:cNvPr>
            <p:cNvSpPr txBox="1"/>
            <p:nvPr/>
          </p:nvSpPr>
          <p:spPr>
            <a:xfrm>
              <a:off x="1044137" y="2640278"/>
              <a:ext cx="6076950"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Strong  </a:t>
              </a:r>
            </a:p>
          </p:txBody>
        </p:sp>
        <p:pic>
          <p:nvPicPr>
            <p:cNvPr id="10" name="Picture 9">
              <a:extLst>
                <a:ext uri="{FF2B5EF4-FFF2-40B4-BE49-F238E27FC236}">
                  <a16:creationId xmlns:a16="http://schemas.microsoft.com/office/drawing/2014/main" id="{C88862E9-D55C-41DB-952F-FC0C8AD16406}"/>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389581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41075F-8728-4051-A26B-BD113412DBA6}"/>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5" name="Title 1">
            <a:extLst>
              <a:ext uri="{FF2B5EF4-FFF2-40B4-BE49-F238E27FC236}">
                <a16:creationId xmlns:a16="http://schemas.microsoft.com/office/drawing/2014/main" id="{77FDD930-BA1A-4AF2-BFFB-228CFE709C3A}"/>
              </a:ext>
            </a:extLst>
          </p:cNvPr>
          <p:cNvSpPr txBox="1">
            <a:spLocks/>
          </p:cNvSpPr>
          <p:nvPr/>
        </p:nvSpPr>
        <p:spPr>
          <a:xfrm>
            <a:off x="512551" y="69686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BLOOD TESTS FOR PREOPERATIVE DIAGNOSIS</a:t>
            </a:r>
          </a:p>
        </p:txBody>
      </p:sp>
      <p:sp>
        <p:nvSpPr>
          <p:cNvPr id="16" name="Content Placeholder 2">
            <a:extLst>
              <a:ext uri="{FF2B5EF4-FFF2-40B4-BE49-F238E27FC236}">
                <a16:creationId xmlns:a16="http://schemas.microsoft.com/office/drawing/2014/main" id="{FDF4EBA8-3371-49EE-8E96-0BC528F1AC0F}"/>
              </a:ext>
            </a:extLst>
          </p:cNvPr>
          <p:cNvSpPr>
            <a:spLocks noGrp="1"/>
          </p:cNvSpPr>
          <p:nvPr>
            <p:ph idx="1"/>
          </p:nvPr>
        </p:nvSpPr>
        <p:spPr>
          <a:xfrm>
            <a:off x="533400" y="1505012"/>
            <a:ext cx="10515600" cy="1414033"/>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Moderate strength evidence does not support the clinical utility of the following to aid in the diagnosis of PJI:</a:t>
            </a:r>
          </a:p>
          <a:p>
            <a:pPr marL="800082" lvl="1" indent="-457200">
              <a:lnSpc>
                <a:spcPct val="100000"/>
              </a:lnSpc>
              <a:spcBef>
                <a:spcPts val="0"/>
              </a:spcBef>
              <a:spcAft>
                <a:spcPts val="1200"/>
              </a:spcAft>
              <a:buFont typeface="Wingdings" panose="05000000000000000000" pitchFamily="2" charset="2"/>
              <a:buChar char="§"/>
            </a:pPr>
            <a:r>
              <a:rPr lang="en-US" sz="2000" i="1" dirty="0"/>
              <a:t>Peripheral blood leukocyte count</a:t>
            </a:r>
          </a:p>
          <a:p>
            <a:pPr marL="800082" lvl="1" indent="-457200">
              <a:lnSpc>
                <a:spcPct val="100000"/>
              </a:lnSpc>
              <a:spcBef>
                <a:spcPts val="0"/>
              </a:spcBef>
              <a:spcAft>
                <a:spcPts val="1200"/>
              </a:spcAft>
              <a:buFont typeface="Wingdings" panose="05000000000000000000" pitchFamily="2" charset="2"/>
              <a:buChar char="§"/>
            </a:pPr>
            <a:r>
              <a:rPr lang="en-US" sz="2000" i="1" dirty="0"/>
              <a:t>Serum tumor necrosis factor-</a:t>
            </a:r>
            <a:r>
              <a:rPr lang="el-GR" sz="2000" i="1" dirty="0"/>
              <a:t>α</a:t>
            </a:r>
            <a:endParaRPr lang="en-US" sz="2000" i="1" dirty="0"/>
          </a:p>
        </p:txBody>
      </p:sp>
      <p:pic>
        <p:nvPicPr>
          <p:cNvPr id="11" name="Picture 10">
            <a:extLst>
              <a:ext uri="{FF2B5EF4-FFF2-40B4-BE49-F238E27FC236}">
                <a16:creationId xmlns:a16="http://schemas.microsoft.com/office/drawing/2014/main" id="{1CF831F9-970B-4948-8278-835542C3F3DF}"/>
              </a:ext>
            </a:extLst>
          </p:cNvPr>
          <p:cNvPicPr>
            <a:picLocks noChangeAspect="1"/>
          </p:cNvPicPr>
          <p:nvPr/>
        </p:nvPicPr>
        <p:blipFill>
          <a:blip r:embed="rId3"/>
          <a:stretch>
            <a:fillRect/>
          </a:stretch>
        </p:blipFill>
        <p:spPr>
          <a:xfrm>
            <a:off x="926185" y="3747409"/>
            <a:ext cx="7498730" cy="646232"/>
          </a:xfrm>
          <a:prstGeom prst="rect">
            <a:avLst/>
          </a:prstGeom>
        </p:spPr>
      </p:pic>
    </p:spTree>
    <p:extLst>
      <p:ext uri="{BB962C8B-B14F-4D97-AF65-F5344CB8AC3E}">
        <p14:creationId xmlns:p14="http://schemas.microsoft.com/office/powerpoint/2010/main" val="250836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5FAEC9-4D2C-48E0-AD9C-FCDF90884163}"/>
              </a:ext>
            </a:extLst>
          </p:cNvPr>
          <p:cNvSpPr txBox="1"/>
          <p:nvPr/>
        </p:nvSpPr>
        <p:spPr>
          <a:xfrm>
            <a:off x="533398" y="699864"/>
            <a:ext cx="11125200" cy="685800"/>
          </a:xfrm>
          <a:prstGeom prst="rect">
            <a:avLst/>
          </a:prstGeom>
        </p:spPr>
        <p:txBody>
          <a:bodyPr vert="horz" lIns="91440" tIns="45720" rIns="91440" bIns="45720" rtlCol="0" anchor="ctr">
            <a:normAutofit/>
          </a:bodyPr>
          <a:lstStyle/>
          <a:p>
            <a:pPr defTabSz="685766">
              <a:lnSpc>
                <a:spcPct val="90000"/>
              </a:lnSpc>
              <a:spcBef>
                <a:spcPct val="0"/>
              </a:spcBef>
              <a:spcAft>
                <a:spcPts val="600"/>
              </a:spcAft>
            </a:pPr>
            <a:r>
              <a:rPr lang="en-US" sz="3200" b="1" kern="1200" dirty="0">
                <a:ln>
                  <a:noFill/>
                </a:ln>
                <a:solidFill>
                  <a:schemeClr val="tx1">
                    <a:lumMod val="65000"/>
                    <a:lumOff val="35000"/>
                  </a:schemeClr>
                </a:solidFill>
                <a:effectLst>
                  <a:outerShdw blurRad="38100" dist="38100" dir="2700000" algn="tl">
                    <a:srgbClr val="000000">
                      <a:alpha val="43137"/>
                    </a:srgbClr>
                  </a:outerShdw>
                </a:effectLst>
                <a:latin typeface="+mj-lt"/>
                <a:ea typeface="+mj-ea"/>
                <a:cs typeface="+mj-cs"/>
              </a:rPr>
              <a:t>WHAT IS A CLINICAL PRACTICE GUIDELINE?</a:t>
            </a:r>
          </a:p>
        </p:txBody>
      </p:sp>
      <p:sp>
        <p:nvSpPr>
          <p:cNvPr id="6" name="TextBox 5">
            <a:extLst>
              <a:ext uri="{FF2B5EF4-FFF2-40B4-BE49-F238E27FC236}">
                <a16:creationId xmlns:a16="http://schemas.microsoft.com/office/drawing/2014/main" id="{F462D523-7622-4CB3-A6B3-60BCDC2EEA5C}"/>
              </a:ext>
            </a:extLst>
          </p:cNvPr>
          <p:cNvSpPr txBox="1"/>
          <p:nvPr/>
        </p:nvSpPr>
        <p:spPr>
          <a:xfrm>
            <a:off x="839789" y="1751124"/>
            <a:ext cx="5157787" cy="3886930"/>
          </a:xfrm>
          <a:prstGeom prst="rect">
            <a:avLst/>
          </a:prstGeom>
          <a:ln>
            <a:noFill/>
          </a:ln>
        </p:spPr>
        <p:txBody>
          <a:bodyPr vert="horz" lIns="91440" tIns="45720" rIns="91440" bIns="45720" rtlCol="0">
            <a:normAutofit/>
          </a:bodyPr>
          <a:lstStyle/>
          <a:p>
            <a:pPr defTabSz="685766">
              <a:lnSpc>
                <a:spcPct val="90000"/>
              </a:lnSpc>
              <a:spcAft>
                <a:spcPts val="600"/>
              </a:spcAft>
            </a:pPr>
            <a:r>
              <a:rPr lang="en-US" sz="3200" u="sng" dirty="0">
                <a:ln w="0"/>
                <a:solidFill>
                  <a:schemeClr val="accent6"/>
                </a:solidFill>
                <a:effectLst>
                  <a:outerShdw blurRad="38100" dist="19050" dir="2700000" algn="tl" rotWithShape="0">
                    <a:schemeClr val="dk1">
                      <a:alpha val="40000"/>
                    </a:schemeClr>
                  </a:outerShdw>
                </a:effectLst>
              </a:rPr>
              <a:t>Clinical Practice Guideline</a:t>
            </a:r>
          </a:p>
          <a:p>
            <a:pPr defTabSz="685766">
              <a:lnSpc>
                <a:spcPct val="90000"/>
              </a:lnSpc>
            </a:pPr>
            <a:r>
              <a:rPr lang="en-US" sz="3200" i="1" dirty="0">
                <a:solidFill>
                  <a:schemeClr val="tx1">
                    <a:lumMod val="65000"/>
                    <a:lumOff val="35000"/>
                  </a:schemeClr>
                </a:solidFill>
              </a:rPr>
              <a:t>A clinical practice guideline is a series of recommendations created to inform clinicians of best practices, based on best available evidence</a:t>
            </a:r>
          </a:p>
        </p:txBody>
      </p:sp>
      <p:pic>
        <p:nvPicPr>
          <p:cNvPr id="5" name="Picture 4" descr="A person wearing a suit and tie&#10;&#10;Description generated with very high confidence">
            <a:extLst>
              <a:ext uri="{FF2B5EF4-FFF2-40B4-BE49-F238E27FC236}">
                <a16:creationId xmlns:a16="http://schemas.microsoft.com/office/drawing/2014/main" id="{E41A0E39-11EC-48C8-80C1-FD6B3396639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6623616" y="554702"/>
            <a:ext cx="3212045" cy="5348430"/>
          </a:xfrm>
          <a:prstGeom prst="rect">
            <a:avLst/>
          </a:prstGeom>
          <a:noFill/>
        </p:spPr>
      </p:pic>
      <p:sp>
        <p:nvSpPr>
          <p:cNvPr id="2" name="Footer Placeholder 1">
            <a:extLst>
              <a:ext uri="{FF2B5EF4-FFF2-40B4-BE49-F238E27FC236}">
                <a16:creationId xmlns:a16="http://schemas.microsoft.com/office/drawing/2014/main" id="{9A882556-9919-45D7-982F-FA591F47D8D2}"/>
              </a:ext>
            </a:extLst>
          </p:cNvPr>
          <p:cNvSpPr>
            <a:spLocks noGrp="1"/>
          </p:cNvSpPr>
          <p:nvPr>
            <p:ph type="ftr" sz="quarter" idx="11"/>
          </p:nvPr>
        </p:nvSpPr>
        <p:spPr>
          <a:xfrm>
            <a:off x="7543798" y="6303298"/>
            <a:ext cx="4114800" cy="365125"/>
          </a:xfrm>
          <a:prstGeom prst="rect">
            <a:avLst/>
          </a:prstGeom>
        </p:spPr>
        <p:txBody>
          <a:bodyPr vert="horz" lIns="91440" tIns="45720" rIns="91440" bIns="45720" rtlCol="0" anchor="ctr">
            <a:normAutofit/>
          </a:bodyPr>
          <a:lstStyle/>
          <a:p>
            <a:pPr>
              <a:spcAft>
                <a:spcPts val="600"/>
              </a:spcAft>
            </a:pPr>
            <a:r>
              <a:rPr lang="en-US" kern="1200" dirty="0">
                <a:latin typeface="+mn-lt"/>
                <a:ea typeface="+mn-ea"/>
                <a:cs typeface="+mn-cs"/>
              </a:rPr>
              <a:t>© 2019 American Academy of </a:t>
            </a:r>
            <a:r>
              <a:rPr lang="en-US" kern="1200" dirty="0" err="1">
                <a:latin typeface="+mn-lt"/>
                <a:ea typeface="+mn-ea"/>
                <a:cs typeface="+mn-cs"/>
              </a:rPr>
              <a:t>Orthopaedic</a:t>
            </a:r>
            <a:r>
              <a:rPr lang="en-US" kern="1200" dirty="0">
                <a:latin typeface="+mn-lt"/>
                <a:ea typeface="+mn-ea"/>
                <a:cs typeface="+mn-cs"/>
              </a:rPr>
              <a:t> Surgeons </a:t>
            </a:r>
          </a:p>
        </p:txBody>
      </p:sp>
    </p:spTree>
    <p:extLst>
      <p:ext uri="{BB962C8B-B14F-4D97-AF65-F5344CB8AC3E}">
        <p14:creationId xmlns:p14="http://schemas.microsoft.com/office/powerpoint/2010/main" val="3338567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71DB7A-C6E1-4FD7-99A0-AD4A78DA919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28C511C9-DE58-4059-B270-0C3257C688CF}"/>
              </a:ext>
            </a:extLst>
          </p:cNvPr>
          <p:cNvSpPr txBox="1">
            <a:spLocks/>
          </p:cNvSpPr>
          <p:nvPr/>
        </p:nvSpPr>
        <p:spPr>
          <a:xfrm>
            <a:off x="509708" y="675802"/>
            <a:ext cx="11125200" cy="992964"/>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DIAGNOSIS OF INFECTED JOINT REPLACEMENTS</a:t>
            </a:r>
          </a:p>
          <a:p>
            <a:r>
              <a:rPr lang="en-US" b="0" dirty="0">
                <a:effectLst>
                  <a:outerShdw blurRad="38100" dist="38100" dir="2700000" algn="tl">
                    <a:srgbClr val="000000">
                      <a:alpha val="43137"/>
                    </a:srgbClr>
                  </a:outerShdw>
                </a:effectLst>
              </a:rPr>
              <a:t>SYNOVIAL FLUID TESTS</a:t>
            </a:r>
          </a:p>
        </p:txBody>
      </p:sp>
      <p:sp>
        <p:nvSpPr>
          <p:cNvPr id="15" name="Content Placeholder 2">
            <a:extLst>
              <a:ext uri="{FF2B5EF4-FFF2-40B4-BE49-F238E27FC236}">
                <a16:creationId xmlns:a16="http://schemas.microsoft.com/office/drawing/2014/main" id="{F9D73089-919F-4FA0-94B2-13E1CDE7FCF5}"/>
              </a:ext>
            </a:extLst>
          </p:cNvPr>
          <p:cNvSpPr>
            <a:spLocks noGrp="1"/>
          </p:cNvSpPr>
          <p:nvPr>
            <p:ph idx="1"/>
          </p:nvPr>
        </p:nvSpPr>
        <p:spPr>
          <a:xfrm>
            <a:off x="533400" y="1617917"/>
            <a:ext cx="10515600" cy="3431904"/>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Moderate strength evidence supports the use of the following to aid in the diagnosis of prosthetic joint infection (PJI):</a:t>
            </a:r>
          </a:p>
          <a:p>
            <a:pPr marL="800082" lvl="1" indent="-457200">
              <a:lnSpc>
                <a:spcPct val="100000"/>
              </a:lnSpc>
              <a:spcBef>
                <a:spcPts val="0"/>
              </a:spcBef>
              <a:spcAft>
                <a:spcPts val="600"/>
              </a:spcAft>
              <a:buFont typeface="Wingdings" panose="05000000000000000000" pitchFamily="2" charset="2"/>
              <a:buChar char="§"/>
            </a:pPr>
            <a:r>
              <a:rPr lang="en-US" sz="2000" i="1" dirty="0"/>
              <a:t>Synovial fluid leukocyte count and neutrophil percentage</a:t>
            </a:r>
          </a:p>
          <a:p>
            <a:pPr marL="800082" lvl="1" indent="-457200">
              <a:lnSpc>
                <a:spcPct val="100000"/>
              </a:lnSpc>
              <a:spcBef>
                <a:spcPts val="0"/>
              </a:spcBef>
              <a:spcAft>
                <a:spcPts val="600"/>
              </a:spcAft>
              <a:buFont typeface="Wingdings" panose="05000000000000000000" pitchFamily="2" charset="2"/>
              <a:buChar char="§"/>
            </a:pPr>
            <a:r>
              <a:rPr lang="en-US" sz="2000" i="1" dirty="0"/>
              <a:t>Synovial fluid aerobic and anaerobic bacterial cultures</a:t>
            </a:r>
          </a:p>
          <a:p>
            <a:pPr marL="800082" lvl="1" indent="-457200">
              <a:lnSpc>
                <a:spcPct val="100000"/>
              </a:lnSpc>
              <a:spcBef>
                <a:spcPts val="0"/>
              </a:spcBef>
              <a:spcAft>
                <a:spcPts val="600"/>
              </a:spcAft>
              <a:buFont typeface="Wingdings" panose="05000000000000000000" pitchFamily="2" charset="2"/>
              <a:buChar char="§"/>
            </a:pPr>
            <a:r>
              <a:rPr lang="en-US" sz="2000" i="1" dirty="0"/>
              <a:t>Synovial fluid leukocyte esterase</a:t>
            </a:r>
          </a:p>
          <a:p>
            <a:pPr marL="800082" lvl="1" indent="-457200">
              <a:lnSpc>
                <a:spcPct val="100000"/>
              </a:lnSpc>
              <a:spcBef>
                <a:spcPts val="0"/>
              </a:spcBef>
              <a:spcAft>
                <a:spcPts val="600"/>
              </a:spcAft>
              <a:buFont typeface="Wingdings" panose="05000000000000000000" pitchFamily="2" charset="2"/>
              <a:buChar char="§"/>
            </a:pPr>
            <a:r>
              <a:rPr lang="en-US" sz="2000" i="1" dirty="0"/>
              <a:t>Synovial fluid alpha-defensin (</a:t>
            </a:r>
            <a:r>
              <a:rPr lang="el-GR" sz="2000" i="1" dirty="0"/>
              <a:t>α-</a:t>
            </a:r>
            <a:r>
              <a:rPr lang="en-US" sz="2000" i="1" dirty="0"/>
              <a:t>defensin)</a:t>
            </a:r>
          </a:p>
          <a:p>
            <a:pPr marL="800082" lvl="1" indent="-457200">
              <a:lnSpc>
                <a:spcPct val="100000"/>
              </a:lnSpc>
              <a:spcBef>
                <a:spcPts val="0"/>
              </a:spcBef>
              <a:spcAft>
                <a:spcPts val="600"/>
              </a:spcAft>
              <a:buFont typeface="Wingdings" panose="05000000000000000000" pitchFamily="2" charset="2"/>
              <a:buChar char="§"/>
            </a:pPr>
            <a:r>
              <a:rPr lang="en-US" sz="2000" i="1" dirty="0"/>
              <a:t>Synovial fluid C-reactive protein (CRP)</a:t>
            </a:r>
          </a:p>
          <a:p>
            <a:pPr marL="800082" lvl="1" indent="-457200">
              <a:lnSpc>
                <a:spcPct val="100000"/>
              </a:lnSpc>
              <a:spcBef>
                <a:spcPts val="0"/>
              </a:spcBef>
              <a:spcAft>
                <a:spcPts val="600"/>
              </a:spcAft>
              <a:buFont typeface="Wingdings" panose="05000000000000000000" pitchFamily="2" charset="2"/>
              <a:buChar char="§"/>
            </a:pPr>
            <a:r>
              <a:rPr lang="en-US" sz="2000" i="1" dirty="0"/>
              <a:t>Synovial fluid nucleic acid amplification testing [e.g., polymerase chain reaction (PCR)] for bacteria</a:t>
            </a:r>
          </a:p>
        </p:txBody>
      </p:sp>
      <p:pic>
        <p:nvPicPr>
          <p:cNvPr id="2" name="Picture 1">
            <a:extLst>
              <a:ext uri="{FF2B5EF4-FFF2-40B4-BE49-F238E27FC236}">
                <a16:creationId xmlns:a16="http://schemas.microsoft.com/office/drawing/2014/main" id="{C7CC2B95-DA6D-4863-ADA7-25AAB2CC69D2}"/>
              </a:ext>
            </a:extLst>
          </p:cNvPr>
          <p:cNvPicPr>
            <a:picLocks noChangeAspect="1"/>
          </p:cNvPicPr>
          <p:nvPr/>
        </p:nvPicPr>
        <p:blipFill>
          <a:blip r:embed="rId3"/>
          <a:stretch>
            <a:fillRect/>
          </a:stretch>
        </p:blipFill>
        <p:spPr>
          <a:xfrm>
            <a:off x="894142" y="5154354"/>
            <a:ext cx="7498730" cy="646232"/>
          </a:xfrm>
          <a:prstGeom prst="rect">
            <a:avLst/>
          </a:prstGeom>
        </p:spPr>
      </p:pic>
    </p:spTree>
    <p:extLst>
      <p:ext uri="{BB962C8B-B14F-4D97-AF65-F5344CB8AC3E}">
        <p14:creationId xmlns:p14="http://schemas.microsoft.com/office/powerpoint/2010/main" val="2444648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71DB7A-C6E1-4FD7-99A0-AD4A78DA919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28C511C9-DE58-4059-B270-0C3257C688CF}"/>
              </a:ext>
            </a:extLst>
          </p:cNvPr>
          <p:cNvSpPr txBox="1">
            <a:spLocks/>
          </p:cNvSpPr>
          <p:nvPr/>
        </p:nvSpPr>
        <p:spPr>
          <a:xfrm>
            <a:off x="509708" y="690628"/>
            <a:ext cx="11125200" cy="992964"/>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DIAGNOSIS OF INFECTED JOINT REPLACEMENTS</a:t>
            </a:r>
          </a:p>
          <a:p>
            <a:r>
              <a:rPr lang="en-US" b="0" dirty="0">
                <a:effectLst>
                  <a:outerShdw blurRad="38100" dist="38100" dir="2700000" algn="tl">
                    <a:srgbClr val="000000">
                      <a:alpha val="43137"/>
                    </a:srgbClr>
                  </a:outerShdw>
                </a:effectLst>
              </a:rPr>
              <a:t>INTRAOPERATIVE TESTS</a:t>
            </a:r>
          </a:p>
        </p:txBody>
      </p:sp>
      <p:sp>
        <p:nvSpPr>
          <p:cNvPr id="15" name="Content Placeholder 2">
            <a:extLst>
              <a:ext uri="{FF2B5EF4-FFF2-40B4-BE49-F238E27FC236}">
                <a16:creationId xmlns:a16="http://schemas.microsoft.com/office/drawing/2014/main" id="{F9D73089-919F-4FA0-94B2-13E1CDE7FCF5}"/>
              </a:ext>
            </a:extLst>
          </p:cNvPr>
          <p:cNvSpPr>
            <a:spLocks noGrp="1"/>
          </p:cNvSpPr>
          <p:nvPr>
            <p:ph idx="1"/>
          </p:nvPr>
        </p:nvSpPr>
        <p:spPr>
          <a:xfrm>
            <a:off x="533400" y="1843478"/>
            <a:ext cx="10515600" cy="887997"/>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Strong evidence supports the use of histopathology to aid in the diagnosis of PJI</a:t>
            </a:r>
            <a:r>
              <a:rPr lang="en-US" sz="2400" i="1" dirty="0"/>
              <a:t>.</a:t>
            </a:r>
            <a:endParaRPr lang="en-US" sz="2000" i="1" dirty="0"/>
          </a:p>
        </p:txBody>
      </p:sp>
      <p:grpSp>
        <p:nvGrpSpPr>
          <p:cNvPr id="6" name="Group 5">
            <a:extLst>
              <a:ext uri="{FF2B5EF4-FFF2-40B4-BE49-F238E27FC236}">
                <a16:creationId xmlns:a16="http://schemas.microsoft.com/office/drawing/2014/main" id="{9AB980C0-4B21-4506-A2E0-09412C2C1B7C}"/>
              </a:ext>
            </a:extLst>
          </p:cNvPr>
          <p:cNvGrpSpPr/>
          <p:nvPr/>
        </p:nvGrpSpPr>
        <p:grpSpPr>
          <a:xfrm>
            <a:off x="1010511" y="3080839"/>
            <a:ext cx="7073423" cy="517354"/>
            <a:chOff x="1044137" y="2640278"/>
            <a:chExt cx="7073423" cy="517354"/>
          </a:xfrm>
        </p:grpSpPr>
        <p:sp>
          <p:nvSpPr>
            <p:cNvPr id="7" name="TextBox 6">
              <a:extLst>
                <a:ext uri="{FF2B5EF4-FFF2-40B4-BE49-F238E27FC236}">
                  <a16:creationId xmlns:a16="http://schemas.microsoft.com/office/drawing/2014/main" id="{214D4021-5C4B-4F76-ACFA-4112E70B3C36}"/>
                </a:ext>
              </a:extLst>
            </p:cNvPr>
            <p:cNvSpPr txBox="1"/>
            <p:nvPr/>
          </p:nvSpPr>
          <p:spPr>
            <a:xfrm>
              <a:off x="1044137" y="2640278"/>
              <a:ext cx="6076950"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Strong  </a:t>
              </a:r>
            </a:p>
          </p:txBody>
        </p:sp>
        <p:pic>
          <p:nvPicPr>
            <p:cNvPr id="8" name="Picture 7">
              <a:extLst>
                <a:ext uri="{FF2B5EF4-FFF2-40B4-BE49-F238E27FC236}">
                  <a16:creationId xmlns:a16="http://schemas.microsoft.com/office/drawing/2014/main" id="{78F1E2B8-8696-4A47-8486-89769CDD2DCD}"/>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2053928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71DB7A-C6E1-4FD7-99A0-AD4A78DA919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28C511C9-DE58-4059-B270-0C3257C688CF}"/>
              </a:ext>
            </a:extLst>
          </p:cNvPr>
          <p:cNvSpPr txBox="1">
            <a:spLocks/>
          </p:cNvSpPr>
          <p:nvPr/>
        </p:nvSpPr>
        <p:spPr>
          <a:xfrm>
            <a:off x="509708" y="701645"/>
            <a:ext cx="11125200" cy="992964"/>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DIAGNOSIS OF INFECTED JOINT REPLACEMENTS</a:t>
            </a:r>
          </a:p>
          <a:p>
            <a:r>
              <a:rPr lang="en-US" b="0" dirty="0">
                <a:effectLst>
                  <a:outerShdw blurRad="38100" dist="38100" dir="2700000" algn="tl">
                    <a:srgbClr val="000000">
                      <a:alpha val="43137"/>
                    </a:srgbClr>
                  </a:outerShdw>
                </a:effectLst>
              </a:rPr>
              <a:t>INTRAOPERATIVE TESTS</a:t>
            </a:r>
          </a:p>
        </p:txBody>
      </p:sp>
      <p:sp>
        <p:nvSpPr>
          <p:cNvPr id="15" name="Content Placeholder 2">
            <a:extLst>
              <a:ext uri="{FF2B5EF4-FFF2-40B4-BE49-F238E27FC236}">
                <a16:creationId xmlns:a16="http://schemas.microsoft.com/office/drawing/2014/main" id="{F9D73089-919F-4FA0-94B2-13E1CDE7FCF5}"/>
              </a:ext>
            </a:extLst>
          </p:cNvPr>
          <p:cNvSpPr>
            <a:spLocks noGrp="1"/>
          </p:cNvSpPr>
          <p:nvPr>
            <p:ph idx="1"/>
          </p:nvPr>
        </p:nvSpPr>
        <p:spPr>
          <a:xfrm>
            <a:off x="533400" y="1843478"/>
            <a:ext cx="10515600" cy="887997"/>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Moderate strength evidence supports the use of the following to aid in the diagnosis of prosthetic joint infection (PJI):</a:t>
            </a:r>
          </a:p>
          <a:p>
            <a:pPr marL="800082" lvl="1" indent="-457200">
              <a:lnSpc>
                <a:spcPct val="100000"/>
              </a:lnSpc>
              <a:spcBef>
                <a:spcPts val="0"/>
              </a:spcBef>
              <a:spcAft>
                <a:spcPts val="1200"/>
              </a:spcAft>
              <a:buFont typeface="Wingdings" panose="05000000000000000000" pitchFamily="2" charset="2"/>
              <a:buChar char="§"/>
            </a:pPr>
            <a:r>
              <a:rPr lang="en-US" sz="2000" i="1" dirty="0"/>
              <a:t>Multiple aerobic and anaerobic bacterial periprosthetic tissue cultures</a:t>
            </a:r>
          </a:p>
          <a:p>
            <a:pPr marL="800082" lvl="1" indent="-457200">
              <a:lnSpc>
                <a:spcPct val="100000"/>
              </a:lnSpc>
              <a:spcBef>
                <a:spcPts val="0"/>
              </a:spcBef>
              <a:spcAft>
                <a:spcPts val="1200"/>
              </a:spcAft>
              <a:buFont typeface="Wingdings" panose="05000000000000000000" pitchFamily="2" charset="2"/>
              <a:buChar char="§"/>
            </a:pPr>
            <a:r>
              <a:rPr lang="en-US" sz="2000" i="1" dirty="0"/>
              <a:t>Implant sonication fluid aerobic and anaerobic bacterial cultures</a:t>
            </a:r>
          </a:p>
          <a:p>
            <a:pPr marL="800082" lvl="1" indent="-457200">
              <a:lnSpc>
                <a:spcPct val="100000"/>
              </a:lnSpc>
              <a:spcBef>
                <a:spcPts val="0"/>
              </a:spcBef>
              <a:spcAft>
                <a:spcPts val="1200"/>
              </a:spcAft>
              <a:buFont typeface="Wingdings" panose="05000000000000000000" pitchFamily="2" charset="2"/>
              <a:buChar char="§"/>
            </a:pPr>
            <a:r>
              <a:rPr lang="en-US" sz="2000" i="1" dirty="0"/>
              <a:t>Implant sonication fluid nucleic acid amplification testing (e.g., PCR) for bacteria</a:t>
            </a:r>
            <a:endParaRPr lang="en-US" sz="1600" i="1" dirty="0"/>
          </a:p>
        </p:txBody>
      </p:sp>
      <p:pic>
        <p:nvPicPr>
          <p:cNvPr id="9" name="Picture 8">
            <a:extLst>
              <a:ext uri="{FF2B5EF4-FFF2-40B4-BE49-F238E27FC236}">
                <a16:creationId xmlns:a16="http://schemas.microsoft.com/office/drawing/2014/main" id="{36E0719F-AFDC-4E09-959F-A35870118F87}"/>
              </a:ext>
            </a:extLst>
          </p:cNvPr>
          <p:cNvPicPr>
            <a:picLocks noChangeAspect="1"/>
          </p:cNvPicPr>
          <p:nvPr/>
        </p:nvPicPr>
        <p:blipFill>
          <a:blip r:embed="rId3"/>
          <a:stretch>
            <a:fillRect/>
          </a:stretch>
        </p:blipFill>
        <p:spPr>
          <a:xfrm>
            <a:off x="1015329" y="4828933"/>
            <a:ext cx="7498730" cy="646232"/>
          </a:xfrm>
          <a:prstGeom prst="rect">
            <a:avLst/>
          </a:prstGeom>
        </p:spPr>
      </p:pic>
    </p:spTree>
    <p:extLst>
      <p:ext uri="{BB962C8B-B14F-4D97-AF65-F5344CB8AC3E}">
        <p14:creationId xmlns:p14="http://schemas.microsoft.com/office/powerpoint/2010/main" val="1399861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71DB7A-C6E1-4FD7-99A0-AD4A78DA919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28C511C9-DE58-4059-B270-0C3257C688CF}"/>
              </a:ext>
            </a:extLst>
          </p:cNvPr>
          <p:cNvSpPr txBox="1">
            <a:spLocks/>
          </p:cNvSpPr>
          <p:nvPr/>
        </p:nvSpPr>
        <p:spPr>
          <a:xfrm>
            <a:off x="509708" y="701645"/>
            <a:ext cx="11125200" cy="992964"/>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DIAGNOSIS OF INFECTED JOINT REPLACEMENTS</a:t>
            </a:r>
          </a:p>
          <a:p>
            <a:r>
              <a:rPr lang="en-US" b="0" dirty="0">
                <a:effectLst>
                  <a:outerShdw blurRad="38100" dist="38100" dir="2700000" algn="tl">
                    <a:srgbClr val="000000">
                      <a:alpha val="43137"/>
                    </a:srgbClr>
                  </a:outerShdw>
                </a:effectLst>
              </a:rPr>
              <a:t>INTRAOPERATIVE TESTS</a:t>
            </a:r>
          </a:p>
        </p:txBody>
      </p:sp>
      <p:sp>
        <p:nvSpPr>
          <p:cNvPr id="15" name="Content Placeholder 2">
            <a:extLst>
              <a:ext uri="{FF2B5EF4-FFF2-40B4-BE49-F238E27FC236}">
                <a16:creationId xmlns:a16="http://schemas.microsoft.com/office/drawing/2014/main" id="{F9D73089-919F-4FA0-94B2-13E1CDE7FCF5}"/>
              </a:ext>
            </a:extLst>
          </p:cNvPr>
          <p:cNvSpPr>
            <a:spLocks noGrp="1"/>
          </p:cNvSpPr>
          <p:nvPr>
            <p:ph idx="1"/>
          </p:nvPr>
        </p:nvSpPr>
        <p:spPr>
          <a:xfrm>
            <a:off x="533400" y="1843478"/>
            <a:ext cx="10515600" cy="887997"/>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Limited strength evidence supports that periprosthetic tissue nucleic acid amplification testing for bacteria is not useful in the diagnosis of PJI.</a:t>
            </a:r>
            <a:endParaRPr lang="en-US" sz="2000" i="1" dirty="0"/>
          </a:p>
        </p:txBody>
      </p:sp>
      <p:pic>
        <p:nvPicPr>
          <p:cNvPr id="6" name="Picture 5">
            <a:extLst>
              <a:ext uri="{FF2B5EF4-FFF2-40B4-BE49-F238E27FC236}">
                <a16:creationId xmlns:a16="http://schemas.microsoft.com/office/drawing/2014/main" id="{03A04A62-5797-4115-B724-547804B6D7E0}"/>
              </a:ext>
            </a:extLst>
          </p:cNvPr>
          <p:cNvPicPr>
            <a:picLocks noChangeAspect="1"/>
          </p:cNvPicPr>
          <p:nvPr/>
        </p:nvPicPr>
        <p:blipFill>
          <a:blip r:embed="rId3"/>
          <a:stretch>
            <a:fillRect/>
          </a:stretch>
        </p:blipFill>
        <p:spPr>
          <a:xfrm>
            <a:off x="902364" y="3449294"/>
            <a:ext cx="7065876" cy="688908"/>
          </a:xfrm>
          <a:prstGeom prst="rect">
            <a:avLst/>
          </a:prstGeom>
        </p:spPr>
      </p:pic>
    </p:spTree>
    <p:extLst>
      <p:ext uri="{BB962C8B-B14F-4D97-AF65-F5344CB8AC3E}">
        <p14:creationId xmlns:p14="http://schemas.microsoft.com/office/powerpoint/2010/main" val="1046844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a:xfrm>
            <a:off x="7872255" y="6067176"/>
            <a:ext cx="4114800" cy="365125"/>
          </a:xfrm>
        </p:spPr>
        <p:txBody>
          <a:bodyPr/>
          <a:lstStyle/>
          <a:p>
            <a:r>
              <a:rPr lang="en-US" dirty="0"/>
              <a:t>© 2019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23568" y="69334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DIAGNOSTIC IMAGING</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Limited strength evidence supports the use of the following to aid in the diagnosis of PJI: </a:t>
            </a:r>
          </a:p>
          <a:p>
            <a:pPr marL="457200" indent="-457200">
              <a:lnSpc>
                <a:spcPct val="100000"/>
              </a:lnSpc>
              <a:buFont typeface="Wingdings" panose="05000000000000000000" pitchFamily="2" charset="2"/>
              <a:buChar char="§"/>
            </a:pPr>
            <a:r>
              <a:rPr lang="en-US" sz="2400" baseline="30000" dirty="0"/>
              <a:t>18</a:t>
            </a:r>
            <a:r>
              <a:rPr lang="en-US" sz="2400" dirty="0"/>
              <a:t>F-FDG PET/CT </a:t>
            </a:r>
          </a:p>
          <a:p>
            <a:pPr marL="457200" indent="-457200">
              <a:lnSpc>
                <a:spcPct val="100000"/>
              </a:lnSpc>
              <a:buFont typeface="Wingdings" panose="05000000000000000000" pitchFamily="2" charset="2"/>
              <a:buChar char="§"/>
            </a:pPr>
            <a:r>
              <a:rPr lang="en-US" sz="2400" baseline="30000" dirty="0"/>
              <a:t>18</a:t>
            </a:r>
            <a:r>
              <a:rPr lang="en-US" sz="2400" dirty="0"/>
              <a:t>F-NaF PET/CT </a:t>
            </a:r>
          </a:p>
          <a:p>
            <a:pPr marL="457200" indent="-457200">
              <a:lnSpc>
                <a:spcPct val="100000"/>
              </a:lnSpc>
              <a:buFont typeface="Wingdings" panose="05000000000000000000" pitchFamily="2" charset="2"/>
              <a:buChar char="§"/>
            </a:pPr>
            <a:r>
              <a:rPr lang="en-US" sz="2400" dirty="0"/>
              <a:t>CT</a:t>
            </a:r>
          </a:p>
        </p:txBody>
      </p:sp>
      <p:pic>
        <p:nvPicPr>
          <p:cNvPr id="11" name="Picture 10">
            <a:extLst>
              <a:ext uri="{FF2B5EF4-FFF2-40B4-BE49-F238E27FC236}">
                <a16:creationId xmlns:a16="http://schemas.microsoft.com/office/drawing/2014/main" id="{CA5FDEAE-4B20-418B-A692-1B6E042EBCAD}"/>
              </a:ext>
            </a:extLst>
          </p:cNvPr>
          <p:cNvPicPr>
            <a:picLocks noChangeAspect="1"/>
          </p:cNvPicPr>
          <p:nvPr/>
        </p:nvPicPr>
        <p:blipFill>
          <a:blip r:embed="rId3"/>
          <a:stretch>
            <a:fillRect/>
          </a:stretch>
        </p:blipFill>
        <p:spPr>
          <a:xfrm>
            <a:off x="958862" y="4147406"/>
            <a:ext cx="7065876" cy="688908"/>
          </a:xfrm>
          <a:prstGeom prst="rect">
            <a:avLst/>
          </a:prstGeom>
        </p:spPr>
      </p:pic>
    </p:spTree>
    <p:extLst>
      <p:ext uri="{BB962C8B-B14F-4D97-AF65-F5344CB8AC3E}">
        <p14:creationId xmlns:p14="http://schemas.microsoft.com/office/powerpoint/2010/main" val="1927549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a:xfrm>
            <a:off x="7867862" y="6157110"/>
            <a:ext cx="4114800" cy="365125"/>
          </a:xfrm>
        </p:spPr>
        <p:txBody>
          <a:bodyPr/>
          <a:lstStyle/>
          <a:p>
            <a:r>
              <a:rPr lang="en-US" dirty="0"/>
              <a:t>© 2019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23568" y="69334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DIAGNOSTIC IMAGING</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Limited strength evidence supports the clinical utility of nuclear imaging to aid in the diagnosis of PJI.</a:t>
            </a:r>
          </a:p>
        </p:txBody>
      </p:sp>
      <p:pic>
        <p:nvPicPr>
          <p:cNvPr id="11" name="Picture 10">
            <a:extLst>
              <a:ext uri="{FF2B5EF4-FFF2-40B4-BE49-F238E27FC236}">
                <a16:creationId xmlns:a16="http://schemas.microsoft.com/office/drawing/2014/main" id="{CA5FDEAE-4B20-418B-A692-1B6E042EBCAD}"/>
              </a:ext>
            </a:extLst>
          </p:cNvPr>
          <p:cNvPicPr>
            <a:picLocks noChangeAspect="1"/>
          </p:cNvPicPr>
          <p:nvPr/>
        </p:nvPicPr>
        <p:blipFill>
          <a:blip r:embed="rId3"/>
          <a:stretch>
            <a:fillRect/>
          </a:stretch>
        </p:blipFill>
        <p:spPr>
          <a:xfrm>
            <a:off x="925811" y="3437813"/>
            <a:ext cx="7065876" cy="688908"/>
          </a:xfrm>
          <a:prstGeom prst="rect">
            <a:avLst/>
          </a:prstGeom>
        </p:spPr>
      </p:pic>
    </p:spTree>
    <p:extLst>
      <p:ext uri="{BB962C8B-B14F-4D97-AF65-F5344CB8AC3E}">
        <p14:creationId xmlns:p14="http://schemas.microsoft.com/office/powerpoint/2010/main" val="1055677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693F70-E881-41F6-9A7C-1BB17884D637}"/>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8" name="Title 1">
            <a:extLst>
              <a:ext uri="{FF2B5EF4-FFF2-40B4-BE49-F238E27FC236}">
                <a16:creationId xmlns:a16="http://schemas.microsoft.com/office/drawing/2014/main" id="{E6D92C1B-3C31-4EAB-9541-C053775A7000}"/>
              </a:ext>
            </a:extLst>
          </p:cNvPr>
          <p:cNvSpPr txBox="1">
            <a:spLocks/>
          </p:cNvSpPr>
          <p:nvPr/>
        </p:nvSpPr>
        <p:spPr>
          <a:xfrm>
            <a:off x="512551" y="693345"/>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DIAGNOSTIC IMAGING</a:t>
            </a:r>
          </a:p>
        </p:txBody>
      </p:sp>
      <p:sp>
        <p:nvSpPr>
          <p:cNvPr id="19" name="Content Placeholder 2">
            <a:extLst>
              <a:ext uri="{FF2B5EF4-FFF2-40B4-BE49-F238E27FC236}">
                <a16:creationId xmlns:a16="http://schemas.microsoft.com/office/drawing/2014/main" id="{C80F6B8C-35D0-4855-ACDF-6B90CAEA3C44}"/>
              </a:ext>
            </a:extLst>
          </p:cNvPr>
          <p:cNvSpPr>
            <a:spLocks noGrp="1"/>
          </p:cNvSpPr>
          <p:nvPr>
            <p:ph idx="1"/>
          </p:nvPr>
        </p:nvSpPr>
        <p:spPr>
          <a:xfrm>
            <a:off x="533400" y="1490023"/>
            <a:ext cx="10515600" cy="840948"/>
          </a:xfrm>
        </p:spPr>
        <p:txBody>
          <a:bodyPr>
            <a:noAutofit/>
          </a:bodyPr>
          <a:lstStyle/>
          <a:p>
            <a:pPr marL="457200" indent="-457200">
              <a:lnSpc>
                <a:spcPct val="100000"/>
              </a:lnSpc>
              <a:buFont typeface="Wingdings" panose="05000000000000000000" pitchFamily="2" charset="2"/>
              <a:buChar char="§"/>
            </a:pPr>
            <a:r>
              <a:rPr lang="en-US" sz="2400" dirty="0"/>
              <a:t>In the absence of reliable evidence for Gallium-67 imaging it is the opinion of this work group that this radiopharmaceutical does not have a role in the workup of prosthetic joint infection.</a:t>
            </a:r>
          </a:p>
        </p:txBody>
      </p:sp>
      <p:pic>
        <p:nvPicPr>
          <p:cNvPr id="6" name="Picture 5">
            <a:extLst>
              <a:ext uri="{FF2B5EF4-FFF2-40B4-BE49-F238E27FC236}">
                <a16:creationId xmlns:a16="http://schemas.microsoft.com/office/drawing/2014/main" id="{E3440ED9-D93B-4431-BD71-2054E988E18B}"/>
              </a:ext>
            </a:extLst>
          </p:cNvPr>
          <p:cNvPicPr>
            <a:picLocks noChangeAspect="1"/>
          </p:cNvPicPr>
          <p:nvPr/>
        </p:nvPicPr>
        <p:blipFill>
          <a:blip r:embed="rId3"/>
          <a:stretch>
            <a:fillRect/>
          </a:stretch>
        </p:blipFill>
        <p:spPr>
          <a:xfrm>
            <a:off x="899066" y="3508652"/>
            <a:ext cx="7669433" cy="810838"/>
          </a:xfrm>
          <a:prstGeom prst="rect">
            <a:avLst/>
          </a:prstGeom>
        </p:spPr>
      </p:pic>
    </p:spTree>
    <p:extLst>
      <p:ext uri="{BB962C8B-B14F-4D97-AF65-F5344CB8AC3E}">
        <p14:creationId xmlns:p14="http://schemas.microsoft.com/office/powerpoint/2010/main" val="731840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9B66CD4-5611-4DDA-9555-3EEC12C4B936}"/>
              </a:ext>
            </a:extLst>
          </p:cNvPr>
          <p:cNvSpPr>
            <a:spLocks noGrp="1"/>
          </p:cNvSpPr>
          <p:nvPr>
            <p:ph type="ftr" sz="quarter" idx="11"/>
          </p:nvPr>
        </p:nvSpPr>
        <p:spPr/>
        <p:txBody>
          <a:bodyPr/>
          <a:lstStyle/>
          <a:p>
            <a:r>
              <a:rPr lang="en-US" dirty="0"/>
              <a:t>© 2019 </a:t>
            </a:r>
            <a:r>
              <a:rPr lang="en-US" dirty="0" err="1"/>
              <a:t>merican</a:t>
            </a:r>
            <a:r>
              <a:rPr lang="en-US" dirty="0"/>
              <a:t> Academy of </a:t>
            </a:r>
            <a:r>
              <a:rPr lang="en-US" dirty="0" err="1"/>
              <a:t>Orthopaedic</a:t>
            </a:r>
            <a:r>
              <a:rPr lang="en-US" dirty="0"/>
              <a:t> Surgeons </a:t>
            </a:r>
          </a:p>
        </p:txBody>
      </p:sp>
      <p:sp>
        <p:nvSpPr>
          <p:cNvPr id="14" name="Title 1">
            <a:extLst>
              <a:ext uri="{FF2B5EF4-FFF2-40B4-BE49-F238E27FC236}">
                <a16:creationId xmlns:a16="http://schemas.microsoft.com/office/drawing/2014/main" id="{98AC9135-DC5E-4AD5-82E1-F53724232466}"/>
              </a:ext>
            </a:extLst>
          </p:cNvPr>
          <p:cNvSpPr txBox="1">
            <a:spLocks/>
          </p:cNvSpPr>
          <p:nvPr/>
        </p:nvSpPr>
        <p:spPr>
          <a:xfrm>
            <a:off x="535895" y="706728"/>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GRAM STAIN</a:t>
            </a:r>
          </a:p>
        </p:txBody>
      </p:sp>
      <p:sp>
        <p:nvSpPr>
          <p:cNvPr id="15" name="Content Placeholder 2">
            <a:extLst>
              <a:ext uri="{FF2B5EF4-FFF2-40B4-BE49-F238E27FC236}">
                <a16:creationId xmlns:a16="http://schemas.microsoft.com/office/drawing/2014/main" id="{B2128C5D-CCBD-4F48-9145-DD95CCF55191}"/>
              </a:ext>
            </a:extLst>
          </p:cNvPr>
          <p:cNvSpPr>
            <a:spLocks noGrp="1"/>
          </p:cNvSpPr>
          <p:nvPr>
            <p:ph idx="1"/>
          </p:nvPr>
        </p:nvSpPr>
        <p:spPr>
          <a:xfrm>
            <a:off x="503632" y="1477208"/>
            <a:ext cx="10515600" cy="796471"/>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Moderate strength evidence supports that the practitioner avoid the use of intraoperative gram stain to rule out periprosthetic joint infection.</a:t>
            </a:r>
            <a:endParaRPr lang="en-US" sz="2000" dirty="0"/>
          </a:p>
        </p:txBody>
      </p:sp>
      <p:pic>
        <p:nvPicPr>
          <p:cNvPr id="8" name="Picture 7">
            <a:extLst>
              <a:ext uri="{FF2B5EF4-FFF2-40B4-BE49-F238E27FC236}">
                <a16:creationId xmlns:a16="http://schemas.microsoft.com/office/drawing/2014/main" id="{4BA0DE79-76FE-4304-8431-F48973BA3C6D}"/>
              </a:ext>
            </a:extLst>
          </p:cNvPr>
          <p:cNvPicPr>
            <a:picLocks noChangeAspect="1"/>
          </p:cNvPicPr>
          <p:nvPr/>
        </p:nvPicPr>
        <p:blipFill>
          <a:blip r:embed="rId3"/>
          <a:stretch>
            <a:fillRect/>
          </a:stretch>
        </p:blipFill>
        <p:spPr>
          <a:xfrm>
            <a:off x="869283" y="3518681"/>
            <a:ext cx="7498730" cy="646232"/>
          </a:xfrm>
          <a:prstGeom prst="rect">
            <a:avLst/>
          </a:prstGeom>
        </p:spPr>
      </p:pic>
    </p:spTree>
    <p:extLst>
      <p:ext uri="{BB962C8B-B14F-4D97-AF65-F5344CB8AC3E}">
        <p14:creationId xmlns:p14="http://schemas.microsoft.com/office/powerpoint/2010/main" val="357580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FC405F8-C0D8-4784-84A5-6566B39A3AEA}"/>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68CA2129-D78B-4436-8915-5315A0BA60B8}"/>
              </a:ext>
            </a:extLst>
          </p:cNvPr>
          <p:cNvSpPr txBox="1">
            <a:spLocks/>
          </p:cNvSpPr>
          <p:nvPr/>
        </p:nvSpPr>
        <p:spPr>
          <a:xfrm>
            <a:off x="514921" y="829239"/>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AVOIDING ANTIMICROBIALS TWO WEEKS PRIOR </a:t>
            </a:r>
          </a:p>
          <a:p>
            <a:r>
              <a:rPr lang="en-US" b="0" dirty="0">
                <a:effectLst>
                  <a:outerShdw blurRad="38100" dist="38100" dir="2700000" algn="tl">
                    <a:srgbClr val="000000">
                      <a:alpha val="43137"/>
                    </a:srgbClr>
                  </a:outerShdw>
                </a:effectLst>
              </a:rPr>
              <a:t>TO OBTAINING INTRA-ARTICULAR CULTURE</a:t>
            </a:r>
          </a:p>
        </p:txBody>
      </p:sp>
      <p:sp>
        <p:nvSpPr>
          <p:cNvPr id="15" name="Content Placeholder 2">
            <a:extLst>
              <a:ext uri="{FF2B5EF4-FFF2-40B4-BE49-F238E27FC236}">
                <a16:creationId xmlns:a16="http://schemas.microsoft.com/office/drawing/2014/main" id="{21085660-0994-4DAE-9CEC-5E2050E81A75}"/>
              </a:ext>
            </a:extLst>
          </p:cNvPr>
          <p:cNvSpPr>
            <a:spLocks noGrp="1"/>
          </p:cNvSpPr>
          <p:nvPr>
            <p:ph idx="1"/>
          </p:nvPr>
        </p:nvSpPr>
        <p:spPr>
          <a:xfrm>
            <a:off x="503904" y="1827004"/>
            <a:ext cx="10088671" cy="842804"/>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Limited evidence supports withholding antimicrobials for a minimum of two weeks prior to obtaining intra-articular culture to establish the diagnosis of PJI.</a:t>
            </a:r>
            <a:endParaRPr lang="en-US" sz="2000" dirty="0"/>
          </a:p>
        </p:txBody>
      </p:sp>
      <p:pic>
        <p:nvPicPr>
          <p:cNvPr id="6" name="Picture 5">
            <a:extLst>
              <a:ext uri="{FF2B5EF4-FFF2-40B4-BE49-F238E27FC236}">
                <a16:creationId xmlns:a16="http://schemas.microsoft.com/office/drawing/2014/main" id="{59F8314B-A845-418C-B3D4-8C666F35CF5E}"/>
              </a:ext>
            </a:extLst>
          </p:cNvPr>
          <p:cNvPicPr>
            <a:picLocks noChangeAspect="1"/>
          </p:cNvPicPr>
          <p:nvPr/>
        </p:nvPicPr>
        <p:blipFill>
          <a:blip r:embed="rId3"/>
          <a:stretch>
            <a:fillRect/>
          </a:stretch>
        </p:blipFill>
        <p:spPr>
          <a:xfrm>
            <a:off x="925811" y="3509140"/>
            <a:ext cx="7065876" cy="688908"/>
          </a:xfrm>
          <a:prstGeom prst="rect">
            <a:avLst/>
          </a:prstGeom>
        </p:spPr>
      </p:pic>
    </p:spTree>
    <p:extLst>
      <p:ext uri="{BB962C8B-B14F-4D97-AF65-F5344CB8AC3E}">
        <p14:creationId xmlns:p14="http://schemas.microsoft.com/office/powerpoint/2010/main" val="2391977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760272-69B1-45B4-B28A-0C810993AECB}"/>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ADE5F446-7A77-4EDB-AF4E-A3E7269F036F}"/>
              </a:ext>
            </a:extLst>
          </p:cNvPr>
          <p:cNvSpPr txBox="1">
            <a:spLocks/>
          </p:cNvSpPr>
          <p:nvPr/>
        </p:nvSpPr>
        <p:spPr>
          <a:xfrm>
            <a:off x="503904" y="819276"/>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INITIATING ANTIMICROBIALS PRIOR TO </a:t>
            </a:r>
          </a:p>
          <a:p>
            <a:r>
              <a:rPr lang="en-US" b="0" dirty="0">
                <a:effectLst>
                  <a:outerShdw blurRad="38100" dist="38100" dir="2700000" algn="tl">
                    <a:srgbClr val="000000">
                      <a:alpha val="43137"/>
                    </a:srgbClr>
                  </a:outerShdw>
                </a:effectLst>
              </a:rPr>
              <a:t>OBTAINING INTRA-ARTICULAR CULTURE</a:t>
            </a:r>
          </a:p>
        </p:txBody>
      </p:sp>
      <p:sp>
        <p:nvSpPr>
          <p:cNvPr id="15" name="Content Placeholder 2">
            <a:extLst>
              <a:ext uri="{FF2B5EF4-FFF2-40B4-BE49-F238E27FC236}">
                <a16:creationId xmlns:a16="http://schemas.microsoft.com/office/drawing/2014/main" id="{8A26A940-DC20-41E3-A9B5-1EA4E3CEB59C}"/>
              </a:ext>
            </a:extLst>
          </p:cNvPr>
          <p:cNvSpPr>
            <a:spLocks noGrp="1"/>
          </p:cNvSpPr>
          <p:nvPr>
            <p:ph idx="1"/>
          </p:nvPr>
        </p:nvSpPr>
        <p:spPr>
          <a:xfrm>
            <a:off x="533400" y="1744661"/>
            <a:ext cx="10515600" cy="2516865"/>
          </a:xfrm>
        </p:spPr>
        <p:txBody>
          <a:bodyPr>
            <a:normAutofit/>
          </a:bodyPr>
          <a:lstStyle/>
          <a:p>
            <a:pPr marL="457200" indent="-457200">
              <a:lnSpc>
                <a:spcPct val="100000"/>
              </a:lnSpc>
              <a:spcBef>
                <a:spcPts val="0"/>
              </a:spcBef>
              <a:spcAft>
                <a:spcPts val="1200"/>
              </a:spcAft>
              <a:buFont typeface="Wingdings" panose="05000000000000000000" pitchFamily="2" charset="2"/>
              <a:buChar char="§"/>
            </a:pPr>
            <a:r>
              <a:rPr lang="en-US" sz="2400" dirty="0"/>
              <a:t>Moderate evidence supports avoiding administration of antimicrobials in patients suspected of having a periprosthetic joint infection until cultures have been obtained and a diagnosis has been established.</a:t>
            </a:r>
            <a:endParaRPr lang="en-US" sz="2000" dirty="0"/>
          </a:p>
        </p:txBody>
      </p:sp>
      <p:pic>
        <p:nvPicPr>
          <p:cNvPr id="6" name="Picture 5">
            <a:extLst>
              <a:ext uri="{FF2B5EF4-FFF2-40B4-BE49-F238E27FC236}">
                <a16:creationId xmlns:a16="http://schemas.microsoft.com/office/drawing/2014/main" id="{2AAFAE39-9CE4-41AB-82F1-51F8AD14ADF4}"/>
              </a:ext>
            </a:extLst>
          </p:cNvPr>
          <p:cNvPicPr>
            <a:picLocks noChangeAspect="1"/>
          </p:cNvPicPr>
          <p:nvPr/>
        </p:nvPicPr>
        <p:blipFill>
          <a:blip r:embed="rId3"/>
          <a:stretch>
            <a:fillRect/>
          </a:stretch>
        </p:blipFill>
        <p:spPr>
          <a:xfrm>
            <a:off x="891317" y="3503270"/>
            <a:ext cx="7498730" cy="646232"/>
          </a:xfrm>
          <a:prstGeom prst="rect">
            <a:avLst/>
          </a:prstGeom>
        </p:spPr>
      </p:pic>
    </p:spTree>
    <p:extLst>
      <p:ext uri="{BB962C8B-B14F-4D97-AF65-F5344CB8AC3E}">
        <p14:creationId xmlns:p14="http://schemas.microsoft.com/office/powerpoint/2010/main" val="291289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F829-2882-4242-B150-4241C19ABB64}"/>
              </a:ext>
            </a:extLst>
          </p:cNvPr>
          <p:cNvSpPr>
            <a:spLocks noGrp="1"/>
          </p:cNvSpPr>
          <p:nvPr>
            <p:ph type="title"/>
          </p:nvPr>
        </p:nvSpPr>
        <p:spPr>
          <a:xfrm>
            <a:off x="979197" y="187011"/>
            <a:ext cx="3866683" cy="1600200"/>
          </a:xfrm>
          <a:prstGeom prst="rect">
            <a:avLst/>
          </a:prstGeom>
        </p:spPr>
        <p:txBody>
          <a:bodyPr anchor="b">
            <a:normAutofit/>
          </a:bodyPr>
          <a:lstStyle/>
          <a:p>
            <a:r>
              <a:rPr lang="en-US" sz="3000" b="0" dirty="0">
                <a:effectLst>
                  <a:outerShdw blurRad="38100" dist="38100" dir="2700000" algn="tl">
                    <a:srgbClr val="000000">
                      <a:alpha val="43137"/>
                    </a:srgbClr>
                  </a:outerShdw>
                </a:effectLst>
              </a:rPr>
              <a:t>GOALS AND RATIONALE OF A CLINICAL PRACTICE GUIDELINE </a:t>
            </a:r>
          </a:p>
        </p:txBody>
      </p:sp>
      <p:sp>
        <p:nvSpPr>
          <p:cNvPr id="3" name="Content Placeholder 2">
            <a:extLst>
              <a:ext uri="{FF2B5EF4-FFF2-40B4-BE49-F238E27FC236}">
                <a16:creationId xmlns:a16="http://schemas.microsoft.com/office/drawing/2014/main" id="{E29EE0CD-8D97-4ECE-85A6-D1617C2FBD91}"/>
              </a:ext>
            </a:extLst>
          </p:cNvPr>
          <p:cNvSpPr>
            <a:spLocks noGrp="1"/>
          </p:cNvSpPr>
          <p:nvPr>
            <p:ph idx="1"/>
          </p:nvPr>
        </p:nvSpPr>
        <p:spPr>
          <a:xfrm>
            <a:off x="5425173" y="727075"/>
            <a:ext cx="6069304" cy="5403850"/>
          </a:xfrm>
          <a:prstGeom prst="rect">
            <a:avLst/>
          </a:prstGeom>
          <a:ln>
            <a:noFill/>
          </a:ln>
        </p:spPr>
        <p:txBody>
          <a:bodyPr>
            <a:normAutofit/>
          </a:bodyPr>
          <a:lstStyle/>
          <a:p>
            <a:pPr marL="457200" lvl="0" indent="-457200">
              <a:spcBef>
                <a:spcPts val="0"/>
              </a:spcBef>
              <a:spcAft>
                <a:spcPts val="1800"/>
              </a:spcAft>
              <a:buFont typeface="Wingdings" panose="05000000000000000000" pitchFamily="2" charset="2"/>
              <a:buChar char="§"/>
            </a:pPr>
            <a:r>
              <a:rPr lang="en-US" dirty="0"/>
              <a:t>Improve treatment based on current best evidence </a:t>
            </a:r>
          </a:p>
          <a:p>
            <a:pPr marL="457200" indent="-457200">
              <a:spcBef>
                <a:spcPts val="0"/>
              </a:spcBef>
              <a:spcAft>
                <a:spcPts val="1800"/>
              </a:spcAft>
              <a:buFont typeface="Wingdings" panose="05000000000000000000" pitchFamily="2" charset="2"/>
              <a:buChar char="§"/>
            </a:pPr>
            <a:r>
              <a:rPr lang="en-US" dirty="0"/>
              <a:t>Guides qualified physicians through treatment decisions to improve quality and efficiency of care</a:t>
            </a:r>
          </a:p>
          <a:p>
            <a:pPr marL="457200" indent="-457200">
              <a:spcBef>
                <a:spcPts val="0"/>
              </a:spcBef>
              <a:spcAft>
                <a:spcPts val="1800"/>
              </a:spcAft>
              <a:buFont typeface="Wingdings" panose="05000000000000000000" pitchFamily="2" charset="2"/>
              <a:buChar char="§"/>
            </a:pPr>
            <a:r>
              <a:rPr lang="en-US" dirty="0"/>
              <a:t>Identify areas for future research </a:t>
            </a:r>
          </a:p>
          <a:p>
            <a:pPr marL="457200" indent="-457200">
              <a:spcBef>
                <a:spcPts val="0"/>
              </a:spcBef>
              <a:spcAft>
                <a:spcPts val="1800"/>
              </a:spcAft>
              <a:buFont typeface="Wingdings" panose="05000000000000000000" pitchFamily="2" charset="2"/>
              <a:buChar char="§"/>
            </a:pPr>
            <a:endParaRPr lang="en-US" dirty="0"/>
          </a:p>
          <a:p>
            <a:pPr marL="0" indent="0">
              <a:spcBef>
                <a:spcPts val="0"/>
              </a:spcBef>
              <a:spcAft>
                <a:spcPts val="1800"/>
              </a:spcAft>
              <a:buNone/>
            </a:pPr>
            <a:r>
              <a:rPr lang="en-US" i="1" dirty="0"/>
              <a:t>CPG recommendations are not meant to be fixed protocols; patients’ needs, local resources, and clinician independent medical judgement must be considered for any specific procedure or treatment</a:t>
            </a:r>
          </a:p>
        </p:txBody>
      </p:sp>
      <p:sp>
        <p:nvSpPr>
          <p:cNvPr id="4" name="Footer Placeholder 3">
            <a:extLst>
              <a:ext uri="{FF2B5EF4-FFF2-40B4-BE49-F238E27FC236}">
                <a16:creationId xmlns:a16="http://schemas.microsoft.com/office/drawing/2014/main" id="{AFFC037D-6EB8-4028-A943-583948A6D75E}"/>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dirty="0"/>
              <a:t>© 2019 American Academy of </a:t>
            </a:r>
            <a:r>
              <a:rPr lang="en-US" dirty="0" err="1"/>
              <a:t>Orthopaedic</a:t>
            </a:r>
            <a:r>
              <a:rPr lang="en-US" dirty="0"/>
              <a:t> Surgeons </a:t>
            </a:r>
            <a:endParaRPr lang="en-US"/>
          </a:p>
        </p:txBody>
      </p:sp>
      <p:pic>
        <p:nvPicPr>
          <p:cNvPr id="10" name="Picture 9" descr="A picture containing vector graphics&#10;&#10;Description automatically generated">
            <a:extLst>
              <a:ext uri="{FF2B5EF4-FFF2-40B4-BE49-F238E27FC236}">
                <a16:creationId xmlns:a16="http://schemas.microsoft.com/office/drawing/2014/main" id="{E6E0EABB-FFE5-4D60-A4B0-283ABE4D726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1547" y="1900017"/>
            <a:ext cx="3970872" cy="3970872"/>
          </a:xfrm>
          <a:prstGeom prst="rect">
            <a:avLst/>
          </a:prstGeom>
        </p:spPr>
      </p:pic>
    </p:spTree>
    <p:extLst>
      <p:ext uri="{BB962C8B-B14F-4D97-AF65-F5344CB8AC3E}">
        <p14:creationId xmlns:p14="http://schemas.microsoft.com/office/powerpoint/2010/main" val="2622354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760272-69B1-45B4-B28A-0C810993AECB}"/>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ADE5F446-7A77-4EDB-AF4E-A3E7269F036F}"/>
              </a:ext>
            </a:extLst>
          </p:cNvPr>
          <p:cNvSpPr txBox="1">
            <a:spLocks/>
          </p:cNvSpPr>
          <p:nvPr/>
        </p:nvSpPr>
        <p:spPr>
          <a:xfrm>
            <a:off x="536955" y="819276"/>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ANTIBIOTICS WITH LOW PREOPERATIVE SUSPICION OF PJI OR ESTABLISHED PJI WITH A KNOWN PATHOGEN</a:t>
            </a:r>
          </a:p>
        </p:txBody>
      </p:sp>
      <p:sp>
        <p:nvSpPr>
          <p:cNvPr id="15" name="Content Placeholder 2">
            <a:extLst>
              <a:ext uri="{FF2B5EF4-FFF2-40B4-BE49-F238E27FC236}">
                <a16:creationId xmlns:a16="http://schemas.microsoft.com/office/drawing/2014/main" id="{8A26A940-DC20-41E3-A9B5-1EA4E3CEB59C}"/>
              </a:ext>
            </a:extLst>
          </p:cNvPr>
          <p:cNvSpPr>
            <a:spLocks noGrp="1"/>
          </p:cNvSpPr>
          <p:nvPr>
            <p:ph idx="1"/>
          </p:nvPr>
        </p:nvSpPr>
        <p:spPr>
          <a:xfrm>
            <a:off x="533400" y="1744661"/>
            <a:ext cx="10896600" cy="2516865"/>
          </a:xfrm>
        </p:spPr>
        <p:txBody>
          <a:bodyPr>
            <a:normAutofit/>
          </a:bodyPr>
          <a:lstStyle/>
          <a:p>
            <a:pPr marL="457200" indent="-457200">
              <a:lnSpc>
                <a:spcPct val="100000"/>
              </a:lnSpc>
              <a:spcBef>
                <a:spcPts val="0"/>
              </a:spcBef>
              <a:spcAft>
                <a:spcPts val="1200"/>
              </a:spcAft>
              <a:buFont typeface="Wingdings" panose="05000000000000000000" pitchFamily="2" charset="2"/>
              <a:buChar char="§"/>
            </a:pPr>
            <a:r>
              <a:rPr lang="en-US" sz="2400" dirty="0"/>
              <a:t>Strong evidence supports that preoperative prophylactic antibiotics be given prior to revision surgery inpatients at low preoperative suspicion for periprosthetic infection and those with an established diagnosis of periprosthetic joint infection of known pathogen who are undergoing reoperation.</a:t>
            </a:r>
            <a:endParaRPr lang="en-US" sz="2000" dirty="0"/>
          </a:p>
        </p:txBody>
      </p:sp>
      <p:grpSp>
        <p:nvGrpSpPr>
          <p:cNvPr id="7" name="Group 6">
            <a:extLst>
              <a:ext uri="{FF2B5EF4-FFF2-40B4-BE49-F238E27FC236}">
                <a16:creationId xmlns:a16="http://schemas.microsoft.com/office/drawing/2014/main" id="{FAA687C4-5BA1-46E3-972A-9E8B3175C621}"/>
              </a:ext>
            </a:extLst>
          </p:cNvPr>
          <p:cNvGrpSpPr/>
          <p:nvPr/>
        </p:nvGrpSpPr>
        <p:grpSpPr>
          <a:xfrm>
            <a:off x="1012629" y="3619248"/>
            <a:ext cx="7073423" cy="517354"/>
            <a:chOff x="1044137" y="2640278"/>
            <a:chExt cx="7073423" cy="517354"/>
          </a:xfrm>
        </p:grpSpPr>
        <p:sp>
          <p:nvSpPr>
            <p:cNvPr id="8" name="TextBox 7">
              <a:extLst>
                <a:ext uri="{FF2B5EF4-FFF2-40B4-BE49-F238E27FC236}">
                  <a16:creationId xmlns:a16="http://schemas.microsoft.com/office/drawing/2014/main" id="{5A3897C8-F19C-46A3-9128-DE517EFED615}"/>
                </a:ext>
              </a:extLst>
            </p:cNvPr>
            <p:cNvSpPr txBox="1"/>
            <p:nvPr/>
          </p:nvSpPr>
          <p:spPr>
            <a:xfrm>
              <a:off x="1044137" y="2640278"/>
              <a:ext cx="6076950" cy="461665"/>
            </a:xfrm>
            <a:prstGeom prst="rect">
              <a:avLst/>
            </a:prstGeom>
            <a:noFill/>
          </p:spPr>
          <p:txBody>
            <a:bodyPr wrap="square" rtlCol="0">
              <a:spAutoFit/>
            </a:bodyPr>
            <a:lstStyle/>
            <a:p>
              <a:r>
                <a:rPr lang="en-US" sz="2400" b="1" dirty="0">
                  <a:solidFill>
                    <a:schemeClr val="tx1">
                      <a:lumMod val="50000"/>
                      <a:lumOff val="50000"/>
                    </a:schemeClr>
                  </a:solidFill>
                </a:rPr>
                <a:t>Strength of Recommendation: Strong  </a:t>
              </a:r>
            </a:p>
          </p:txBody>
        </p:sp>
        <p:pic>
          <p:nvPicPr>
            <p:cNvPr id="9" name="Picture 8">
              <a:extLst>
                <a:ext uri="{FF2B5EF4-FFF2-40B4-BE49-F238E27FC236}">
                  <a16:creationId xmlns:a16="http://schemas.microsoft.com/office/drawing/2014/main" id="{3BB9B304-929F-47B3-9C4B-B617E9542047}"/>
                </a:ext>
              </a:extLst>
            </p:cNvPr>
            <p:cNvPicPr>
              <a:picLocks noChangeAspect="1"/>
            </p:cNvPicPr>
            <p:nvPr/>
          </p:nvPicPr>
          <p:blipFill>
            <a:blip r:embed="rId3">
              <a:duotone>
                <a:prstClr val="black"/>
                <a:schemeClr val="accent3">
                  <a:tint val="45000"/>
                  <a:satMod val="400000"/>
                </a:schemeClr>
              </a:duotone>
            </a:blip>
            <a:stretch>
              <a:fillRect/>
            </a:stretch>
          </p:blipFill>
          <p:spPr>
            <a:xfrm>
              <a:off x="6270312" y="2712585"/>
              <a:ext cx="1847248" cy="445047"/>
            </a:xfrm>
            <a:prstGeom prst="rect">
              <a:avLst/>
            </a:prstGeom>
          </p:spPr>
        </p:pic>
      </p:grpSp>
    </p:spTree>
    <p:extLst>
      <p:ext uri="{BB962C8B-B14F-4D97-AF65-F5344CB8AC3E}">
        <p14:creationId xmlns:p14="http://schemas.microsoft.com/office/powerpoint/2010/main" val="3536489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20E3F78-03FB-4EE0-BB0F-7C7D1B3357EB}"/>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39B2F28C-547B-4144-A936-ADDF02947A78}"/>
              </a:ext>
            </a:extLst>
          </p:cNvPr>
          <p:cNvSpPr txBox="1">
            <a:spLocks/>
          </p:cNvSpPr>
          <p:nvPr/>
        </p:nvSpPr>
        <p:spPr>
          <a:xfrm>
            <a:off x="533400" y="692678"/>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PERIOPERATIVE ANTIBIOTIC SELECTION - (Limited)</a:t>
            </a:r>
          </a:p>
        </p:txBody>
      </p:sp>
      <p:sp>
        <p:nvSpPr>
          <p:cNvPr id="15" name="Content Placeholder 2">
            <a:extLst>
              <a:ext uri="{FF2B5EF4-FFF2-40B4-BE49-F238E27FC236}">
                <a16:creationId xmlns:a16="http://schemas.microsoft.com/office/drawing/2014/main" id="{D682E67E-4214-4890-9789-B755DE3F6DAB}"/>
              </a:ext>
            </a:extLst>
          </p:cNvPr>
          <p:cNvSpPr>
            <a:spLocks noGrp="1"/>
          </p:cNvSpPr>
          <p:nvPr>
            <p:ph idx="1"/>
          </p:nvPr>
        </p:nvSpPr>
        <p:spPr>
          <a:xfrm>
            <a:off x="533400" y="1594263"/>
            <a:ext cx="10515600" cy="893414"/>
          </a:xfrm>
        </p:spPr>
        <p:txBody>
          <a:bodyPr>
            <a:noAutofit/>
          </a:bodyPr>
          <a:lstStyle/>
          <a:p>
            <a:pPr marL="457200" indent="-457200">
              <a:lnSpc>
                <a:spcPct val="100000"/>
              </a:lnSpc>
              <a:buFont typeface="Wingdings" panose="05000000000000000000" pitchFamily="2" charset="2"/>
              <a:buChar char="§"/>
            </a:pPr>
            <a:r>
              <a:rPr lang="en-US" sz="2400" dirty="0"/>
              <a:t>Limited strength evidence supports the use of any of the following perioperative antibiotics in reducing risk of PJI, though no studies reviewed were powered to detect a significant difference among those listed: </a:t>
            </a:r>
          </a:p>
          <a:p>
            <a:pPr marL="457200" indent="-457200">
              <a:lnSpc>
                <a:spcPct val="100000"/>
              </a:lnSpc>
              <a:buFont typeface="Wingdings" panose="05000000000000000000" pitchFamily="2" charset="2"/>
              <a:buChar char="§"/>
            </a:pPr>
            <a:endParaRPr lang="en-US" sz="2400" dirty="0"/>
          </a:p>
          <a:p>
            <a:pPr marL="800082" lvl="1" indent="-457200">
              <a:lnSpc>
                <a:spcPct val="100000"/>
              </a:lnSpc>
              <a:buFont typeface="Wingdings" panose="05000000000000000000" pitchFamily="2" charset="2"/>
              <a:buChar char="§"/>
            </a:pPr>
            <a:r>
              <a:rPr lang="en-US" sz="2000" i="1" dirty="0"/>
              <a:t>1st generation cephalosporin (e.g. cefazolin) </a:t>
            </a:r>
          </a:p>
          <a:p>
            <a:pPr marL="800082" lvl="1" indent="-457200">
              <a:lnSpc>
                <a:spcPct val="100000"/>
              </a:lnSpc>
              <a:buFont typeface="Wingdings" panose="05000000000000000000" pitchFamily="2" charset="2"/>
              <a:buChar char="§"/>
            </a:pPr>
            <a:r>
              <a:rPr lang="en-US" sz="2000" i="1" dirty="0"/>
              <a:t>2nd generation cephalosporin (e.g. cefuroxime) </a:t>
            </a:r>
          </a:p>
          <a:p>
            <a:pPr marL="800082" lvl="1" indent="-457200">
              <a:lnSpc>
                <a:spcPct val="100000"/>
              </a:lnSpc>
              <a:buFont typeface="Wingdings" panose="05000000000000000000" pitchFamily="2" charset="2"/>
              <a:buChar char="§"/>
            </a:pPr>
            <a:r>
              <a:rPr lang="en-US" sz="2000" i="1" dirty="0" err="1"/>
              <a:t>Glycopeptide</a:t>
            </a:r>
            <a:r>
              <a:rPr lang="en-US" sz="2000" i="1" dirty="0"/>
              <a:t> (e.g. vancomycin)</a:t>
            </a:r>
          </a:p>
        </p:txBody>
      </p:sp>
      <p:pic>
        <p:nvPicPr>
          <p:cNvPr id="8" name="Picture 7">
            <a:extLst>
              <a:ext uri="{FF2B5EF4-FFF2-40B4-BE49-F238E27FC236}">
                <a16:creationId xmlns:a16="http://schemas.microsoft.com/office/drawing/2014/main" id="{1F5BF956-8E4A-4949-87F1-69017C2CF4C5}"/>
              </a:ext>
            </a:extLst>
          </p:cNvPr>
          <p:cNvPicPr>
            <a:picLocks noChangeAspect="1"/>
          </p:cNvPicPr>
          <p:nvPr/>
        </p:nvPicPr>
        <p:blipFill>
          <a:blip r:embed="rId3"/>
          <a:stretch>
            <a:fillRect/>
          </a:stretch>
        </p:blipFill>
        <p:spPr>
          <a:xfrm>
            <a:off x="796854" y="4537170"/>
            <a:ext cx="7065876" cy="688908"/>
          </a:xfrm>
          <a:prstGeom prst="rect">
            <a:avLst/>
          </a:prstGeom>
        </p:spPr>
      </p:pic>
    </p:spTree>
    <p:extLst>
      <p:ext uri="{BB962C8B-B14F-4D97-AF65-F5344CB8AC3E}">
        <p14:creationId xmlns:p14="http://schemas.microsoft.com/office/powerpoint/2010/main" val="2084833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20E3F78-03FB-4EE0-BB0F-7C7D1B3357EB}"/>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39B2F28C-547B-4144-A936-ADDF02947A78}"/>
              </a:ext>
            </a:extLst>
          </p:cNvPr>
          <p:cNvSpPr txBox="1">
            <a:spLocks/>
          </p:cNvSpPr>
          <p:nvPr/>
        </p:nvSpPr>
        <p:spPr>
          <a:xfrm>
            <a:off x="533400" y="692678"/>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PERIOPERATIVE ANTIBIOTIC SELECTION - (Consensus)</a:t>
            </a:r>
          </a:p>
        </p:txBody>
      </p:sp>
      <p:sp>
        <p:nvSpPr>
          <p:cNvPr id="15" name="Content Placeholder 2">
            <a:extLst>
              <a:ext uri="{FF2B5EF4-FFF2-40B4-BE49-F238E27FC236}">
                <a16:creationId xmlns:a16="http://schemas.microsoft.com/office/drawing/2014/main" id="{D682E67E-4214-4890-9789-B755DE3F6DAB}"/>
              </a:ext>
            </a:extLst>
          </p:cNvPr>
          <p:cNvSpPr>
            <a:spLocks noGrp="1"/>
          </p:cNvSpPr>
          <p:nvPr>
            <p:ph idx="1"/>
          </p:nvPr>
        </p:nvSpPr>
        <p:spPr>
          <a:xfrm>
            <a:off x="533400" y="1478299"/>
            <a:ext cx="10826262" cy="3105421"/>
          </a:xfrm>
        </p:spPr>
        <p:txBody>
          <a:bodyPr>
            <a:noAutofit/>
          </a:bodyPr>
          <a:lstStyle/>
          <a:p>
            <a:pPr marL="457200" indent="-457200">
              <a:lnSpc>
                <a:spcPct val="100000"/>
              </a:lnSpc>
              <a:buFont typeface="Wingdings" panose="05000000000000000000" pitchFamily="2" charset="2"/>
              <a:buChar char="§"/>
            </a:pPr>
            <a:r>
              <a:rPr lang="en-US" sz="2400" dirty="0"/>
              <a:t>In the absence of reliable evidence comparing other antibiotics and antibiotic combinations, including those listed in the guideline, it is the opinion of this work group that perioperative antibiotics should be selected based on principles of responsible stewardship, balancing the risk of PJI and antibiotic resistance. Selection should reflect the antibiogram of the individual institution, the individual risk factors of the patient, and multidisciplinary support of institutional infection control experts. There is no current reliable evidence to support one antibiotic versus the other (examples provided in the rationale).</a:t>
            </a:r>
            <a:endParaRPr lang="en-US" sz="2000" i="1" dirty="0"/>
          </a:p>
        </p:txBody>
      </p:sp>
      <p:pic>
        <p:nvPicPr>
          <p:cNvPr id="6" name="Picture 5">
            <a:extLst>
              <a:ext uri="{FF2B5EF4-FFF2-40B4-BE49-F238E27FC236}">
                <a16:creationId xmlns:a16="http://schemas.microsoft.com/office/drawing/2014/main" id="{4BE85D3D-DC6D-4FEC-8E50-1B68E26829C0}"/>
              </a:ext>
            </a:extLst>
          </p:cNvPr>
          <p:cNvPicPr>
            <a:picLocks noChangeAspect="1"/>
          </p:cNvPicPr>
          <p:nvPr/>
        </p:nvPicPr>
        <p:blipFill>
          <a:blip r:embed="rId3"/>
          <a:stretch>
            <a:fillRect/>
          </a:stretch>
        </p:blipFill>
        <p:spPr>
          <a:xfrm>
            <a:off x="912201" y="4818240"/>
            <a:ext cx="7669433" cy="810838"/>
          </a:xfrm>
          <a:prstGeom prst="rect">
            <a:avLst/>
          </a:prstGeom>
        </p:spPr>
      </p:pic>
    </p:spTree>
    <p:extLst>
      <p:ext uri="{BB962C8B-B14F-4D97-AF65-F5344CB8AC3E}">
        <p14:creationId xmlns:p14="http://schemas.microsoft.com/office/powerpoint/2010/main" val="2785564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20E3F78-03FB-4EE0-BB0F-7C7D1B3357EB}"/>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39B2F28C-547B-4144-A936-ADDF02947A78}"/>
              </a:ext>
            </a:extLst>
          </p:cNvPr>
          <p:cNvSpPr txBox="1">
            <a:spLocks/>
          </p:cNvSpPr>
          <p:nvPr/>
        </p:nvSpPr>
        <p:spPr>
          <a:xfrm>
            <a:off x="533400" y="692678"/>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ANTIBIOTIC CEMENT</a:t>
            </a:r>
          </a:p>
        </p:txBody>
      </p:sp>
      <p:sp>
        <p:nvSpPr>
          <p:cNvPr id="15" name="Content Placeholder 2">
            <a:extLst>
              <a:ext uri="{FF2B5EF4-FFF2-40B4-BE49-F238E27FC236}">
                <a16:creationId xmlns:a16="http://schemas.microsoft.com/office/drawing/2014/main" id="{D682E67E-4214-4890-9789-B755DE3F6DAB}"/>
              </a:ext>
            </a:extLst>
          </p:cNvPr>
          <p:cNvSpPr>
            <a:spLocks noGrp="1"/>
          </p:cNvSpPr>
          <p:nvPr>
            <p:ph idx="1"/>
          </p:nvPr>
        </p:nvSpPr>
        <p:spPr>
          <a:xfrm>
            <a:off x="533400" y="1605281"/>
            <a:ext cx="10515600" cy="893414"/>
          </a:xfrm>
        </p:spPr>
        <p:txBody>
          <a:bodyPr>
            <a:noAutofit/>
          </a:bodyPr>
          <a:lstStyle/>
          <a:p>
            <a:pPr marL="457200" indent="-457200">
              <a:lnSpc>
                <a:spcPct val="100000"/>
              </a:lnSpc>
              <a:buFont typeface="Wingdings" panose="05000000000000000000" pitchFamily="2" charset="2"/>
              <a:buChar char="§"/>
            </a:pPr>
            <a:r>
              <a:rPr lang="en-US" sz="2400" dirty="0"/>
              <a:t>Limited evidence suggests the routine use of antibiotics in the cement does not reduce the risk of periprosthetic joint infections for patients undergoing cemented TKA.</a:t>
            </a:r>
            <a:endParaRPr lang="en-US" sz="2000" i="1" dirty="0"/>
          </a:p>
        </p:txBody>
      </p:sp>
      <p:grpSp>
        <p:nvGrpSpPr>
          <p:cNvPr id="7" name="Group 6">
            <a:extLst>
              <a:ext uri="{FF2B5EF4-FFF2-40B4-BE49-F238E27FC236}">
                <a16:creationId xmlns:a16="http://schemas.microsoft.com/office/drawing/2014/main" id="{F8327E76-5730-4C1D-ADA1-8B9DB3BA8F90}"/>
              </a:ext>
            </a:extLst>
          </p:cNvPr>
          <p:cNvGrpSpPr/>
          <p:nvPr/>
        </p:nvGrpSpPr>
        <p:grpSpPr>
          <a:xfrm>
            <a:off x="998233" y="3532399"/>
            <a:ext cx="6966076" cy="637188"/>
            <a:chOff x="1187032" y="3296637"/>
            <a:chExt cx="6966076" cy="637188"/>
          </a:xfrm>
        </p:grpSpPr>
        <p:sp>
          <p:nvSpPr>
            <p:cNvPr id="8" name="Content Placeholder 2">
              <a:extLst>
                <a:ext uri="{FF2B5EF4-FFF2-40B4-BE49-F238E27FC236}">
                  <a16:creationId xmlns:a16="http://schemas.microsoft.com/office/drawing/2014/main" id="{F39E7595-38D8-43D9-8C9A-BC1B2C82715A}"/>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solidFill>
                    <a:schemeClr val="tx1">
                      <a:lumMod val="50000"/>
                      <a:lumOff val="50000"/>
                    </a:schemeClr>
                  </a:solidFill>
                </a:rPr>
                <a:t>Strength of Recommendation: Limited </a:t>
              </a:r>
            </a:p>
          </p:txBody>
        </p:sp>
        <p:pic>
          <p:nvPicPr>
            <p:cNvPr id="9" name="Picture 8">
              <a:extLst>
                <a:ext uri="{FF2B5EF4-FFF2-40B4-BE49-F238E27FC236}">
                  <a16:creationId xmlns:a16="http://schemas.microsoft.com/office/drawing/2014/main" id="{F3033D4C-048A-4537-8936-FDCD84D85504}"/>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223444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20E3F78-03FB-4EE0-BB0F-7C7D1B3357EB}"/>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39B2F28C-547B-4144-A936-ADDF02947A78}"/>
              </a:ext>
            </a:extLst>
          </p:cNvPr>
          <p:cNvSpPr txBox="1">
            <a:spLocks/>
          </p:cNvSpPr>
          <p:nvPr/>
        </p:nvSpPr>
        <p:spPr>
          <a:xfrm>
            <a:off x="533400" y="71471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ANTIBIOTIC CEMENT</a:t>
            </a:r>
          </a:p>
        </p:txBody>
      </p:sp>
      <p:sp>
        <p:nvSpPr>
          <p:cNvPr id="15" name="Content Placeholder 2">
            <a:extLst>
              <a:ext uri="{FF2B5EF4-FFF2-40B4-BE49-F238E27FC236}">
                <a16:creationId xmlns:a16="http://schemas.microsoft.com/office/drawing/2014/main" id="{D682E67E-4214-4890-9789-B755DE3F6DAB}"/>
              </a:ext>
            </a:extLst>
          </p:cNvPr>
          <p:cNvSpPr>
            <a:spLocks noGrp="1"/>
          </p:cNvSpPr>
          <p:nvPr>
            <p:ph idx="1"/>
          </p:nvPr>
        </p:nvSpPr>
        <p:spPr>
          <a:xfrm>
            <a:off x="533400" y="1605279"/>
            <a:ext cx="10515600" cy="893414"/>
          </a:xfrm>
        </p:spPr>
        <p:txBody>
          <a:bodyPr>
            <a:noAutofit/>
          </a:bodyPr>
          <a:lstStyle/>
          <a:p>
            <a:pPr marL="457200" indent="-457200">
              <a:lnSpc>
                <a:spcPct val="100000"/>
              </a:lnSpc>
              <a:buFont typeface="Wingdings" panose="05000000000000000000" pitchFamily="2" charset="2"/>
              <a:buChar char="§"/>
            </a:pPr>
            <a:r>
              <a:rPr lang="en-US" sz="2400" dirty="0"/>
              <a:t>Limited evidence suggests the use of antibiotics in the cement may reduce the risk of periprosthetic joint infections for patients undergoing cemented total hip arthroplasty (THA).</a:t>
            </a:r>
            <a:endParaRPr lang="en-US" sz="2000" i="1" dirty="0"/>
          </a:p>
        </p:txBody>
      </p:sp>
      <p:grpSp>
        <p:nvGrpSpPr>
          <p:cNvPr id="7" name="Group 6">
            <a:extLst>
              <a:ext uri="{FF2B5EF4-FFF2-40B4-BE49-F238E27FC236}">
                <a16:creationId xmlns:a16="http://schemas.microsoft.com/office/drawing/2014/main" id="{F8327E76-5730-4C1D-ADA1-8B9DB3BA8F90}"/>
              </a:ext>
            </a:extLst>
          </p:cNvPr>
          <p:cNvGrpSpPr/>
          <p:nvPr/>
        </p:nvGrpSpPr>
        <p:grpSpPr>
          <a:xfrm>
            <a:off x="943148" y="3521382"/>
            <a:ext cx="6966076" cy="637188"/>
            <a:chOff x="1187032" y="3296637"/>
            <a:chExt cx="6966076" cy="637188"/>
          </a:xfrm>
        </p:grpSpPr>
        <p:sp>
          <p:nvSpPr>
            <p:cNvPr id="8" name="Content Placeholder 2">
              <a:extLst>
                <a:ext uri="{FF2B5EF4-FFF2-40B4-BE49-F238E27FC236}">
                  <a16:creationId xmlns:a16="http://schemas.microsoft.com/office/drawing/2014/main" id="{F39E7595-38D8-43D9-8C9A-BC1B2C82715A}"/>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solidFill>
                    <a:schemeClr val="tx1">
                      <a:lumMod val="50000"/>
                      <a:lumOff val="50000"/>
                    </a:schemeClr>
                  </a:solidFill>
                </a:rPr>
                <a:t>Strength of Recommendation: Limited </a:t>
              </a:r>
            </a:p>
          </p:txBody>
        </p:sp>
        <p:pic>
          <p:nvPicPr>
            <p:cNvPr id="9" name="Picture 8">
              <a:extLst>
                <a:ext uri="{FF2B5EF4-FFF2-40B4-BE49-F238E27FC236}">
                  <a16:creationId xmlns:a16="http://schemas.microsoft.com/office/drawing/2014/main" id="{F3033D4C-048A-4537-8936-FDCD84D85504}"/>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732570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CE6F67-6514-4FB6-8E0D-328BD288C3D4}"/>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F4235DBF-9344-4A19-8775-941F4319B4FC}"/>
              </a:ext>
            </a:extLst>
          </p:cNvPr>
          <p:cNvSpPr txBox="1">
            <a:spLocks/>
          </p:cNvSpPr>
          <p:nvPr/>
        </p:nvSpPr>
        <p:spPr>
          <a:xfrm>
            <a:off x="495300" y="699960"/>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PREOPERATIVE SCREENING AND DECOLONIZATION</a:t>
            </a:r>
          </a:p>
        </p:txBody>
      </p:sp>
      <p:sp>
        <p:nvSpPr>
          <p:cNvPr id="15" name="Content Placeholder 2">
            <a:extLst>
              <a:ext uri="{FF2B5EF4-FFF2-40B4-BE49-F238E27FC236}">
                <a16:creationId xmlns:a16="http://schemas.microsoft.com/office/drawing/2014/main" id="{87109229-BDB2-4EDD-8CB0-0D3C55848AA9}"/>
              </a:ext>
            </a:extLst>
          </p:cNvPr>
          <p:cNvSpPr>
            <a:spLocks noGrp="1"/>
          </p:cNvSpPr>
          <p:nvPr>
            <p:ph idx="1"/>
          </p:nvPr>
        </p:nvSpPr>
        <p:spPr>
          <a:xfrm>
            <a:off x="533400" y="1610887"/>
            <a:ext cx="10515600" cy="899093"/>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Limited strength evidence supports the use of universal preoperative chlorhexidine cloth decolonization to reduce PJI after total hip arthroplasty (THA) and total knee arthroplasty (TKA).</a:t>
            </a:r>
          </a:p>
        </p:txBody>
      </p:sp>
      <p:grpSp>
        <p:nvGrpSpPr>
          <p:cNvPr id="9" name="Group 8">
            <a:extLst>
              <a:ext uri="{FF2B5EF4-FFF2-40B4-BE49-F238E27FC236}">
                <a16:creationId xmlns:a16="http://schemas.microsoft.com/office/drawing/2014/main" id="{CC8B7EAE-3F1D-49F6-BB2A-5CC9393C985F}"/>
              </a:ext>
            </a:extLst>
          </p:cNvPr>
          <p:cNvGrpSpPr/>
          <p:nvPr/>
        </p:nvGrpSpPr>
        <p:grpSpPr>
          <a:xfrm>
            <a:off x="958646" y="3523809"/>
            <a:ext cx="6966076" cy="637188"/>
            <a:chOff x="1187032" y="3296637"/>
            <a:chExt cx="6966076" cy="637188"/>
          </a:xfrm>
        </p:grpSpPr>
        <p:sp>
          <p:nvSpPr>
            <p:cNvPr id="10" name="Content Placeholder 2">
              <a:extLst>
                <a:ext uri="{FF2B5EF4-FFF2-40B4-BE49-F238E27FC236}">
                  <a16:creationId xmlns:a16="http://schemas.microsoft.com/office/drawing/2014/main" id="{0958A665-94D7-4D23-ADDE-95661EA2F4A1}"/>
                </a:ext>
              </a:extLst>
            </p:cNvPr>
            <p:cNvSpPr txBox="1">
              <a:spLocks/>
            </p:cNvSpPr>
            <p:nvPr/>
          </p:nvSpPr>
          <p:spPr>
            <a:xfrm>
              <a:off x="1187032" y="3429000"/>
              <a:ext cx="5667375" cy="504825"/>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r>
                <a:rPr lang="en-US" sz="2400" b="1" dirty="0">
                  <a:solidFill>
                    <a:schemeClr val="tx1">
                      <a:lumMod val="50000"/>
                      <a:lumOff val="50000"/>
                    </a:schemeClr>
                  </a:solidFill>
                </a:rPr>
                <a:t>Strength of Recommendation: Limited </a:t>
              </a:r>
            </a:p>
          </p:txBody>
        </p:sp>
        <p:pic>
          <p:nvPicPr>
            <p:cNvPr id="11" name="Picture 10">
              <a:extLst>
                <a:ext uri="{FF2B5EF4-FFF2-40B4-BE49-F238E27FC236}">
                  <a16:creationId xmlns:a16="http://schemas.microsoft.com/office/drawing/2014/main" id="{D9D96F5B-336F-4136-BA90-2220FC89B9F8}"/>
                </a:ext>
              </a:extLst>
            </p:cNvPr>
            <p:cNvPicPr>
              <a:picLocks noChangeAspect="1"/>
            </p:cNvPicPr>
            <p:nvPr/>
          </p:nvPicPr>
          <p:blipFill>
            <a:blip r:embed="rId3">
              <a:duotone>
                <a:prstClr val="black"/>
                <a:schemeClr val="accent3">
                  <a:tint val="45000"/>
                  <a:satMod val="400000"/>
                </a:schemeClr>
              </a:duotone>
            </a:blip>
            <a:stretch>
              <a:fillRect/>
            </a:stretch>
          </p:blipFill>
          <p:spPr>
            <a:xfrm>
              <a:off x="6305860" y="3296637"/>
              <a:ext cx="1847248" cy="451143"/>
            </a:xfrm>
            <a:prstGeom prst="rect">
              <a:avLst/>
            </a:prstGeom>
          </p:spPr>
        </p:pic>
      </p:grpSp>
    </p:spTree>
    <p:extLst>
      <p:ext uri="{BB962C8B-B14F-4D97-AF65-F5344CB8AC3E}">
        <p14:creationId xmlns:p14="http://schemas.microsoft.com/office/powerpoint/2010/main" val="1731908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CE6F67-6514-4FB6-8E0D-328BD288C3D4}"/>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F4235DBF-9344-4A19-8775-941F4319B4FC}"/>
              </a:ext>
            </a:extLst>
          </p:cNvPr>
          <p:cNvSpPr txBox="1">
            <a:spLocks/>
          </p:cNvSpPr>
          <p:nvPr/>
        </p:nvSpPr>
        <p:spPr>
          <a:xfrm>
            <a:off x="503904" y="68894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PREOPERATIVE SCREENING AND DECOLONIZATION</a:t>
            </a:r>
          </a:p>
        </p:txBody>
      </p:sp>
      <p:sp>
        <p:nvSpPr>
          <p:cNvPr id="15" name="Content Placeholder 2">
            <a:extLst>
              <a:ext uri="{FF2B5EF4-FFF2-40B4-BE49-F238E27FC236}">
                <a16:creationId xmlns:a16="http://schemas.microsoft.com/office/drawing/2014/main" id="{87109229-BDB2-4EDD-8CB0-0D3C55848AA9}"/>
              </a:ext>
            </a:extLst>
          </p:cNvPr>
          <p:cNvSpPr>
            <a:spLocks noGrp="1"/>
          </p:cNvSpPr>
          <p:nvPr>
            <p:ph idx="1"/>
          </p:nvPr>
        </p:nvSpPr>
        <p:spPr>
          <a:xfrm>
            <a:off x="533400" y="1489700"/>
            <a:ext cx="10515600" cy="899093"/>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In the absence of reliable evidence for screening and nasal decolonization, it is the opinion of this work group that preoperative nasal mupirocin decolonization is a low-risk, reasonable option prior to hip and knee arthroplasty in patients who are MRSA carriers.</a:t>
            </a:r>
          </a:p>
        </p:txBody>
      </p:sp>
      <p:pic>
        <p:nvPicPr>
          <p:cNvPr id="8" name="Picture 7">
            <a:extLst>
              <a:ext uri="{FF2B5EF4-FFF2-40B4-BE49-F238E27FC236}">
                <a16:creationId xmlns:a16="http://schemas.microsoft.com/office/drawing/2014/main" id="{14D4E947-A629-45F6-9846-51C99BBE8529}"/>
              </a:ext>
            </a:extLst>
          </p:cNvPr>
          <p:cNvPicPr>
            <a:picLocks noChangeAspect="1"/>
          </p:cNvPicPr>
          <p:nvPr/>
        </p:nvPicPr>
        <p:blipFill>
          <a:blip r:embed="rId3"/>
          <a:stretch>
            <a:fillRect/>
          </a:stretch>
        </p:blipFill>
        <p:spPr>
          <a:xfrm>
            <a:off x="920163" y="3513355"/>
            <a:ext cx="7669433" cy="810838"/>
          </a:xfrm>
          <a:prstGeom prst="rect">
            <a:avLst/>
          </a:prstGeom>
        </p:spPr>
      </p:pic>
    </p:spTree>
    <p:extLst>
      <p:ext uri="{BB962C8B-B14F-4D97-AF65-F5344CB8AC3E}">
        <p14:creationId xmlns:p14="http://schemas.microsoft.com/office/powerpoint/2010/main" val="1359194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C79BCBC-6EC6-429D-8290-A363AD30C1D2}"/>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14" name="Title 1">
            <a:extLst>
              <a:ext uri="{FF2B5EF4-FFF2-40B4-BE49-F238E27FC236}">
                <a16:creationId xmlns:a16="http://schemas.microsoft.com/office/drawing/2014/main" id="{09A70EEE-84A7-4FBC-A989-6879DA16C199}"/>
              </a:ext>
            </a:extLst>
          </p:cNvPr>
          <p:cNvSpPr txBox="1">
            <a:spLocks/>
          </p:cNvSpPr>
          <p:nvPr/>
        </p:nvSpPr>
        <p:spPr>
          <a:xfrm>
            <a:off x="529052" y="690818"/>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INTRAOPERATIVE TECHNICAL FACTORS</a:t>
            </a:r>
          </a:p>
        </p:txBody>
      </p:sp>
      <p:sp>
        <p:nvSpPr>
          <p:cNvPr id="15" name="Content Placeholder 2">
            <a:extLst>
              <a:ext uri="{FF2B5EF4-FFF2-40B4-BE49-F238E27FC236}">
                <a16:creationId xmlns:a16="http://schemas.microsoft.com/office/drawing/2014/main" id="{1A5C7ACB-8CAC-4FC6-89AF-418DAC818454}"/>
              </a:ext>
            </a:extLst>
          </p:cNvPr>
          <p:cNvSpPr>
            <a:spLocks noGrp="1"/>
          </p:cNvSpPr>
          <p:nvPr>
            <p:ph idx="1"/>
          </p:nvPr>
        </p:nvSpPr>
        <p:spPr>
          <a:xfrm>
            <a:off x="529374" y="1506300"/>
            <a:ext cx="10515600" cy="799254"/>
          </a:xfrm>
        </p:spPr>
        <p:txBody>
          <a:bodyPr>
            <a:noAutofit/>
          </a:bodyPr>
          <a:lstStyle/>
          <a:p>
            <a:pPr marL="457200" indent="-457200">
              <a:lnSpc>
                <a:spcPct val="100000"/>
              </a:lnSpc>
              <a:spcBef>
                <a:spcPts val="0"/>
              </a:spcBef>
              <a:spcAft>
                <a:spcPts val="600"/>
              </a:spcAft>
              <a:buFont typeface="Wingdings" panose="05000000000000000000" pitchFamily="2" charset="2"/>
              <a:buChar char="§"/>
            </a:pPr>
            <a:r>
              <a:rPr lang="en-US" sz="2400" dirty="0"/>
              <a:t>In the absence of reliable evidence for the use of an antiseptic wash during total hip or knee arthroplasty, it is the opinion of this work group that dilute betadine lavage be used as a method to decrease infection risk in hip or knee arthroplasty.</a:t>
            </a:r>
          </a:p>
        </p:txBody>
      </p:sp>
      <p:pic>
        <p:nvPicPr>
          <p:cNvPr id="8" name="Picture 7">
            <a:extLst>
              <a:ext uri="{FF2B5EF4-FFF2-40B4-BE49-F238E27FC236}">
                <a16:creationId xmlns:a16="http://schemas.microsoft.com/office/drawing/2014/main" id="{44E3DE4E-9E78-49BE-A3C9-2448110AC202}"/>
              </a:ext>
            </a:extLst>
          </p:cNvPr>
          <p:cNvPicPr>
            <a:picLocks noChangeAspect="1"/>
          </p:cNvPicPr>
          <p:nvPr/>
        </p:nvPicPr>
        <p:blipFill>
          <a:blip r:embed="rId3"/>
          <a:stretch>
            <a:fillRect/>
          </a:stretch>
        </p:blipFill>
        <p:spPr>
          <a:xfrm>
            <a:off x="920163" y="3513357"/>
            <a:ext cx="7669433" cy="810838"/>
          </a:xfrm>
          <a:prstGeom prst="rect">
            <a:avLst/>
          </a:prstGeom>
        </p:spPr>
      </p:pic>
    </p:spTree>
    <p:extLst>
      <p:ext uri="{BB962C8B-B14F-4D97-AF65-F5344CB8AC3E}">
        <p14:creationId xmlns:p14="http://schemas.microsoft.com/office/powerpoint/2010/main" val="1472044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696598"/>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540741"/>
            <a:ext cx="10515600" cy="4854388"/>
          </a:xfrm>
        </p:spPr>
        <p:txBody>
          <a:bodyPr>
            <a:noAutofit/>
          </a:bodyPr>
          <a:lstStyle/>
          <a:p>
            <a:pPr>
              <a:lnSpc>
                <a:spcPct val="100000"/>
              </a:lnSpc>
              <a:spcBef>
                <a:spcPts val="0"/>
              </a:spcBef>
              <a:spcAft>
                <a:spcPts val="1200"/>
              </a:spcAft>
            </a:pPr>
            <a:r>
              <a:rPr lang="en-US" sz="2000" dirty="0"/>
              <a:t>Consideration for future research, when identified, is provided for each recommendation. Review  of the published literature does indicate two overarching themes: (1) complex and interrelated  modifiable / non-modifiable patient factors as an important aspect in understanding risk for PJI,  and (2) ongoing challenges in accurately ruling in or ruling out PJI. </a:t>
            </a:r>
          </a:p>
          <a:p>
            <a:pPr>
              <a:lnSpc>
                <a:spcPct val="100000"/>
              </a:lnSpc>
              <a:spcBef>
                <a:spcPts val="0"/>
              </a:spcBef>
              <a:spcAft>
                <a:spcPts val="1200"/>
              </a:spcAft>
            </a:pPr>
            <a:r>
              <a:rPr lang="en-US" sz="2000" dirty="0"/>
              <a:t>Given the severe  consequences of this disease process, the workgroup strongly suggests that future, high-quality  research focus on continued development of validated risk assessment tools specific to hip and  knee replacement not only to identity individual risk but also guide additional research efforts to mitigate the risks. </a:t>
            </a:r>
          </a:p>
          <a:p>
            <a:pPr>
              <a:lnSpc>
                <a:spcPct val="100000"/>
              </a:lnSpc>
              <a:spcBef>
                <a:spcPts val="0"/>
              </a:spcBef>
              <a:spcAft>
                <a:spcPts val="1200"/>
              </a:spcAft>
            </a:pPr>
            <a:r>
              <a:rPr lang="en-US" sz="2000" dirty="0"/>
              <a:t>Specifically, the effect of preoperative risk factor modification or correction  prior to a patient undergoing hip or knee arthroplasty surgery must be elucidated.</a:t>
            </a:r>
          </a:p>
          <a:p>
            <a:pPr>
              <a:lnSpc>
                <a:spcPct val="100000"/>
              </a:lnSpc>
              <a:spcBef>
                <a:spcPts val="0"/>
              </a:spcBef>
              <a:spcAft>
                <a:spcPts val="1200"/>
              </a:spcAft>
            </a:pPr>
            <a:endParaRPr lang="en-US" sz="2000" dirty="0"/>
          </a:p>
        </p:txBody>
      </p:sp>
    </p:spTree>
    <p:extLst>
      <p:ext uri="{BB962C8B-B14F-4D97-AF65-F5344CB8AC3E}">
        <p14:creationId xmlns:p14="http://schemas.microsoft.com/office/powerpoint/2010/main" val="1594104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696598"/>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608518"/>
            <a:ext cx="10515600" cy="4854388"/>
          </a:xfrm>
        </p:spPr>
        <p:txBody>
          <a:bodyPr>
            <a:noAutofit/>
          </a:bodyPr>
          <a:lstStyle/>
          <a:p>
            <a:pPr>
              <a:lnSpc>
                <a:spcPct val="100000"/>
              </a:lnSpc>
              <a:spcBef>
                <a:spcPts val="0"/>
              </a:spcBef>
              <a:spcAft>
                <a:spcPts val="1200"/>
              </a:spcAft>
            </a:pPr>
            <a:r>
              <a:rPr lang="en-US" sz="2000" dirty="0"/>
              <a:t>Additionally,  focused research to develop highly accurate and timely diagnostic tools, including those that can  be used at the point of care, is critical to facilitate diagnostic accuracy and efficiency in the  evaluation of patients suspected of PJI. This ideally can lead to better management, in addition to  shortened work-up times and decreased cost by allowing providers access to immediate  diagnosis.</a:t>
            </a:r>
          </a:p>
        </p:txBody>
      </p:sp>
    </p:spTree>
    <p:extLst>
      <p:ext uri="{BB962C8B-B14F-4D97-AF65-F5344CB8AC3E}">
        <p14:creationId xmlns:p14="http://schemas.microsoft.com/office/powerpoint/2010/main" val="27853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11124" y="689441"/>
            <a:ext cx="11125200" cy="685799"/>
          </a:xfrm>
        </p:spPr>
        <p:txBody>
          <a:bodyPr>
            <a:normAutofit/>
          </a:bodyPr>
          <a:lstStyle/>
          <a:p>
            <a:r>
              <a:rPr lang="en-US" b="0" dirty="0">
                <a:effectLst>
                  <a:outerShdw blurRad="38100" dist="38100" dir="2700000" algn="tl">
                    <a:srgbClr val="000000">
                      <a:alpha val="43137"/>
                    </a:srgbClr>
                  </a:outerShdw>
                </a:effectLst>
                <a:latin typeface="+mj-lt"/>
              </a:rPr>
              <a:t>WHAT IS EVIDENCE-BASED MEDICINE?</a:t>
            </a:r>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a:xfrm>
            <a:off x="7482196" y="6256519"/>
            <a:ext cx="4114800" cy="365125"/>
          </a:xfrm>
        </p:spPr>
        <p:txBody>
          <a:bodyPr/>
          <a:lstStyle/>
          <a:p>
            <a:pPr algn="r"/>
            <a:r>
              <a:rPr lang="en-US" dirty="0"/>
              <a:t>© 2019 American Academy of </a:t>
            </a:r>
            <a:r>
              <a:rPr lang="en-US" dirty="0" err="1"/>
              <a:t>Orthopaedic</a:t>
            </a:r>
            <a:r>
              <a:rPr lang="en-US" dirty="0"/>
              <a:t> Surgeons </a:t>
            </a:r>
          </a:p>
        </p:txBody>
      </p:sp>
      <p:sp>
        <p:nvSpPr>
          <p:cNvPr id="15" name="TextBox 14">
            <a:extLst>
              <a:ext uri="{FF2B5EF4-FFF2-40B4-BE49-F238E27FC236}">
                <a16:creationId xmlns:a16="http://schemas.microsoft.com/office/drawing/2014/main" id="{B12435B0-886C-4D89-8E52-1D5287A8AB94}"/>
              </a:ext>
            </a:extLst>
          </p:cNvPr>
          <p:cNvSpPr txBox="1"/>
          <p:nvPr/>
        </p:nvSpPr>
        <p:spPr>
          <a:xfrm>
            <a:off x="186392" y="2188133"/>
            <a:ext cx="4947920" cy="2631490"/>
          </a:xfrm>
          <a:prstGeom prst="rect">
            <a:avLst/>
          </a:prstGeom>
          <a:noFill/>
        </p:spPr>
        <p:txBody>
          <a:bodyPr wrap="square" rtlCol="0">
            <a:spAutoFit/>
          </a:bodyPr>
          <a:lstStyle/>
          <a:p>
            <a:pPr marL="342900">
              <a:spcAft>
                <a:spcPts val="1800"/>
              </a:spcAft>
            </a:pPr>
            <a:r>
              <a:rPr lang="en-US" sz="2400" dirty="0"/>
              <a:t>Evidence-Based Medicine is a Combination of:</a:t>
            </a:r>
          </a:p>
          <a:p>
            <a:pPr marL="800100" indent="-457200">
              <a:spcAft>
                <a:spcPts val="1800"/>
              </a:spcAft>
              <a:buFont typeface="Wingdings" panose="05000000000000000000" pitchFamily="2" charset="2"/>
              <a:buChar char="§"/>
            </a:pPr>
            <a:r>
              <a:rPr lang="en-US" sz="2400" i="1" dirty="0"/>
              <a:t>Individual Clinical Experience</a:t>
            </a:r>
          </a:p>
          <a:p>
            <a:pPr marL="800100" indent="-457200">
              <a:spcAft>
                <a:spcPts val="1800"/>
              </a:spcAft>
              <a:buFont typeface="Wingdings" panose="05000000000000000000" pitchFamily="2" charset="2"/>
              <a:buChar char="§"/>
            </a:pPr>
            <a:r>
              <a:rPr lang="en-US" sz="2400" i="1" dirty="0"/>
              <a:t>Best External Evidence</a:t>
            </a:r>
          </a:p>
          <a:p>
            <a:pPr marL="800100" indent="-457200">
              <a:spcAft>
                <a:spcPts val="1800"/>
              </a:spcAft>
              <a:buFont typeface="Wingdings" panose="05000000000000000000" pitchFamily="2" charset="2"/>
              <a:buChar char="§"/>
            </a:pPr>
            <a:r>
              <a:rPr lang="en-US" sz="2400" i="1" dirty="0"/>
              <a:t>Patient Values and Expectations</a:t>
            </a:r>
          </a:p>
        </p:txBody>
      </p:sp>
      <p:graphicFrame>
        <p:nvGraphicFramePr>
          <p:cNvPr id="3" name="Diagram 2">
            <a:extLst>
              <a:ext uri="{FF2B5EF4-FFF2-40B4-BE49-F238E27FC236}">
                <a16:creationId xmlns:a16="http://schemas.microsoft.com/office/drawing/2014/main" id="{4EC24FCF-AE76-4462-A0A5-E675BE9D7A2A}"/>
              </a:ext>
            </a:extLst>
          </p:cNvPr>
          <p:cNvGraphicFramePr/>
          <p:nvPr>
            <p:extLst>
              <p:ext uri="{D42A27DB-BD31-4B8C-83A1-F6EECF244321}">
                <p14:modId xmlns:p14="http://schemas.microsoft.com/office/powerpoint/2010/main" val="2155358032"/>
              </p:ext>
            </p:extLst>
          </p:nvPr>
        </p:nvGraphicFramePr>
        <p:xfrm>
          <a:off x="4649685" y="1002090"/>
          <a:ext cx="7436465" cy="501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0F89720-438D-43C2-8930-D2F99A1978E1}"/>
              </a:ext>
            </a:extLst>
          </p:cNvPr>
          <p:cNvSpPr txBox="1"/>
          <p:nvPr/>
        </p:nvSpPr>
        <p:spPr>
          <a:xfrm>
            <a:off x="8032952" y="3677262"/>
            <a:ext cx="747251" cy="430887"/>
          </a:xfrm>
          <a:prstGeom prst="rect">
            <a:avLst/>
          </a:prstGeom>
          <a:noFill/>
        </p:spPr>
        <p:txBody>
          <a:bodyPr wrap="square" rtlCol="0">
            <a:spAutoFit/>
          </a:bodyPr>
          <a:lstStyle/>
          <a:p>
            <a:r>
              <a:rPr lang="en-US" sz="2100" dirty="0">
                <a:ln w="0"/>
                <a:effectLst>
                  <a:outerShdw blurRad="38100" dist="19050" dir="2700000" algn="tl" rotWithShape="0">
                    <a:schemeClr val="dk1">
                      <a:alpha val="40000"/>
                    </a:schemeClr>
                  </a:outerShdw>
                </a:effectLst>
              </a:rPr>
              <a:t>EBM</a:t>
            </a:r>
          </a:p>
        </p:txBody>
      </p:sp>
    </p:spTree>
    <p:extLst>
      <p:ext uri="{BB962C8B-B14F-4D97-AF65-F5344CB8AC3E}">
        <p14:creationId xmlns:p14="http://schemas.microsoft.com/office/powerpoint/2010/main" val="2281244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685581"/>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RISK FACTORS FOR PJI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474639"/>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000" dirty="0"/>
              <a:t>Despite the volume of literature addressing risk factors for periprosthetic joint infection, there is a paucity of  moderate-quality studies, and complete absence of high-quality studies. Future research must attempt to better  control for individual confounding variables prospectively, with better delineation of disease states. </a:t>
            </a:r>
          </a:p>
          <a:p>
            <a:pPr marL="457200" indent="-457200">
              <a:lnSpc>
                <a:spcPct val="100000"/>
              </a:lnSpc>
              <a:spcBef>
                <a:spcPts val="0"/>
              </a:spcBef>
              <a:spcAft>
                <a:spcPts val="1200"/>
              </a:spcAft>
              <a:buFont typeface="Wingdings" panose="05000000000000000000" pitchFamily="2" charset="2"/>
              <a:buChar char="§"/>
            </a:pPr>
            <a:r>
              <a:rPr lang="en-US" sz="2000" dirty="0"/>
              <a:t>For  example, though BMI may not be the best measure of obesity overall, its stratification in many studies has  helped allow for better comparison between groups, improving the quality of data available. </a:t>
            </a:r>
          </a:p>
          <a:p>
            <a:pPr marL="457200" indent="-457200">
              <a:lnSpc>
                <a:spcPct val="100000"/>
              </a:lnSpc>
              <a:spcBef>
                <a:spcPts val="0"/>
              </a:spcBef>
              <a:spcAft>
                <a:spcPts val="1200"/>
              </a:spcAft>
              <a:buFont typeface="Wingdings" panose="05000000000000000000" pitchFamily="2" charset="2"/>
              <a:buChar char="§"/>
            </a:pPr>
            <a:r>
              <a:rPr lang="en-US" sz="2000" dirty="0"/>
              <a:t>Simply identifying  whether or not a disease process is present based off an individual entry of a diagnostic code from the patient’s  potentially remote past medical history does not ensure best quality data. </a:t>
            </a:r>
          </a:p>
          <a:p>
            <a:pPr marL="457200" indent="-457200">
              <a:lnSpc>
                <a:spcPct val="100000"/>
              </a:lnSpc>
              <a:spcBef>
                <a:spcPts val="0"/>
              </a:spcBef>
              <a:spcAft>
                <a:spcPts val="1200"/>
              </a:spcAft>
              <a:buFont typeface="Wingdings" panose="05000000000000000000" pitchFamily="2" charset="2"/>
              <a:buChar char="§"/>
            </a:pPr>
            <a:r>
              <a:rPr lang="en-US" sz="2000" dirty="0"/>
              <a:t>Unfortunately, the relatively low  incidence of PJI requires large numbers for appropriate statistical power, making registries and large healthcare  databases an optimal target for research. </a:t>
            </a:r>
          </a:p>
        </p:txBody>
      </p:sp>
    </p:spTree>
    <p:extLst>
      <p:ext uri="{BB962C8B-B14F-4D97-AF65-F5344CB8AC3E}">
        <p14:creationId xmlns:p14="http://schemas.microsoft.com/office/powerpoint/2010/main" val="1285446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13736" y="691706"/>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RISK FACTORS FOR PJI</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3736" y="1607752"/>
            <a:ext cx="10697817" cy="4854388"/>
          </a:xfrm>
        </p:spPr>
        <p:txBody>
          <a:bodyPr>
            <a:noAutofit/>
          </a:bodyPr>
          <a:lstStyle/>
          <a:p>
            <a:pPr marL="365760" indent="-365760">
              <a:lnSpc>
                <a:spcPct val="100000"/>
              </a:lnSpc>
              <a:spcBef>
                <a:spcPts val="0"/>
              </a:spcBef>
              <a:spcAft>
                <a:spcPts val="1200"/>
              </a:spcAft>
              <a:buFont typeface="Wingdings" panose="05000000000000000000" pitchFamily="2" charset="2"/>
              <a:buChar char="§"/>
            </a:pPr>
            <a:r>
              <a:rPr lang="en-US" sz="2000" dirty="0"/>
              <a:t>Better quality abstraction for such databases is therefore necessary to  help de-confound. Additional assessments of markers of disease status and their associated thresholds may also  help the clinician further and more accurately stratify risk. </a:t>
            </a:r>
          </a:p>
          <a:p>
            <a:pPr marL="365760" indent="-365760">
              <a:lnSpc>
                <a:spcPct val="100000"/>
              </a:lnSpc>
              <a:spcBef>
                <a:spcPts val="0"/>
              </a:spcBef>
              <a:spcAft>
                <a:spcPts val="1200"/>
              </a:spcAft>
              <a:buFont typeface="Wingdings" panose="05000000000000000000" pitchFamily="2" charset="2"/>
              <a:buChar char="§"/>
            </a:pPr>
            <a:r>
              <a:rPr lang="en-US" sz="2000" dirty="0"/>
              <a:t>Finally, identification of risk associated with a  condition or stage of comorbidity does not by itself afford the provider the ability to proselytize for change, as  the effect of modification and optimization of the status of a listed condition is still unclear. Future research  endeavors should specifically be designed to determine if risk factor modification truly results in a reduction in  the risk for PJI after hip or knee arthroplasty surgery. </a:t>
            </a:r>
          </a:p>
          <a:p>
            <a:pPr marL="365760" indent="-365760">
              <a:lnSpc>
                <a:spcPct val="100000"/>
              </a:lnSpc>
              <a:spcBef>
                <a:spcPts val="0"/>
              </a:spcBef>
              <a:spcAft>
                <a:spcPts val="1200"/>
              </a:spcAft>
              <a:buFont typeface="Wingdings" panose="05000000000000000000" pitchFamily="2" charset="2"/>
              <a:buChar char="§"/>
            </a:pPr>
            <a:r>
              <a:rPr lang="en-US" sz="2000" dirty="0"/>
              <a:t>Given frequently conflicting conclusions among studies,  the individual system and even provider-specific management of comorbidities – which was typically not  delineated – may account for such discrepancies. Prospective, appropriately controlled studies incorporating  these considerations will better afford surgeon and patient the ability to predict and potentially minimize risk of  periprosthetic joint infection.</a:t>
            </a:r>
          </a:p>
        </p:txBody>
      </p:sp>
    </p:spTree>
    <p:extLst>
      <p:ext uri="{BB962C8B-B14F-4D97-AF65-F5344CB8AC3E}">
        <p14:creationId xmlns:p14="http://schemas.microsoft.com/office/powerpoint/2010/main" val="311172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03904" y="701538"/>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INJECTIONS PRIOR TO ARTHROPLASTY</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400" y="1499579"/>
            <a:ext cx="10515600" cy="4854388"/>
          </a:xfrm>
        </p:spPr>
        <p:txBody>
          <a:bodyPr>
            <a:noAutofit/>
          </a:bodyPr>
          <a:lstStyle/>
          <a:p>
            <a:pPr marL="365760" indent="-365760">
              <a:lnSpc>
                <a:spcPct val="100000"/>
              </a:lnSpc>
              <a:spcBef>
                <a:spcPts val="0"/>
              </a:spcBef>
              <a:spcAft>
                <a:spcPts val="1200"/>
              </a:spcAft>
              <a:buFont typeface="Wingdings" panose="05000000000000000000" pitchFamily="2" charset="2"/>
              <a:buChar char="§"/>
            </a:pPr>
            <a:r>
              <a:rPr lang="en-US" sz="2400" dirty="0"/>
              <a:t>With conflicting reports in the literature, a prospective and randomized study comparing injection versus no  injection at a defined time interval and in a large patient cohort is needed. The ubiquitous nature of preoperative  injections for symptomatic management of hip and knee arthritis deserves further investigation as to the  possibility of an association with periprosthetic joint infection.</a:t>
            </a:r>
          </a:p>
        </p:txBody>
      </p:sp>
    </p:spTree>
    <p:extLst>
      <p:ext uri="{BB962C8B-B14F-4D97-AF65-F5344CB8AC3E}">
        <p14:creationId xmlns:p14="http://schemas.microsoft.com/office/powerpoint/2010/main" val="3284073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03904" y="517342"/>
            <a:ext cx="11322336" cy="1286632"/>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a:t>
            </a:r>
          </a:p>
          <a:p>
            <a:r>
              <a:rPr lang="en-US" b="0" dirty="0">
                <a:effectLst>
                  <a:outerShdw blurRad="38100" dist="38100" dir="2700000" algn="tl">
                    <a:srgbClr val="000000">
                      <a:alpha val="43137"/>
                    </a:srgbClr>
                  </a:outerShdw>
                </a:effectLst>
              </a:rPr>
              <a:t>BLOOD TESTS FOR PREOPERATIVE DIAGNOSIS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1366" y="1702763"/>
            <a:ext cx="10515600" cy="4232559"/>
          </a:xfrm>
        </p:spPr>
        <p:txBody>
          <a:bodyPr>
            <a:noAutofit/>
          </a:bodyPr>
          <a:lstStyle/>
          <a:p>
            <a:pPr marL="365760" indent="-365760">
              <a:lnSpc>
                <a:spcPct val="100000"/>
              </a:lnSpc>
              <a:spcBef>
                <a:spcPts val="0"/>
              </a:spcBef>
              <a:spcAft>
                <a:spcPts val="1200"/>
              </a:spcAft>
              <a:buFont typeface="Wingdings" panose="05000000000000000000" pitchFamily="2" charset="2"/>
              <a:buChar char="§"/>
            </a:pPr>
            <a:r>
              <a:rPr lang="en-US" sz="2400" dirty="0"/>
              <a:t>As noted in the subsequent recommendation, the goal of testing for PJI is to rule in or rule out this diagnosis. No test should be used alone. In most cases, a diagnosis can be achieved without using all of the testing listed, and testing should be deployed in an algorithmic fashion; defining such an algorithm is beyond the scope of this guideline. Novel blood-based biomarkers, including procalcitonin, are currently being explored. The relative value of biomarker testing (e.g., CRP, interleukin-6) on serum versus synovial fluid remains to be defined. </a:t>
            </a:r>
          </a:p>
        </p:txBody>
      </p:sp>
    </p:spTree>
    <p:extLst>
      <p:ext uri="{BB962C8B-B14F-4D97-AF65-F5344CB8AC3E}">
        <p14:creationId xmlns:p14="http://schemas.microsoft.com/office/powerpoint/2010/main" val="1670632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43008" y="599648"/>
            <a:ext cx="11125200" cy="966215"/>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a:t>
            </a:r>
          </a:p>
          <a:p>
            <a:r>
              <a:rPr lang="en-US" b="0" dirty="0">
                <a:effectLst>
                  <a:outerShdw blurRad="38100" dist="38100" dir="2700000" algn="tl">
                    <a:srgbClr val="000000">
                      <a:alpha val="43137"/>
                    </a:srgbClr>
                  </a:outerShdw>
                </a:effectLst>
              </a:rPr>
              <a:t>DIAGNOSIS OF INFECTED JOINT REPLACEMENTS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1697" y="1708720"/>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While multiple tests are listed, the goal, as stated above, should be to rule in or rule out PJI and if ruled in,  define its microbiology. In most cases, this can be achieved without using all of the testing covered. Ideally,  testing should be deployed in an algorithmic fashion; defining such an algorithm is beyond the scope of this  guideline but is needed. </a:t>
            </a:r>
          </a:p>
          <a:p>
            <a:pPr marL="457200" indent="-457200">
              <a:lnSpc>
                <a:spcPct val="100000"/>
              </a:lnSpc>
              <a:spcBef>
                <a:spcPts val="0"/>
              </a:spcBef>
              <a:spcAft>
                <a:spcPts val="1200"/>
              </a:spcAft>
              <a:buFont typeface="Wingdings" panose="05000000000000000000" pitchFamily="2" charset="2"/>
              <a:buChar char="§"/>
            </a:pPr>
            <a:r>
              <a:rPr lang="en-US" sz="2400" dirty="0"/>
              <a:t>The field of molecular microbiology diagnostics, including organism-specific,  multiplex panels, 16S ribosomal RNA gene or other broad-range bacterial PCR followed by Sanger sequencing  of amplification products, targeted metagenomic sequencing and shotgun metagenomic sequencing, is rapidly  developing, which will likely impact future recommendations. </a:t>
            </a:r>
          </a:p>
        </p:txBody>
      </p:sp>
    </p:spTree>
    <p:extLst>
      <p:ext uri="{BB962C8B-B14F-4D97-AF65-F5344CB8AC3E}">
        <p14:creationId xmlns:p14="http://schemas.microsoft.com/office/powerpoint/2010/main" val="1564961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43008" y="687784"/>
            <a:ext cx="11125200" cy="966215"/>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a:t>
            </a:r>
          </a:p>
          <a:p>
            <a:r>
              <a:rPr lang="en-US" b="0" dirty="0">
                <a:effectLst>
                  <a:outerShdw blurRad="38100" dist="38100" dir="2700000" algn="tl">
                    <a:srgbClr val="000000">
                      <a:alpha val="43137"/>
                    </a:srgbClr>
                  </a:outerShdw>
                </a:effectLst>
              </a:rPr>
              <a:t>DIAGNOSIS OF INFECTED JOINT REPLACEMENTS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00680" y="1777219"/>
            <a:ext cx="10515600" cy="485438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Future research should address the most  appropriate type of advanced diagnostic(s), which specimen-types are ideal or such testing, the ideal number of specimens to be tested, and when, in the course of testing and under which scenarios this type of testing is most appropriate (i.e., develop algorithms for appropriate test utilization).</a:t>
            </a:r>
          </a:p>
        </p:txBody>
      </p:sp>
    </p:spTree>
    <p:extLst>
      <p:ext uri="{BB962C8B-B14F-4D97-AF65-F5344CB8AC3E}">
        <p14:creationId xmlns:p14="http://schemas.microsoft.com/office/powerpoint/2010/main" val="1182210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689013"/>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DIAGNOSTIC IMAGING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069" y="1633728"/>
            <a:ext cx="10515600" cy="5224272"/>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More high-quality evidence is needed to determine if ultrasound and MRI are useful in diagnosis of PJI, and  higher quality diagnostic evidence is needed in order to create stronger recommendations.</a:t>
            </a:r>
          </a:p>
        </p:txBody>
      </p:sp>
    </p:spTree>
    <p:extLst>
      <p:ext uri="{BB962C8B-B14F-4D97-AF65-F5344CB8AC3E}">
        <p14:creationId xmlns:p14="http://schemas.microsoft.com/office/powerpoint/2010/main" val="499801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697680"/>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GRAM STAIN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069" y="1597152"/>
            <a:ext cx="10515600" cy="526084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Based on current evidence, Gram stain does not seem to have utility in ruling out periprosthetic joint infection. </a:t>
            </a:r>
          </a:p>
        </p:txBody>
      </p:sp>
    </p:spTree>
    <p:extLst>
      <p:ext uri="{BB962C8B-B14F-4D97-AF65-F5344CB8AC3E}">
        <p14:creationId xmlns:p14="http://schemas.microsoft.com/office/powerpoint/2010/main" val="1851757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554459"/>
            <a:ext cx="11125200" cy="1042693"/>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ANTIMICROBIALS TWO WEEKS PRIOR TO OBTAINING INTRA-ARTICULAR  CULTURE</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1035" y="1721714"/>
            <a:ext cx="10515600" cy="4882896"/>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Periprosthetic joint infection can be caused by a myriad of microorganisms. Whether this recommendation  applies to all microorganism-types as well as all antibiotic-types is unknown. Future research is needed to better understand the effect of varying antimicrobial agents on differing organisms and to define the ideal “antibiotic- free” time prior to specimen collection for cultures in patients with suspected PJI.</a:t>
            </a:r>
          </a:p>
        </p:txBody>
      </p:sp>
    </p:spTree>
    <p:extLst>
      <p:ext uri="{BB962C8B-B14F-4D97-AF65-F5344CB8AC3E}">
        <p14:creationId xmlns:p14="http://schemas.microsoft.com/office/powerpoint/2010/main" val="285392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533266"/>
            <a:ext cx="11125200" cy="1042693"/>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PERIOPERATIVE ANTIBIOTIC SELECTION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1035" y="1603049"/>
            <a:ext cx="10638514" cy="4882896"/>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Future research opportunities on the choice of perioperative antibiotics should focus on the optimal timing and  the number of post-operative doses required to reduce the incidence of PJI. The Centers for Disease Control  and Prevention (CDC) has issued a recommendation that a single dose of preoperative antibiotic prophylaxis is  sufficient prior to lower extremity arthroplasty surgery, but there is concern that the data used to arrive at this  conclusion may not be specifically applicable to the hip or knee arthroplasty patient, and as such, this  recommendation has been received with a certain degree of reluctance among practicing arthroplasty surgeons  (</a:t>
            </a:r>
            <a:r>
              <a:rPr lang="en-US" sz="2400" dirty="0" err="1"/>
              <a:t>Berríos</a:t>
            </a:r>
            <a:r>
              <a:rPr lang="en-US" sz="2400" dirty="0"/>
              <a:t>-Torres, 2017). A multi-center RCT specifically designed to answer this question is currently underway.</a:t>
            </a:r>
          </a:p>
        </p:txBody>
      </p:sp>
    </p:spTree>
    <p:extLst>
      <p:ext uri="{BB962C8B-B14F-4D97-AF65-F5344CB8AC3E}">
        <p14:creationId xmlns:p14="http://schemas.microsoft.com/office/powerpoint/2010/main" val="57756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C4E8-975A-48FC-A051-A067168C3D88}"/>
              </a:ext>
            </a:extLst>
          </p:cNvPr>
          <p:cNvSpPr>
            <a:spLocks noGrp="1"/>
          </p:cNvSpPr>
          <p:nvPr>
            <p:ph type="title"/>
          </p:nvPr>
        </p:nvSpPr>
        <p:spPr>
          <a:xfrm>
            <a:off x="533400" y="675725"/>
            <a:ext cx="11125200" cy="685800"/>
          </a:xfrm>
          <a:prstGeom prst="rect">
            <a:avLst/>
          </a:prstGeom>
        </p:spPr>
        <p:txBody>
          <a:bodyPr anchor="ctr">
            <a:normAutofit/>
          </a:bodyPr>
          <a:lstStyle/>
          <a:p>
            <a:r>
              <a:rPr lang="en-US" b="0" dirty="0">
                <a:effectLst>
                  <a:outerShdw blurRad="38100" dist="38100" dir="2700000" algn="tl">
                    <a:srgbClr val="000000">
                      <a:alpha val="43137"/>
                    </a:srgbClr>
                  </a:outerShdw>
                </a:effectLst>
              </a:rPr>
              <a:t>WHAT IS EVIDENCE-BASED MEDICINE?</a:t>
            </a:r>
          </a:p>
        </p:txBody>
      </p:sp>
      <p:sp>
        <p:nvSpPr>
          <p:cNvPr id="3" name="TextBox 2">
            <a:extLst>
              <a:ext uri="{FF2B5EF4-FFF2-40B4-BE49-F238E27FC236}">
                <a16:creationId xmlns:a16="http://schemas.microsoft.com/office/drawing/2014/main" id="{171FC589-2D8B-4640-A5C6-E975748E6FE4}"/>
              </a:ext>
            </a:extLst>
          </p:cNvPr>
          <p:cNvSpPr txBox="1"/>
          <p:nvPr/>
        </p:nvSpPr>
        <p:spPr>
          <a:xfrm>
            <a:off x="836609" y="5357202"/>
            <a:ext cx="5157787" cy="561703"/>
          </a:xfrm>
          <a:prstGeom prst="rect">
            <a:avLst/>
          </a:prstGeom>
          <a:ln>
            <a:noFill/>
          </a:ln>
        </p:spPr>
        <p:txBody>
          <a:bodyPr rtlCol="0" anchor="b">
            <a:normAutofit/>
          </a:bodyPr>
          <a:lstStyle/>
          <a:p>
            <a:pPr>
              <a:lnSpc>
                <a:spcPct val="90000"/>
              </a:lnSpc>
              <a:spcBef>
                <a:spcPct val="0"/>
              </a:spcBef>
            </a:pPr>
            <a:r>
              <a:rPr lang="en-US" altLang="en-US" sz="900" dirty="0">
                <a:solidFill>
                  <a:schemeClr val="tx1">
                    <a:lumMod val="65000"/>
                    <a:lumOff val="35000"/>
                  </a:schemeClr>
                </a:solidFill>
              </a:rPr>
              <a:t>Haynes, Sackett et al, 1996 Transferring evidence from research into practice</a:t>
            </a:r>
          </a:p>
          <a:p>
            <a:pPr>
              <a:lnSpc>
                <a:spcPct val="90000"/>
              </a:lnSpc>
              <a:spcBef>
                <a:spcPct val="0"/>
              </a:spcBef>
            </a:pPr>
            <a:r>
              <a:rPr lang="en-US" altLang="en-US" sz="900" dirty="0">
                <a:solidFill>
                  <a:schemeClr val="tx1">
                    <a:lumMod val="65000"/>
                    <a:lumOff val="35000"/>
                  </a:schemeClr>
                </a:solidFill>
              </a:rPr>
              <a:t>Sacket et al, 1996, BMJ EBM: what it is and isn’t</a:t>
            </a:r>
          </a:p>
        </p:txBody>
      </p:sp>
      <p:sp>
        <p:nvSpPr>
          <p:cNvPr id="15" name="TextBox 14">
            <a:extLst>
              <a:ext uri="{FF2B5EF4-FFF2-40B4-BE49-F238E27FC236}">
                <a16:creationId xmlns:a16="http://schemas.microsoft.com/office/drawing/2014/main" id="{B12435B0-886C-4D89-8E52-1D5287A8AB94}"/>
              </a:ext>
            </a:extLst>
          </p:cNvPr>
          <p:cNvSpPr txBox="1"/>
          <p:nvPr/>
        </p:nvSpPr>
        <p:spPr>
          <a:xfrm>
            <a:off x="839789" y="1751124"/>
            <a:ext cx="5157787" cy="3886930"/>
          </a:xfrm>
          <a:prstGeom prst="rect">
            <a:avLst/>
          </a:prstGeom>
          <a:ln>
            <a:noFill/>
          </a:ln>
        </p:spPr>
        <p:txBody>
          <a:bodyPr rtlCol="0">
            <a:normAutofit/>
          </a:bodyPr>
          <a:lstStyle/>
          <a:p>
            <a:pPr>
              <a:lnSpc>
                <a:spcPct val="90000"/>
              </a:lnSpc>
              <a:spcAft>
                <a:spcPts val="600"/>
              </a:spcAft>
            </a:pPr>
            <a:r>
              <a:rPr lang="en-US" altLang="en-US" sz="3200" u="sng" dirty="0">
                <a:solidFill>
                  <a:schemeClr val="accent6"/>
                </a:solidFill>
                <a:effectLst>
                  <a:outerShdw blurRad="38100" dist="38100" dir="2700000" algn="tl">
                    <a:srgbClr val="000000">
                      <a:alpha val="43137"/>
                    </a:srgbClr>
                  </a:outerShdw>
                </a:effectLst>
              </a:rPr>
              <a:t>Evidence-Based Medicine</a:t>
            </a:r>
          </a:p>
          <a:p>
            <a:pPr>
              <a:lnSpc>
                <a:spcPct val="90000"/>
              </a:lnSpc>
            </a:pPr>
            <a:r>
              <a:rPr lang="en-US" altLang="en-US" sz="3200" i="1" dirty="0">
                <a:solidFill>
                  <a:schemeClr val="tx1">
                    <a:lumMod val="65000"/>
                    <a:lumOff val="35000"/>
                  </a:schemeClr>
                </a:solidFill>
              </a:rPr>
              <a:t>Evidence-based medicine is the conscientious, explicit, and judicious use of current best evidence from clinical care research in the management of individual patients</a:t>
            </a:r>
          </a:p>
        </p:txBody>
      </p:sp>
      <p:sp>
        <p:nvSpPr>
          <p:cNvPr id="4" name="Footer Placeholder 3">
            <a:extLst>
              <a:ext uri="{FF2B5EF4-FFF2-40B4-BE49-F238E27FC236}">
                <a16:creationId xmlns:a16="http://schemas.microsoft.com/office/drawing/2014/main" id="{29B79F12-EA34-4245-8687-0BA3179A3C41}"/>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dirty="0"/>
              <a:t>© 2019 American Academy of </a:t>
            </a:r>
            <a:r>
              <a:rPr lang="en-US" dirty="0" err="1"/>
              <a:t>Orthopaedic</a:t>
            </a:r>
            <a:r>
              <a:rPr lang="en-US" dirty="0"/>
              <a:t> Surgeons </a:t>
            </a:r>
            <a:endParaRPr lang="en-US"/>
          </a:p>
        </p:txBody>
      </p:sp>
      <p:pic>
        <p:nvPicPr>
          <p:cNvPr id="6" name="Picture 5" descr="A close up of text on a white background&#10;&#10;Description automatically generated">
            <a:extLst>
              <a:ext uri="{FF2B5EF4-FFF2-40B4-BE49-F238E27FC236}">
                <a16:creationId xmlns:a16="http://schemas.microsoft.com/office/drawing/2014/main" id="{DDF4C3AA-B737-4AEF-882A-E68714DC7A3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23538" y="1361525"/>
            <a:ext cx="4728673" cy="4557380"/>
          </a:xfrm>
          <a:prstGeom prst="rect">
            <a:avLst/>
          </a:prstGeom>
        </p:spPr>
      </p:pic>
      <p:sp>
        <p:nvSpPr>
          <p:cNvPr id="7" name="TextBox 6">
            <a:extLst>
              <a:ext uri="{FF2B5EF4-FFF2-40B4-BE49-F238E27FC236}">
                <a16:creationId xmlns:a16="http://schemas.microsoft.com/office/drawing/2014/main" id="{0FD55CD9-D32B-476D-A026-E5BCEC681326}"/>
              </a:ext>
            </a:extLst>
          </p:cNvPr>
          <p:cNvSpPr txBox="1"/>
          <p:nvPr/>
        </p:nvSpPr>
        <p:spPr>
          <a:xfrm>
            <a:off x="3622833" y="6858000"/>
            <a:ext cx="4946333" cy="230832"/>
          </a:xfrm>
          <a:prstGeom prst="rect">
            <a:avLst/>
          </a:prstGeom>
          <a:noFill/>
        </p:spPr>
        <p:txBody>
          <a:bodyPr wrap="square" rtlCol="0">
            <a:spAutoFit/>
          </a:bodyPr>
          <a:lstStyle/>
          <a:p>
            <a:r>
              <a:rPr lang="en-US" sz="900">
                <a:hlinkClick r:id="rId5" tooltip="http://jowritestheblog.blogspot.com/2012/04/crafty-time-dictionary-art_8.html"/>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1657828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22383" y="683047"/>
            <a:ext cx="11125200" cy="804362"/>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ANTIBIOTIC CEMENT</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11367" y="1597152"/>
            <a:ext cx="11125199" cy="526084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350" dirty="0"/>
              <a:t>Adequately powered randomized controlled trials assessing the impact of antibiotic cement on deep infection,  implant survival and other patient outcomes are needed to determine which specific patient groups may benefit  from this prophylactic treatment with total knee arthroplasty. Patient Expectations: There is currently very little research on optimal ways to evaluate and influence patient expectation.</a:t>
            </a:r>
          </a:p>
        </p:txBody>
      </p:sp>
    </p:spTree>
    <p:extLst>
      <p:ext uri="{BB962C8B-B14F-4D97-AF65-F5344CB8AC3E}">
        <p14:creationId xmlns:p14="http://schemas.microsoft.com/office/powerpoint/2010/main" val="8361569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554459"/>
            <a:ext cx="11125200" cy="1042693"/>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PREOPERATIVE SCREENING AND DECOLONIZATION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00017" y="1647574"/>
            <a:ext cx="11125199" cy="2212848"/>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350" dirty="0"/>
              <a:t>Large multicenter randomized controlled trials that are sufficiently powered to measure a difference in the PJI  rate that ideally stratify patients based on risk profile regarding preoperative chlorhexidine, methicillin-  susceptible S. aureus and MRSA nasal screening and nasal mupirocin decolonization are needed.</a:t>
            </a:r>
          </a:p>
        </p:txBody>
      </p:sp>
    </p:spTree>
    <p:extLst>
      <p:ext uri="{BB962C8B-B14F-4D97-AF65-F5344CB8AC3E}">
        <p14:creationId xmlns:p14="http://schemas.microsoft.com/office/powerpoint/2010/main" val="3740384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AC2E78-4BBF-4CC7-A96C-8FDA221DB285}"/>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7" name="Title 1">
            <a:extLst>
              <a:ext uri="{FF2B5EF4-FFF2-40B4-BE49-F238E27FC236}">
                <a16:creationId xmlns:a16="http://schemas.microsoft.com/office/drawing/2014/main" id="{208BFDC3-2576-4A17-BD10-C91BF5F03D01}"/>
              </a:ext>
            </a:extLst>
          </p:cNvPr>
          <p:cNvSpPr txBox="1">
            <a:spLocks/>
          </p:cNvSpPr>
          <p:nvPr/>
        </p:nvSpPr>
        <p:spPr>
          <a:xfrm>
            <a:off x="533400" y="694061"/>
            <a:ext cx="11125200" cy="719065"/>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FUTURE RESEARCH – INTRAOPERATIVE TECHNICAL FACTORS </a:t>
            </a:r>
          </a:p>
        </p:txBody>
      </p:sp>
      <p:sp>
        <p:nvSpPr>
          <p:cNvPr id="8" name="Content Placeholder 2">
            <a:extLst>
              <a:ext uri="{FF2B5EF4-FFF2-40B4-BE49-F238E27FC236}">
                <a16:creationId xmlns:a16="http://schemas.microsoft.com/office/drawing/2014/main" id="{30B0A943-5851-4023-ADE0-E23E8E33699F}"/>
              </a:ext>
            </a:extLst>
          </p:cNvPr>
          <p:cNvSpPr>
            <a:spLocks noGrp="1"/>
          </p:cNvSpPr>
          <p:nvPr>
            <p:ph idx="1"/>
          </p:nvPr>
        </p:nvSpPr>
        <p:spPr>
          <a:xfrm>
            <a:off x="533068" y="1608691"/>
            <a:ext cx="11125199" cy="4903694"/>
          </a:xfrm>
        </p:spPr>
        <p:txBody>
          <a:bodyPr>
            <a:noAutofit/>
          </a:bodyPr>
          <a:lstStyle/>
          <a:p>
            <a:pPr marL="457200" indent="-457200">
              <a:lnSpc>
                <a:spcPct val="100000"/>
              </a:lnSpc>
              <a:spcBef>
                <a:spcPts val="0"/>
              </a:spcBef>
              <a:spcAft>
                <a:spcPts val="1200"/>
              </a:spcAft>
              <a:buFont typeface="Wingdings" panose="05000000000000000000" pitchFamily="2" charset="2"/>
              <a:buChar char="§"/>
            </a:pPr>
            <a:r>
              <a:rPr lang="en-US" sz="2400" dirty="0"/>
              <a:t>The cited study outlines a specific concentration and protocol for the application of the betadine wash. Further  high-quality studies are needed to corroborate the results of this study and to further define the method of use.</a:t>
            </a:r>
          </a:p>
        </p:txBody>
      </p:sp>
    </p:spTree>
    <p:extLst>
      <p:ext uri="{BB962C8B-B14F-4D97-AF65-F5344CB8AC3E}">
        <p14:creationId xmlns:p14="http://schemas.microsoft.com/office/powerpoint/2010/main" val="1317554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BC48A1-09AF-4D87-B54F-6F25FB21EC7A}"/>
              </a:ext>
            </a:extLst>
          </p:cNvPr>
          <p:cNvSpPr>
            <a:spLocks noGrp="1"/>
          </p:cNvSpPr>
          <p:nvPr>
            <p:ph type="ftr" sz="quarter" idx="11"/>
          </p:nvPr>
        </p:nvSpPr>
        <p:spPr/>
        <p:txBody>
          <a:bodyPr/>
          <a:lstStyle/>
          <a:p>
            <a:pPr algn="r"/>
            <a:r>
              <a:rPr lang="en-US" dirty="0"/>
              <a:t>© 2019 American Academy of Orthopaedic Surgeons </a:t>
            </a:r>
          </a:p>
        </p:txBody>
      </p:sp>
      <p:sp>
        <p:nvSpPr>
          <p:cNvPr id="5" name="Title 1">
            <a:extLst>
              <a:ext uri="{FF2B5EF4-FFF2-40B4-BE49-F238E27FC236}">
                <a16:creationId xmlns:a16="http://schemas.microsoft.com/office/drawing/2014/main" id="{31B5EDBC-5F5F-45F5-8CA1-37C9C2A87872}"/>
              </a:ext>
            </a:extLst>
          </p:cNvPr>
          <p:cNvSpPr txBox="1">
            <a:spLocks/>
          </p:cNvSpPr>
          <p:nvPr/>
        </p:nvSpPr>
        <p:spPr>
          <a:xfrm>
            <a:off x="520409" y="437082"/>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sz="2400" b="0" dirty="0">
                <a:effectLst>
                  <a:outerShdw blurRad="38100" dist="38100" dir="2700000" algn="tl">
                    <a:srgbClr val="000000">
                      <a:alpha val="43137"/>
                    </a:srgbClr>
                  </a:outerShdw>
                </a:effectLst>
              </a:rPr>
              <a:t>ACKNOWLEDGEMENTS</a:t>
            </a:r>
            <a:r>
              <a:rPr lang="en-US" b="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p>
        </p:txBody>
      </p:sp>
      <p:sp>
        <p:nvSpPr>
          <p:cNvPr id="10" name="Content Placeholder 2">
            <a:extLst>
              <a:ext uri="{FF2B5EF4-FFF2-40B4-BE49-F238E27FC236}">
                <a16:creationId xmlns:a16="http://schemas.microsoft.com/office/drawing/2014/main" id="{13F323F6-9E87-4244-BBF3-D65D8F330B60}"/>
              </a:ext>
            </a:extLst>
          </p:cNvPr>
          <p:cNvSpPr txBox="1">
            <a:spLocks/>
          </p:cNvSpPr>
          <p:nvPr/>
        </p:nvSpPr>
        <p:spPr>
          <a:xfrm>
            <a:off x="8013246" y="1441388"/>
            <a:ext cx="3813768" cy="48543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endParaRPr lang="en-US" sz="1800" dirty="0">
              <a:latin typeface="Open Sans" panose="020B0606030504020204" pitchFamily="34" charset="0"/>
            </a:endParaRPr>
          </a:p>
          <a:p>
            <a:pPr marL="0" indent="0">
              <a:buFont typeface="Arial"/>
              <a:buNone/>
            </a:pPr>
            <a:endParaRPr lang="en-US" sz="1800" dirty="0">
              <a:latin typeface="Open Sans" panose="020B0606030504020204" pitchFamily="34" charset="0"/>
            </a:endParaRPr>
          </a:p>
        </p:txBody>
      </p:sp>
      <p:sp>
        <p:nvSpPr>
          <p:cNvPr id="11" name="Content Placeholder 2">
            <a:extLst>
              <a:ext uri="{FF2B5EF4-FFF2-40B4-BE49-F238E27FC236}">
                <a16:creationId xmlns:a16="http://schemas.microsoft.com/office/drawing/2014/main" id="{70C56F93-9534-448C-B1CA-5E6A27BE61E8}"/>
              </a:ext>
            </a:extLst>
          </p:cNvPr>
          <p:cNvSpPr txBox="1">
            <a:spLocks/>
          </p:cNvSpPr>
          <p:nvPr/>
        </p:nvSpPr>
        <p:spPr>
          <a:xfrm>
            <a:off x="8013246" y="1008565"/>
            <a:ext cx="3813768" cy="4854388"/>
          </a:xfrm>
          <a:prstGeom prst="rect">
            <a:avLst/>
          </a:prstGeom>
          <a:ln>
            <a:noFill/>
          </a:ln>
        </p:spPr>
        <p:txBody>
          <a:bodyPr vert="horz" lIns="91440" tIns="45720" rIns="91440" bIns="45720" rtlCol="0">
            <a:normAutofit/>
          </a:bodyPr>
          <a:lstStyle>
            <a:lvl1pPr marL="171442" indent="-171442" algn="l" defTabSz="685766" rtl="0" eaLnBrk="1" latinLnBrk="0" hangingPunct="1">
              <a:lnSpc>
                <a:spcPct val="90000"/>
              </a:lnSpc>
              <a:spcBef>
                <a:spcPts val="751"/>
              </a:spcBef>
              <a:buFont typeface="Arial"/>
              <a:buChar char="•"/>
              <a:defRPr sz="3200" kern="1200">
                <a:solidFill>
                  <a:schemeClr val="tx1">
                    <a:lumMod val="65000"/>
                    <a:lumOff val="35000"/>
                  </a:schemeClr>
                </a:solidFill>
                <a:latin typeface="+mn-lt"/>
                <a:ea typeface="+mn-ea"/>
                <a:cs typeface="+mn-cs"/>
              </a:defRPr>
            </a:lvl1pPr>
            <a:lvl2pPr marL="514324" indent="-171442" algn="l" defTabSz="685766" rtl="0" eaLnBrk="1" latinLnBrk="0" hangingPunct="1">
              <a:lnSpc>
                <a:spcPct val="90000"/>
              </a:lnSpc>
              <a:spcBef>
                <a:spcPts val="375"/>
              </a:spcBef>
              <a:buFont typeface="Arial"/>
              <a:buChar char="•"/>
              <a:defRPr sz="2800" kern="1200">
                <a:solidFill>
                  <a:schemeClr val="tx1">
                    <a:lumMod val="65000"/>
                    <a:lumOff val="35000"/>
                  </a:schemeClr>
                </a:solidFill>
                <a:latin typeface="+mn-lt"/>
                <a:ea typeface="+mn-ea"/>
                <a:cs typeface="+mn-cs"/>
              </a:defRPr>
            </a:lvl2pPr>
            <a:lvl3pPr marL="857207" indent="-171442" algn="l" defTabSz="685766" rtl="0" eaLnBrk="1" latinLnBrk="0" hangingPunct="1">
              <a:lnSpc>
                <a:spcPct val="90000"/>
              </a:lnSpc>
              <a:spcBef>
                <a:spcPts val="375"/>
              </a:spcBef>
              <a:buFont typeface="Arial"/>
              <a:buChar char="•"/>
              <a:defRPr sz="2000" kern="1200">
                <a:solidFill>
                  <a:schemeClr val="tx1">
                    <a:lumMod val="65000"/>
                    <a:lumOff val="35000"/>
                  </a:schemeClr>
                </a:solidFill>
                <a:latin typeface="+mn-lt"/>
                <a:ea typeface="+mn-ea"/>
                <a:cs typeface="+mn-cs"/>
              </a:defRPr>
            </a:lvl3pPr>
            <a:lvl4pPr marL="1200090"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4pPr>
            <a:lvl5pPr marL="1542973" indent="-171442" algn="l" defTabSz="685766"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Font typeface="Arial"/>
              <a:buNone/>
            </a:pPr>
            <a:endParaRPr lang="en-US" sz="2200" dirty="0">
              <a:latin typeface="Open Sans" panose="020B0606030504020204" pitchFamily="34" charset="0"/>
            </a:endParaRPr>
          </a:p>
          <a:p>
            <a:pPr marL="0" indent="0">
              <a:buFont typeface="Arial"/>
              <a:buNone/>
            </a:pPr>
            <a:endParaRPr lang="en-US" sz="1800" dirty="0">
              <a:latin typeface="Open Sans" panose="020B0606030504020204" pitchFamily="34" charset="0"/>
            </a:endParaRPr>
          </a:p>
        </p:txBody>
      </p:sp>
      <p:sp>
        <p:nvSpPr>
          <p:cNvPr id="2" name="TextBox 1">
            <a:extLst>
              <a:ext uri="{FF2B5EF4-FFF2-40B4-BE49-F238E27FC236}">
                <a16:creationId xmlns:a16="http://schemas.microsoft.com/office/drawing/2014/main" id="{978C598A-3E0F-4AB6-8CA6-17CC37A2C2A6}"/>
              </a:ext>
            </a:extLst>
          </p:cNvPr>
          <p:cNvSpPr txBox="1"/>
          <p:nvPr/>
        </p:nvSpPr>
        <p:spPr>
          <a:xfrm>
            <a:off x="1167787" y="1141230"/>
            <a:ext cx="9882131" cy="3959580"/>
          </a:xfrm>
          <a:prstGeom prst="rect">
            <a:avLst/>
          </a:prstGeom>
          <a:noFill/>
        </p:spPr>
        <p:txBody>
          <a:bodyPr wrap="square" lIns="0" tIns="0" rIns="0" bIns="0" numCol="2" spcCol="457200" rtlCol="0">
            <a:noAutofit/>
          </a:bodyPr>
          <a:lstStyle/>
          <a:p>
            <a:pPr>
              <a:spcAft>
                <a:spcPts val="600"/>
              </a:spcAft>
            </a:pPr>
            <a:r>
              <a:rPr lang="en-US" b="1" dirty="0"/>
              <a:t>Development Group Roster:</a:t>
            </a:r>
            <a:endParaRPr lang="en-US" sz="800" dirty="0"/>
          </a:p>
          <a:p>
            <a:pPr>
              <a:spcAft>
                <a:spcPts val="100"/>
              </a:spcAft>
            </a:pPr>
            <a:r>
              <a:rPr lang="en-US" dirty="0"/>
              <a:t>Creighton C. Tubb, MD, </a:t>
            </a:r>
            <a:r>
              <a:rPr lang="en-US" i="1" dirty="0"/>
              <a:t>Co</a:t>
            </a:r>
            <a:r>
              <a:rPr lang="en-US" dirty="0"/>
              <a:t>-</a:t>
            </a:r>
            <a:r>
              <a:rPr lang="en-US" i="1" dirty="0"/>
              <a:t>Chair                </a:t>
            </a:r>
          </a:p>
          <a:p>
            <a:pPr>
              <a:spcAft>
                <a:spcPts val="100"/>
              </a:spcAft>
            </a:pPr>
            <a:r>
              <a:rPr lang="en-US" dirty="0"/>
              <a:t>Gregory G. </a:t>
            </a:r>
            <a:r>
              <a:rPr lang="en-US" dirty="0" err="1"/>
              <a:t>Polkowski</a:t>
            </a:r>
            <a:r>
              <a:rPr lang="en-US" dirty="0"/>
              <a:t>, MD, </a:t>
            </a:r>
            <a:r>
              <a:rPr lang="en-US" i="1" dirty="0"/>
              <a:t>Co-Chair</a:t>
            </a:r>
            <a:endParaRPr lang="en-US" dirty="0"/>
          </a:p>
          <a:p>
            <a:pPr>
              <a:spcAft>
                <a:spcPts val="100"/>
              </a:spcAft>
            </a:pPr>
            <a:r>
              <a:rPr lang="en-US" dirty="0"/>
              <a:t>Wayne E. Moschetti, MD, MS                               </a:t>
            </a:r>
          </a:p>
          <a:p>
            <a:pPr>
              <a:spcAft>
                <a:spcPts val="100"/>
              </a:spcAft>
            </a:pPr>
            <a:r>
              <a:rPr lang="en-US" dirty="0"/>
              <a:t>Bryan J. Pack, MD                   </a:t>
            </a:r>
          </a:p>
          <a:p>
            <a:pPr>
              <a:spcAft>
                <a:spcPts val="100"/>
              </a:spcAft>
            </a:pPr>
            <a:r>
              <a:rPr lang="en-US" dirty="0"/>
              <a:t>Kathleen G. Beavis, MD</a:t>
            </a:r>
          </a:p>
          <a:p>
            <a:pPr>
              <a:spcAft>
                <a:spcPts val="100"/>
              </a:spcAft>
            </a:pPr>
            <a:r>
              <a:rPr lang="en-US" dirty="0"/>
              <a:t>Robin Patel, MD</a:t>
            </a:r>
          </a:p>
          <a:p>
            <a:pPr>
              <a:spcAft>
                <a:spcPts val="100"/>
              </a:spcAft>
            </a:pPr>
            <a:r>
              <a:rPr lang="en-US" dirty="0"/>
              <a:t>James D. Slover, MD</a:t>
            </a:r>
          </a:p>
          <a:p>
            <a:pPr>
              <a:spcAft>
                <a:spcPts val="100"/>
              </a:spcAft>
            </a:pPr>
            <a:r>
              <a:rPr lang="en-US" dirty="0"/>
              <a:t>Matthew J. </a:t>
            </a:r>
            <a:r>
              <a:rPr lang="en-US" dirty="0" err="1"/>
              <a:t>Kraay</a:t>
            </a:r>
            <a:r>
              <a:rPr lang="en-US" dirty="0"/>
              <a:t>, MD</a:t>
            </a:r>
          </a:p>
          <a:p>
            <a:pPr>
              <a:spcAft>
                <a:spcPts val="100"/>
              </a:spcAft>
            </a:pPr>
            <a:r>
              <a:rPr lang="en-US" dirty="0"/>
              <a:t>Christopher J. </a:t>
            </a:r>
            <a:r>
              <a:rPr lang="en-US" dirty="0" err="1"/>
              <a:t>Palestro</a:t>
            </a:r>
            <a:r>
              <a:rPr lang="en-US" dirty="0"/>
              <a:t>, MD</a:t>
            </a:r>
          </a:p>
          <a:p>
            <a:pPr>
              <a:spcAft>
                <a:spcPts val="100"/>
              </a:spcAft>
            </a:pPr>
            <a:r>
              <a:rPr lang="en-US" dirty="0"/>
              <a:t>Stefan Riedel, MD</a:t>
            </a:r>
          </a:p>
          <a:p>
            <a:pPr>
              <a:spcAft>
                <a:spcPts val="100"/>
              </a:spcAft>
            </a:pPr>
            <a:r>
              <a:rPr lang="en-US" dirty="0" err="1"/>
              <a:t>Mihra</a:t>
            </a:r>
            <a:r>
              <a:rPr lang="en-US" dirty="0"/>
              <a:t> S. </a:t>
            </a:r>
            <a:r>
              <a:rPr lang="en-US" dirty="0" err="1"/>
              <a:t>Taljanovic</a:t>
            </a:r>
            <a:r>
              <a:rPr lang="en-US" dirty="0"/>
              <a:t>, MD</a:t>
            </a:r>
          </a:p>
          <a:p>
            <a:pPr>
              <a:spcAft>
                <a:spcPts val="100"/>
              </a:spcAft>
            </a:pPr>
            <a:endParaRPr lang="en-US" dirty="0"/>
          </a:p>
          <a:p>
            <a:pPr>
              <a:spcAft>
                <a:spcPts val="100"/>
              </a:spcAft>
            </a:pPr>
            <a:endParaRPr lang="en-US" dirty="0"/>
          </a:p>
          <a:p>
            <a:pPr>
              <a:spcAft>
                <a:spcPts val="100"/>
              </a:spcAft>
            </a:pPr>
            <a:endParaRPr lang="en-US" dirty="0"/>
          </a:p>
          <a:p>
            <a:pPr>
              <a:spcAft>
                <a:spcPts val="100"/>
              </a:spcAft>
            </a:pPr>
            <a:endParaRPr lang="en-US" dirty="0"/>
          </a:p>
          <a:p>
            <a:pPr>
              <a:spcAft>
                <a:spcPts val="100"/>
              </a:spcAft>
            </a:pPr>
            <a:endParaRPr lang="en-US" dirty="0"/>
          </a:p>
          <a:p>
            <a:pPr>
              <a:spcAft>
                <a:spcPts val="100"/>
              </a:spcAft>
            </a:pPr>
            <a:endParaRPr lang="en-US" dirty="0"/>
          </a:p>
          <a:p>
            <a:pPr>
              <a:spcAft>
                <a:spcPts val="600"/>
              </a:spcAft>
            </a:pPr>
            <a:r>
              <a:rPr lang="en-US" b="1" dirty="0"/>
              <a:t>AAOS Guidelines Oversight Chair:</a:t>
            </a:r>
          </a:p>
          <a:p>
            <a:pPr>
              <a:spcAft>
                <a:spcPts val="100"/>
              </a:spcAft>
            </a:pPr>
            <a:r>
              <a:rPr lang="en-US" dirty="0"/>
              <a:t>Karl Roberts, MD</a:t>
            </a:r>
          </a:p>
          <a:p>
            <a:pPr>
              <a:spcAft>
                <a:spcPts val="100"/>
              </a:spcAft>
            </a:pPr>
            <a:r>
              <a:rPr lang="en-US" dirty="0"/>
              <a:t>Antonia Chen, MD, MBA</a:t>
            </a:r>
          </a:p>
          <a:p>
            <a:pPr>
              <a:spcAft>
                <a:spcPts val="100"/>
              </a:spcAft>
            </a:pPr>
            <a:endParaRPr lang="en-US" sz="800" dirty="0"/>
          </a:p>
          <a:p>
            <a:pPr>
              <a:spcAft>
                <a:spcPts val="600"/>
              </a:spcAft>
            </a:pPr>
            <a:r>
              <a:rPr lang="en-US" b="1" dirty="0"/>
              <a:t>AAOS Staff:</a:t>
            </a:r>
          </a:p>
          <a:p>
            <a:pPr>
              <a:spcAft>
                <a:spcPts val="100"/>
              </a:spcAft>
            </a:pPr>
            <a:r>
              <a:rPr lang="en-US" dirty="0"/>
              <a:t>Jayson N. Murray, MA</a:t>
            </a:r>
          </a:p>
          <a:p>
            <a:pPr>
              <a:spcAft>
                <a:spcPts val="100"/>
              </a:spcAft>
            </a:pPr>
            <a:r>
              <a:rPr lang="en-US" dirty="0"/>
              <a:t>Kyle Mullen, MPH</a:t>
            </a:r>
          </a:p>
          <a:p>
            <a:pPr>
              <a:spcAft>
                <a:spcPts val="100"/>
              </a:spcAft>
            </a:pPr>
            <a:r>
              <a:rPr lang="en-US" dirty="0"/>
              <a:t>Patrick Donnelly, MA</a:t>
            </a:r>
          </a:p>
          <a:p>
            <a:pPr>
              <a:spcAft>
                <a:spcPts val="100"/>
              </a:spcAft>
            </a:pPr>
            <a:r>
              <a:rPr lang="en-US" dirty="0"/>
              <a:t>Nicole Nelson, MPH</a:t>
            </a:r>
          </a:p>
          <a:p>
            <a:pPr>
              <a:spcAft>
                <a:spcPts val="100"/>
              </a:spcAft>
            </a:pPr>
            <a:r>
              <a:rPr lang="en-US" dirty="0"/>
              <a:t>Mary DeMars</a:t>
            </a:r>
          </a:p>
          <a:p>
            <a:pPr>
              <a:spcAft>
                <a:spcPts val="100"/>
              </a:spcAft>
            </a:pPr>
            <a:r>
              <a:rPr lang="en-US" dirty="0"/>
              <a:t>Kaitlyn Sevarino, MBA</a:t>
            </a:r>
          </a:p>
          <a:p>
            <a:pPr>
              <a:spcAft>
                <a:spcPts val="100"/>
              </a:spcAft>
            </a:pPr>
            <a:r>
              <a:rPr lang="en-US" dirty="0"/>
              <a:t>Anne Woznica, MLIS, AHIP</a:t>
            </a:r>
          </a:p>
          <a:p>
            <a:pPr>
              <a:spcAft>
                <a:spcPts val="100"/>
              </a:spcAft>
            </a:pPr>
            <a:r>
              <a:rPr lang="en-US" dirty="0"/>
              <a:t>Peter Shores, MPH</a:t>
            </a:r>
          </a:p>
          <a:p>
            <a:pPr>
              <a:spcAft>
                <a:spcPts val="100"/>
              </a:spcAft>
            </a:pPr>
            <a:endParaRPr lang="en-US" dirty="0"/>
          </a:p>
          <a:p>
            <a:pPr>
              <a:spcAft>
                <a:spcPts val="100"/>
              </a:spcAft>
            </a:pPr>
            <a:endParaRPr lang="en-US" dirty="0"/>
          </a:p>
          <a:p>
            <a:pPr>
              <a:spcAft>
                <a:spcPts val="600"/>
              </a:spcAft>
            </a:pPr>
            <a:endParaRPr lang="en-US" sz="800" b="1" dirty="0"/>
          </a:p>
          <a:p>
            <a:pPr>
              <a:spcAft>
                <a:spcPts val="100"/>
              </a:spcAft>
            </a:pPr>
            <a:endParaRPr lang="en-US" dirty="0"/>
          </a:p>
          <a:p>
            <a:pPr>
              <a:spcAft>
                <a:spcPts val="100"/>
              </a:spcAft>
            </a:pPr>
            <a:endParaRPr lang="en-US" dirty="0">
              <a:latin typeface="Open Sans" panose="020B0606030504020204" pitchFamily="34" charset="0"/>
            </a:endParaRPr>
          </a:p>
        </p:txBody>
      </p:sp>
    </p:spTree>
    <p:extLst>
      <p:ext uri="{BB962C8B-B14F-4D97-AF65-F5344CB8AC3E}">
        <p14:creationId xmlns:p14="http://schemas.microsoft.com/office/powerpoint/2010/main" val="3301923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8F726CB-A8E8-4761-8E72-74F952B7013F}"/>
              </a:ext>
            </a:extLst>
          </p:cNvPr>
          <p:cNvSpPr>
            <a:spLocks noGrp="1"/>
          </p:cNvSpPr>
          <p:nvPr>
            <p:ph type="ftr" sz="quarter" idx="11"/>
          </p:nvPr>
        </p:nvSpPr>
        <p:spPr/>
        <p:txBody>
          <a:bodyPr/>
          <a:lstStyle/>
          <a:p>
            <a:r>
              <a:rPr lang="en-US" dirty="0"/>
              <a:t>© 2019 American Academy of </a:t>
            </a:r>
            <a:r>
              <a:rPr lang="en-US" dirty="0" err="1"/>
              <a:t>Orthopaedic</a:t>
            </a:r>
            <a:r>
              <a:rPr lang="en-US" dirty="0"/>
              <a:t> Surgeons </a:t>
            </a:r>
          </a:p>
        </p:txBody>
      </p:sp>
      <p:sp>
        <p:nvSpPr>
          <p:cNvPr id="6" name="Title 1">
            <a:extLst>
              <a:ext uri="{FF2B5EF4-FFF2-40B4-BE49-F238E27FC236}">
                <a16:creationId xmlns:a16="http://schemas.microsoft.com/office/drawing/2014/main" id="{73F7A40B-64C0-4416-A16A-9FAA2395796D}"/>
              </a:ext>
            </a:extLst>
          </p:cNvPr>
          <p:cNvSpPr txBox="1">
            <a:spLocks/>
          </p:cNvSpPr>
          <p:nvPr/>
        </p:nvSpPr>
        <p:spPr>
          <a:xfrm>
            <a:off x="520198" y="697699"/>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PLEASE CITE CLINICAL PRACTICE GUIDELINE AS:  </a:t>
            </a:r>
          </a:p>
        </p:txBody>
      </p:sp>
      <p:sp>
        <p:nvSpPr>
          <p:cNvPr id="8" name="Content Placeholder 2">
            <a:extLst>
              <a:ext uri="{FF2B5EF4-FFF2-40B4-BE49-F238E27FC236}">
                <a16:creationId xmlns:a16="http://schemas.microsoft.com/office/drawing/2014/main" id="{ADB7A4CB-D1AD-49A0-B9FF-830AEB4814DA}"/>
              </a:ext>
            </a:extLst>
          </p:cNvPr>
          <p:cNvSpPr>
            <a:spLocks noGrp="1"/>
          </p:cNvSpPr>
          <p:nvPr>
            <p:ph idx="1"/>
          </p:nvPr>
        </p:nvSpPr>
        <p:spPr>
          <a:xfrm>
            <a:off x="553464" y="1610220"/>
            <a:ext cx="10515600" cy="4352700"/>
          </a:xfrm>
        </p:spPr>
        <p:txBody>
          <a:bodyPr>
            <a:normAutofit/>
          </a:bodyPr>
          <a:lstStyle/>
          <a:p>
            <a:pPr marL="0" indent="0">
              <a:buNone/>
            </a:pPr>
            <a:r>
              <a:rPr lang="en-US" sz="2400" dirty="0"/>
              <a:t>American Academy of </a:t>
            </a:r>
            <a:r>
              <a:rPr lang="en-US" sz="2400" dirty="0" err="1"/>
              <a:t>Orthopaedic</a:t>
            </a:r>
            <a:r>
              <a:rPr lang="en-US" sz="2400" dirty="0"/>
              <a:t> Surgeons Evidence-Based Clinical Practice Guideline on the Diagnosis and Prevention of Periprosthetic Joint Infections. http://www.orthoguidelines.org/topic?id=1028. Published March 11, 2019. </a:t>
            </a:r>
          </a:p>
        </p:txBody>
      </p:sp>
    </p:spTree>
    <p:extLst>
      <p:ext uri="{BB962C8B-B14F-4D97-AF65-F5344CB8AC3E}">
        <p14:creationId xmlns:p14="http://schemas.microsoft.com/office/powerpoint/2010/main" val="5523712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39FAE9-9CB7-45B8-AACE-7369AA8BD551}"/>
              </a:ext>
            </a:extLst>
          </p:cNvPr>
          <p:cNvSpPr>
            <a:spLocks noGrp="1"/>
          </p:cNvSpPr>
          <p:nvPr>
            <p:ph type="ftr" sz="quarter" idx="11"/>
          </p:nvPr>
        </p:nvSpPr>
        <p:spPr>
          <a:xfrm>
            <a:off x="7823402" y="6266280"/>
            <a:ext cx="4114800" cy="365125"/>
          </a:xfrm>
        </p:spPr>
        <p:txBody>
          <a:bodyPr/>
          <a:lstStyle/>
          <a:p>
            <a:pPr algn="r"/>
            <a:r>
              <a:rPr lang="en-US" dirty="0"/>
              <a:t>© 2019 American Academy of </a:t>
            </a:r>
            <a:r>
              <a:rPr lang="en-US" dirty="0" err="1"/>
              <a:t>Orthopaedic</a:t>
            </a:r>
            <a:r>
              <a:rPr lang="en-US" dirty="0"/>
              <a:t> Surgeons </a:t>
            </a:r>
          </a:p>
        </p:txBody>
      </p:sp>
      <p:sp>
        <p:nvSpPr>
          <p:cNvPr id="23" name="Title 1">
            <a:extLst>
              <a:ext uri="{FF2B5EF4-FFF2-40B4-BE49-F238E27FC236}">
                <a16:creationId xmlns:a16="http://schemas.microsoft.com/office/drawing/2014/main" id="{67B4AC4C-6FAC-4962-B526-2394859DF194}"/>
              </a:ext>
            </a:extLst>
          </p:cNvPr>
          <p:cNvSpPr txBox="1">
            <a:spLocks/>
          </p:cNvSpPr>
          <p:nvPr/>
        </p:nvSpPr>
        <p:spPr>
          <a:xfrm>
            <a:off x="506014" y="725694"/>
            <a:ext cx="11422356"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THIS GUIDELINE HAS BEEN ENDORSED </a:t>
            </a:r>
          </a:p>
          <a:p>
            <a:r>
              <a:rPr lang="en-US" b="0" dirty="0">
                <a:effectLst>
                  <a:outerShdw blurRad="38100" dist="38100" dir="2700000" algn="tl">
                    <a:srgbClr val="000000">
                      <a:alpha val="43137"/>
                    </a:srgbClr>
                  </a:outerShdw>
                </a:effectLst>
              </a:rPr>
              <a:t>BY THE FOLLOWING ORGANIZATIONS: </a:t>
            </a:r>
          </a:p>
        </p:txBody>
      </p:sp>
      <p:pic>
        <p:nvPicPr>
          <p:cNvPr id="5" name="Picture 4" descr="A close up of a logo&#10;&#10;Description automatically generated">
            <a:extLst>
              <a:ext uri="{FF2B5EF4-FFF2-40B4-BE49-F238E27FC236}">
                <a16:creationId xmlns:a16="http://schemas.microsoft.com/office/drawing/2014/main" id="{CE473344-2A5D-4DE2-8E5A-C190CDFF7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214" y="4422774"/>
            <a:ext cx="4247372" cy="1387475"/>
          </a:xfrm>
          <a:prstGeom prst="rect">
            <a:avLst/>
          </a:prstGeom>
        </p:spPr>
      </p:pic>
      <p:pic>
        <p:nvPicPr>
          <p:cNvPr id="9" name="Picture 8">
            <a:extLst>
              <a:ext uri="{FF2B5EF4-FFF2-40B4-BE49-F238E27FC236}">
                <a16:creationId xmlns:a16="http://schemas.microsoft.com/office/drawing/2014/main" id="{F3B05EC6-D358-4069-9198-3D944D158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299" y="2572333"/>
            <a:ext cx="3102219" cy="1622425"/>
          </a:xfrm>
          <a:prstGeom prst="rect">
            <a:avLst/>
          </a:prstGeom>
        </p:spPr>
      </p:pic>
      <p:pic>
        <p:nvPicPr>
          <p:cNvPr id="12" name="Picture 11">
            <a:extLst>
              <a:ext uri="{FF2B5EF4-FFF2-40B4-BE49-F238E27FC236}">
                <a16:creationId xmlns:a16="http://schemas.microsoft.com/office/drawing/2014/main" id="{473B992F-7821-4A73-BB6D-79EF8E12C5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2100" y="2476154"/>
            <a:ext cx="4200525" cy="1683211"/>
          </a:xfrm>
          <a:prstGeom prst="rect">
            <a:avLst/>
          </a:prstGeom>
        </p:spPr>
      </p:pic>
    </p:spTree>
    <p:extLst>
      <p:ext uri="{BB962C8B-B14F-4D97-AF65-F5344CB8AC3E}">
        <p14:creationId xmlns:p14="http://schemas.microsoft.com/office/powerpoint/2010/main" val="14666348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DFE43-0145-43C2-9F6A-B0910AA7BC46}"/>
              </a:ext>
            </a:extLst>
          </p:cNvPr>
          <p:cNvSpPr>
            <a:spLocks noGrp="1"/>
          </p:cNvSpPr>
          <p:nvPr>
            <p:ph type="ftr" sz="quarter" idx="11"/>
          </p:nvPr>
        </p:nvSpPr>
        <p:spPr/>
        <p:txBody>
          <a:bodyPr/>
          <a:lstStyle/>
          <a:p>
            <a:r>
              <a:rPr lang="en-US"/>
              <a:t>© 2018 American Academy of Orthopaedic Surgeons </a:t>
            </a:r>
          </a:p>
        </p:txBody>
      </p:sp>
      <p:sp>
        <p:nvSpPr>
          <p:cNvPr id="3" name="Slide Number Placeholder 2">
            <a:extLst>
              <a:ext uri="{FF2B5EF4-FFF2-40B4-BE49-F238E27FC236}">
                <a16:creationId xmlns:a16="http://schemas.microsoft.com/office/drawing/2014/main" id="{671D85ED-AED0-42AC-AE8B-DECCB4843424}"/>
              </a:ext>
            </a:extLst>
          </p:cNvPr>
          <p:cNvSpPr>
            <a:spLocks noGrp="1"/>
          </p:cNvSpPr>
          <p:nvPr>
            <p:ph type="sldNum" sz="quarter" idx="4294967295"/>
          </p:nvPr>
        </p:nvSpPr>
        <p:spPr>
          <a:xfrm>
            <a:off x="8610600" y="6356360"/>
            <a:ext cx="2743200" cy="365125"/>
          </a:xfrm>
          <a:prstGeom prst="rect">
            <a:avLst/>
          </a:prstGeom>
        </p:spPr>
        <p:txBody>
          <a:bodyPr/>
          <a:lstStyle/>
          <a:p>
            <a:fld id="{1758ED00-BC3A-412B-ABCC-52E7534B15F3}" type="slidenum">
              <a:rPr lang="en-US" smtClean="0"/>
              <a:t>66</a:t>
            </a:fld>
            <a:endParaRPr lang="en-US"/>
          </a:p>
        </p:txBody>
      </p:sp>
      <p:pic>
        <p:nvPicPr>
          <p:cNvPr id="4" name="Picture 3">
            <a:extLst>
              <a:ext uri="{FF2B5EF4-FFF2-40B4-BE49-F238E27FC236}">
                <a16:creationId xmlns:a16="http://schemas.microsoft.com/office/drawing/2014/main" id="{7DD17A11-ADF6-4625-8ADB-EF9B70876DF9}"/>
              </a:ext>
            </a:extLst>
          </p:cNvPr>
          <p:cNvPicPr>
            <a:picLocks noChangeAspect="1"/>
          </p:cNvPicPr>
          <p:nvPr/>
        </p:nvPicPr>
        <p:blipFill>
          <a:blip r:embed="rId3"/>
          <a:stretch>
            <a:fillRect/>
          </a:stretch>
        </p:blipFill>
        <p:spPr>
          <a:xfrm>
            <a:off x="5095416" y="980137"/>
            <a:ext cx="6511700" cy="4897726"/>
          </a:xfrm>
          <a:prstGeom prst="rect">
            <a:avLst/>
          </a:prstGeom>
        </p:spPr>
      </p:pic>
      <p:sp>
        <p:nvSpPr>
          <p:cNvPr id="5" name="TextBox 4">
            <a:extLst>
              <a:ext uri="{FF2B5EF4-FFF2-40B4-BE49-F238E27FC236}">
                <a16:creationId xmlns:a16="http://schemas.microsoft.com/office/drawing/2014/main" id="{F3372AD4-6479-43D0-A157-C9D75755664F}"/>
              </a:ext>
            </a:extLst>
          </p:cNvPr>
          <p:cNvSpPr txBox="1"/>
          <p:nvPr/>
        </p:nvSpPr>
        <p:spPr>
          <a:xfrm>
            <a:off x="523099" y="1128421"/>
            <a:ext cx="4320748" cy="4955203"/>
          </a:xfrm>
          <a:prstGeom prst="rect">
            <a:avLst/>
          </a:prstGeom>
          <a:noFill/>
        </p:spPr>
        <p:txBody>
          <a:bodyPr wrap="square" rtlCol="0">
            <a:spAutoFit/>
          </a:bodyPr>
          <a:lstStyle/>
          <a:p>
            <a:r>
              <a:rPr lang="en-US" sz="2400" b="1" dirty="0"/>
              <a:t>Free for both iOS and Android</a:t>
            </a:r>
          </a:p>
          <a:p>
            <a:pPr>
              <a:spcAft>
                <a:spcPts val="1200"/>
              </a:spcAft>
            </a:pPr>
            <a:r>
              <a:rPr lang="en-US" sz="2400" b="1" dirty="0"/>
              <a:t>or at </a:t>
            </a:r>
            <a:r>
              <a:rPr lang="en-US" sz="2400" b="1" dirty="0">
                <a:solidFill>
                  <a:schemeClr val="accent6"/>
                </a:solidFill>
                <a:hlinkClick r:id="rId4">
                  <a:extLst>
                    <a:ext uri="{A12FA001-AC4F-418D-AE19-62706E023703}">
                      <ahyp:hlinkClr xmlns:ahyp="http://schemas.microsoft.com/office/drawing/2018/hyperlinkcolor" val="tx"/>
                    </a:ext>
                  </a:extLst>
                </a:hlinkClick>
              </a:rPr>
              <a:t>www.orthoguidelines.org</a:t>
            </a:r>
            <a:endParaRPr lang="en-US" sz="2400" b="1" dirty="0">
              <a:solidFill>
                <a:schemeClr val="accent6"/>
              </a:solidFill>
            </a:endParaRPr>
          </a:p>
          <a:p>
            <a:pPr>
              <a:spcAft>
                <a:spcPts val="1200"/>
              </a:spcAft>
            </a:pPr>
            <a:r>
              <a:rPr lang="en-US" sz="2400" dirty="0"/>
              <a:t>Provides easy access to all AAOS: </a:t>
            </a:r>
          </a:p>
          <a:p>
            <a:pPr marL="342900" indent="-342900">
              <a:buFont typeface="Arial" panose="020B0604020202020204" pitchFamily="34" charset="0"/>
              <a:buChar char="•"/>
            </a:pPr>
            <a:r>
              <a:rPr lang="en-US" sz="2000" dirty="0"/>
              <a:t>Clinical Practice Guidelines</a:t>
            </a:r>
          </a:p>
          <a:p>
            <a:pPr marL="342900" indent="-342900">
              <a:buFont typeface="Arial" panose="020B0604020202020204" pitchFamily="34" charset="0"/>
              <a:buChar char="•"/>
            </a:pPr>
            <a:r>
              <a:rPr lang="en-US" sz="2000" dirty="0"/>
              <a:t>Full Guideline PDF’s</a:t>
            </a:r>
          </a:p>
          <a:p>
            <a:pPr marL="342900" indent="-342900">
              <a:buFont typeface="Arial" panose="020B0604020202020204" pitchFamily="34" charset="0"/>
              <a:buChar char="•"/>
            </a:pPr>
            <a:r>
              <a:rPr lang="en-US" sz="2000" dirty="0"/>
              <a:t>Appropriate Use Criteria</a:t>
            </a:r>
          </a:p>
          <a:p>
            <a:pPr marL="342900" indent="-342900">
              <a:buFont typeface="Arial" panose="020B0604020202020204" pitchFamily="34" charset="0"/>
              <a:buChar char="•"/>
            </a:pPr>
            <a:r>
              <a:rPr lang="en-US" sz="2000" dirty="0"/>
              <a:t>Case Studies</a:t>
            </a:r>
          </a:p>
          <a:p>
            <a:pPr marL="342900" indent="-342900">
              <a:buFont typeface="Arial" panose="020B0604020202020204" pitchFamily="34" charset="0"/>
              <a:buChar char="•"/>
            </a:pPr>
            <a:r>
              <a:rPr lang="en-US" sz="2000" dirty="0"/>
              <a:t>Clinician Checklists</a:t>
            </a:r>
          </a:p>
          <a:p>
            <a:pPr marL="342900" indent="-342900">
              <a:buFont typeface="Arial" panose="020B0604020202020204" pitchFamily="34" charset="0"/>
              <a:buChar char="•"/>
            </a:pPr>
            <a:r>
              <a:rPr lang="en-US" sz="2000" dirty="0"/>
              <a:t>Impactful Statements</a:t>
            </a:r>
          </a:p>
          <a:p>
            <a:pPr marL="342900" indent="-342900">
              <a:buFont typeface="Arial" panose="020B0604020202020204" pitchFamily="34" charset="0"/>
              <a:buChar char="•"/>
            </a:pPr>
            <a:r>
              <a:rPr lang="en-US" sz="2000" dirty="0"/>
              <a:t>Plain Language Summaries</a:t>
            </a:r>
          </a:p>
          <a:p>
            <a:pPr marL="342900" indent="-342900">
              <a:buFont typeface="Arial" panose="020B0604020202020204" pitchFamily="34" charset="0"/>
              <a:buChar char="•"/>
            </a:pPr>
            <a:r>
              <a:rPr lang="en-US" sz="2000" dirty="0"/>
              <a:t>Evidence-based Databases</a:t>
            </a:r>
          </a:p>
          <a:p>
            <a:pPr marL="342900" indent="-342900">
              <a:buFont typeface="Arial" panose="020B0604020202020204" pitchFamily="34" charset="0"/>
              <a:buChar char="•"/>
            </a:pPr>
            <a:r>
              <a:rPr lang="en-US" sz="2000" dirty="0"/>
              <a:t>Evidence-based Methods, Appraisals and Standards</a:t>
            </a:r>
          </a:p>
          <a:p>
            <a:endParaRPr lang="en-US" sz="2400" dirty="0"/>
          </a:p>
        </p:txBody>
      </p:sp>
    </p:spTree>
    <p:extLst>
      <p:ext uri="{BB962C8B-B14F-4D97-AF65-F5344CB8AC3E}">
        <p14:creationId xmlns:p14="http://schemas.microsoft.com/office/powerpoint/2010/main" val="2283385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391" y="2282371"/>
            <a:ext cx="6261854" cy="3652667"/>
          </a:xfrm>
        </p:spPr>
        <p:txBody>
          <a:bodyPr>
            <a:normAutofit/>
          </a:bodyPr>
          <a:lstStyle/>
          <a:p>
            <a:pPr marL="0" indent="0">
              <a:spcBef>
                <a:spcPts val="0"/>
              </a:spcBef>
              <a:spcAft>
                <a:spcPts val="600"/>
              </a:spcAft>
              <a:buNone/>
            </a:pPr>
            <a:r>
              <a:rPr lang="en-US" sz="1800" b="1" dirty="0"/>
              <a:t>Easier access to AAOS Guidelines: </a:t>
            </a:r>
          </a:p>
          <a:p>
            <a:pPr marL="342900" indent="-342900">
              <a:spcBef>
                <a:spcPts val="0"/>
              </a:spcBef>
              <a:spcAft>
                <a:spcPts val="600"/>
              </a:spcAft>
              <a:buFont typeface="Wingdings" panose="05000000000000000000" pitchFamily="2" charset="2"/>
              <a:buChar char="§"/>
            </a:pPr>
            <a:r>
              <a:rPr lang="en-US" sz="1800" dirty="0"/>
              <a:t>Sort Alphabetically by Topic</a:t>
            </a:r>
          </a:p>
          <a:p>
            <a:pPr marL="342900" indent="-342900">
              <a:spcBef>
                <a:spcPts val="0"/>
              </a:spcBef>
              <a:spcAft>
                <a:spcPts val="600"/>
              </a:spcAft>
              <a:buFont typeface="Wingdings" panose="05000000000000000000" pitchFamily="2" charset="2"/>
              <a:buChar char="§"/>
            </a:pPr>
            <a:r>
              <a:rPr lang="en-US" sz="1800" dirty="0"/>
              <a:t>Sort Recommendations by Strength </a:t>
            </a:r>
          </a:p>
          <a:p>
            <a:pPr>
              <a:spcBef>
                <a:spcPts val="0"/>
              </a:spcBef>
              <a:spcAft>
                <a:spcPts val="600"/>
              </a:spcAft>
            </a:pPr>
            <a:r>
              <a:rPr lang="en-US" sz="1800" dirty="0"/>
              <a:t>      (</a:t>
            </a:r>
            <a:r>
              <a:rPr lang="en-US" sz="1800" i="1" dirty="0"/>
              <a:t>Strong, Moderate, Limited, Consensus) </a:t>
            </a:r>
          </a:p>
          <a:p>
            <a:pPr marL="342900" indent="-342900">
              <a:spcBef>
                <a:spcPts val="0"/>
              </a:spcBef>
              <a:spcAft>
                <a:spcPts val="600"/>
              </a:spcAft>
              <a:buFont typeface="Wingdings" panose="05000000000000000000" pitchFamily="2" charset="2"/>
              <a:buChar char="§"/>
            </a:pPr>
            <a:r>
              <a:rPr lang="en-US" sz="1800" dirty="0"/>
              <a:t>Sort by Stage of Care</a:t>
            </a:r>
          </a:p>
          <a:p>
            <a:pPr marL="342900" indent="-342900">
              <a:spcBef>
                <a:spcPts val="0"/>
              </a:spcBef>
              <a:spcAft>
                <a:spcPts val="600"/>
              </a:spcAft>
              <a:buFont typeface="Wingdings" panose="05000000000000000000" pitchFamily="2" charset="2"/>
              <a:buChar char="§"/>
            </a:pPr>
            <a:r>
              <a:rPr lang="en-US" sz="1800" dirty="0"/>
              <a:t>Search Across </a:t>
            </a:r>
            <a:r>
              <a:rPr lang="en-US" sz="1800" b="1" i="1" dirty="0"/>
              <a:t>all</a:t>
            </a:r>
            <a:r>
              <a:rPr lang="en-US" sz="1800" dirty="0"/>
              <a:t> CPGs via a Single Keyword Search</a:t>
            </a:r>
          </a:p>
          <a:p>
            <a:pPr marL="342900" indent="-342900">
              <a:spcBef>
                <a:spcPts val="0"/>
              </a:spcBef>
              <a:spcAft>
                <a:spcPts val="600"/>
              </a:spcAft>
              <a:buFont typeface="Wingdings" panose="05000000000000000000" pitchFamily="2" charset="2"/>
              <a:buChar char="§"/>
            </a:pPr>
            <a:endParaRPr lang="en-US" sz="1800" dirty="0"/>
          </a:p>
          <a:p>
            <a:pPr marL="0" indent="0">
              <a:spcBef>
                <a:spcPts val="0"/>
              </a:spcBef>
              <a:spcAft>
                <a:spcPts val="600"/>
              </a:spcAft>
              <a:buNone/>
            </a:pPr>
            <a:r>
              <a:rPr lang="en-US" sz="1800" b="1" dirty="0"/>
              <a:t>Easier Access to Individual Recommendations:</a:t>
            </a:r>
          </a:p>
          <a:p>
            <a:pPr marL="342900" indent="-342900">
              <a:spcBef>
                <a:spcPts val="0"/>
              </a:spcBef>
              <a:spcAft>
                <a:spcPts val="600"/>
              </a:spcAft>
              <a:buFont typeface="Wingdings" panose="05000000000000000000" pitchFamily="2" charset="2"/>
              <a:buChar char="§"/>
            </a:pPr>
            <a:r>
              <a:rPr lang="en-US" sz="1800" dirty="0"/>
              <a:t>View recommendations via shortened titles</a:t>
            </a:r>
          </a:p>
          <a:p>
            <a:pPr marL="342900" indent="-342900">
              <a:spcBef>
                <a:spcPts val="0"/>
              </a:spcBef>
              <a:spcAft>
                <a:spcPts val="600"/>
              </a:spcAft>
              <a:buFont typeface="Wingdings" panose="05000000000000000000" pitchFamily="2" charset="2"/>
              <a:buChar char="§"/>
            </a:pPr>
            <a:r>
              <a:rPr lang="en-US" sz="1800" dirty="0"/>
              <a:t>Access to full recommendation &amp; rationale</a:t>
            </a:r>
          </a:p>
          <a:p>
            <a:pPr marL="342900" indent="-342900">
              <a:spcBef>
                <a:spcPts val="0"/>
              </a:spcBef>
              <a:spcAft>
                <a:spcPts val="600"/>
              </a:spcAft>
              <a:buFont typeface="Wingdings" panose="05000000000000000000" pitchFamily="2" charset="2"/>
              <a:buChar char="§"/>
            </a:pPr>
            <a:r>
              <a:rPr lang="en-US" sz="1800" dirty="0"/>
              <a:t>Links to references (PubMed)</a:t>
            </a:r>
          </a:p>
          <a:p>
            <a:endParaRPr lang="en-US" sz="1600" dirty="0">
              <a:solidFill>
                <a:srgbClr val="FFFFFF"/>
              </a:solidFill>
            </a:endParaRPr>
          </a:p>
        </p:txBody>
      </p:sp>
      <p:pic>
        <p:nvPicPr>
          <p:cNvPr id="6" name="Picture 3" descr="OrthoGuidelines Logo1">
            <a:extLst>
              <a:ext uri="{FF2B5EF4-FFF2-40B4-BE49-F238E27FC236}">
                <a16:creationId xmlns:a16="http://schemas.microsoft.com/office/drawing/2014/main" id="{1E0B866B-C5EB-49CB-8953-A8A4D7A18B5B}"/>
              </a:ext>
            </a:extLst>
          </p:cNvPr>
          <p:cNvPicPr>
            <a:picLocks noChangeAspect="1" noChangeArrowheads="1"/>
          </p:cNvPicPr>
          <p:nvPr/>
        </p:nvPicPr>
        <p:blipFill>
          <a:blip r:embed="rId3">
            <a:duotone>
              <a:prstClr val="black"/>
              <a:schemeClr val="tx1">
                <a:lumMod val="95000"/>
                <a:lumOff val="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00391" y="533400"/>
            <a:ext cx="6185652" cy="1546412"/>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9C9F5863-F0B6-4E08-8290-B17705711A53}"/>
              </a:ext>
            </a:extLst>
          </p:cNvPr>
          <p:cNvSpPr txBox="1"/>
          <p:nvPr/>
        </p:nvSpPr>
        <p:spPr>
          <a:xfrm>
            <a:off x="7010400" y="89262"/>
            <a:ext cx="5181600" cy="6766560"/>
          </a:xfrm>
          <a:prstGeom prst="rect">
            <a:avLst/>
          </a:prstGeom>
          <a:solidFill>
            <a:schemeClr val="tx1">
              <a:lumMod val="50000"/>
              <a:lumOff val="50000"/>
            </a:schemeClr>
          </a:solidFill>
        </p:spPr>
        <p:txBody>
          <a:bodyPr wrap="square" rtlCol="0">
            <a:spAutoFit/>
          </a:bodyPr>
          <a:lstStyle/>
          <a:p>
            <a:endParaRPr lang="en-US" dirty="0"/>
          </a:p>
        </p:txBody>
      </p:sp>
      <p:pic>
        <p:nvPicPr>
          <p:cNvPr id="7" name="Picture 7">
            <a:extLst>
              <a:ext uri="{FF2B5EF4-FFF2-40B4-BE49-F238E27FC236}">
                <a16:creationId xmlns:a16="http://schemas.microsoft.com/office/drawing/2014/main" id="{203C21D5-7B02-4BDB-8AFC-494918450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8749" y="3467100"/>
            <a:ext cx="2865119" cy="3048000"/>
          </a:xfrm>
          <a:prstGeom prst="rect">
            <a:avLst/>
          </a:prstGeom>
          <a:ln>
            <a:noFill/>
          </a:ln>
          <a:effectLst>
            <a:softEdge rad="112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9" name="TextBox 8">
            <a:extLst>
              <a:ext uri="{FF2B5EF4-FFF2-40B4-BE49-F238E27FC236}">
                <a16:creationId xmlns:a16="http://schemas.microsoft.com/office/drawing/2014/main" id="{014C217E-1396-4396-9E1A-7E7F8E30DCC1}"/>
              </a:ext>
            </a:extLst>
          </p:cNvPr>
          <p:cNvSpPr txBox="1"/>
          <p:nvPr/>
        </p:nvSpPr>
        <p:spPr>
          <a:xfrm>
            <a:off x="7576456" y="517181"/>
            <a:ext cx="4252685" cy="3108960"/>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Clinical Practice Guidelines Now Available on Your Smartphone</a:t>
            </a:r>
          </a:p>
          <a:p>
            <a:pPr algn="ctr"/>
            <a:endParaRPr lang="en-US"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Download on the App Store</a:t>
            </a:r>
          </a:p>
          <a:p>
            <a:pPr algn="ctr"/>
            <a:r>
              <a:rPr lang="en-US" dirty="0">
                <a:solidFill>
                  <a:schemeClr val="bg1"/>
                </a:solidFill>
                <a:effectLst>
                  <a:outerShdw blurRad="38100" dist="38100" dir="2700000" algn="tl">
                    <a:srgbClr val="000000">
                      <a:alpha val="43137"/>
                    </a:srgbClr>
                  </a:outerShdw>
                </a:effectLst>
              </a:rPr>
              <a:t>Get it on Google play</a:t>
            </a:r>
          </a:p>
        </p:txBody>
      </p:sp>
    </p:spTree>
    <p:extLst>
      <p:ext uri="{BB962C8B-B14F-4D97-AF65-F5344CB8AC3E}">
        <p14:creationId xmlns:p14="http://schemas.microsoft.com/office/powerpoint/2010/main" val="26187598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5A7772-C681-4371-BB0F-5276EDE0798F}"/>
              </a:ext>
            </a:extLst>
          </p:cNvPr>
          <p:cNvSpPr>
            <a:spLocks noGrp="1"/>
          </p:cNvSpPr>
          <p:nvPr>
            <p:ph type="ftr" sz="quarter" idx="11"/>
          </p:nvPr>
        </p:nvSpPr>
        <p:spPr/>
        <p:txBody>
          <a:bodyPr/>
          <a:lstStyle/>
          <a:p>
            <a:pPr algn="r"/>
            <a:r>
              <a:rPr lang="en-US"/>
              <a:t>© 2018 American Academy of Orthopaedic Surgeons </a:t>
            </a:r>
            <a:endParaRPr lang="en-US" dirty="0"/>
          </a:p>
        </p:txBody>
      </p:sp>
      <p:sp>
        <p:nvSpPr>
          <p:cNvPr id="6" name="TextBox 5">
            <a:extLst>
              <a:ext uri="{FF2B5EF4-FFF2-40B4-BE49-F238E27FC236}">
                <a16:creationId xmlns:a16="http://schemas.microsoft.com/office/drawing/2014/main" id="{DF553D92-FD6D-4AFA-B00A-379040042339}"/>
              </a:ext>
            </a:extLst>
          </p:cNvPr>
          <p:cNvSpPr txBox="1"/>
          <p:nvPr/>
        </p:nvSpPr>
        <p:spPr>
          <a:xfrm>
            <a:off x="487464" y="2409576"/>
            <a:ext cx="4326902" cy="89255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600" b="1" dirty="0"/>
              <a:t>Search across </a:t>
            </a:r>
            <a:r>
              <a:rPr lang="en-US" sz="2600" b="1" u="sng" dirty="0"/>
              <a:t>all</a:t>
            </a:r>
            <a:r>
              <a:rPr lang="en-US" sz="2600" b="1" dirty="0"/>
              <a:t> CPG and AUC </a:t>
            </a:r>
          </a:p>
          <a:p>
            <a:r>
              <a:rPr lang="en-US" sz="2600" b="1" dirty="0"/>
              <a:t>Via a Single Keyword Search</a:t>
            </a:r>
          </a:p>
        </p:txBody>
      </p:sp>
      <p:pic>
        <p:nvPicPr>
          <p:cNvPr id="11" name="Picture 3">
            <a:extLst>
              <a:ext uri="{FF2B5EF4-FFF2-40B4-BE49-F238E27FC236}">
                <a16:creationId xmlns:a16="http://schemas.microsoft.com/office/drawing/2014/main" id="{B2AA86A3-F640-43E1-8383-EADAE391B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488" y="2210982"/>
            <a:ext cx="4784239" cy="402222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105BD157-4670-4014-AC6D-F63E7B7C9ED3}"/>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667958" y="435405"/>
            <a:ext cx="6500207" cy="153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a:extLst>
              <a:ext uri="{FF2B5EF4-FFF2-40B4-BE49-F238E27FC236}">
                <a16:creationId xmlns:a16="http://schemas.microsoft.com/office/drawing/2014/main" id="{373657C9-FEF5-48E7-8A1D-F9DDC5D7DF1A}"/>
              </a:ext>
            </a:extLst>
          </p:cNvPr>
          <p:cNvGrpSpPr/>
          <p:nvPr/>
        </p:nvGrpSpPr>
        <p:grpSpPr>
          <a:xfrm rot="20515663">
            <a:off x="6184437" y="135097"/>
            <a:ext cx="2493519" cy="1881789"/>
            <a:chOff x="6629400" y="152400"/>
            <a:chExt cx="1371600" cy="1981200"/>
          </a:xfrm>
        </p:grpSpPr>
        <p:sp>
          <p:nvSpPr>
            <p:cNvPr id="9" name="Oval 8">
              <a:extLst>
                <a:ext uri="{FF2B5EF4-FFF2-40B4-BE49-F238E27FC236}">
                  <a16:creationId xmlns:a16="http://schemas.microsoft.com/office/drawing/2014/main" id="{EF494B84-ABFD-4AE3-8CA3-ACCBAEBBF9D4}"/>
                </a:ext>
              </a:extLst>
            </p:cNvPr>
            <p:cNvSpPr/>
            <p:nvPr/>
          </p:nvSpPr>
          <p:spPr>
            <a:xfrm>
              <a:off x="6629400" y="152400"/>
              <a:ext cx="685800" cy="609600"/>
            </a:xfrm>
            <a:prstGeom prst="ellipse">
              <a:avLst/>
            </a:prstGeom>
            <a:solidFill>
              <a:schemeClr val="accent1">
                <a:alpha val="0"/>
              </a:schemeClr>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71F5B1E-3F81-4936-8606-5151E6D7567E}"/>
                </a:ext>
              </a:extLst>
            </p:cNvPr>
            <p:cNvCxnSpPr/>
            <p:nvPr/>
          </p:nvCxnSpPr>
          <p:spPr>
            <a:xfrm>
              <a:off x="7086600" y="762000"/>
              <a:ext cx="914400" cy="1371600"/>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0A57221D-637D-41B6-BE17-FFA2294D9A97}"/>
              </a:ext>
            </a:extLst>
          </p:cNvPr>
          <p:cNvSpPr txBox="1"/>
          <p:nvPr/>
        </p:nvSpPr>
        <p:spPr>
          <a:xfrm>
            <a:off x="8908330" y="1278857"/>
            <a:ext cx="1943682" cy="584775"/>
          </a:xfrm>
          <a:prstGeom prst="rect">
            <a:avLst/>
          </a:prstGeom>
          <a:noFill/>
        </p:spPr>
        <p:txBody>
          <a:bodyPr wrap="square" rtlCol="0">
            <a:spAutoFit/>
          </a:bodyPr>
          <a:lstStyle/>
          <a:p>
            <a:r>
              <a:rPr lang="en-US" sz="3200" dirty="0">
                <a:ln w="0"/>
                <a:effectLst>
                  <a:outerShdw blurRad="38100" dist="19050" dir="2700000" algn="tl" rotWithShape="0">
                    <a:schemeClr val="dk1">
                      <a:alpha val="40000"/>
                    </a:schemeClr>
                  </a:outerShdw>
                </a:effectLst>
              </a:rPr>
              <a:t>Imaging</a:t>
            </a:r>
          </a:p>
        </p:txBody>
      </p:sp>
    </p:spTree>
    <p:extLst>
      <p:ext uri="{BB962C8B-B14F-4D97-AF65-F5344CB8AC3E}">
        <p14:creationId xmlns:p14="http://schemas.microsoft.com/office/powerpoint/2010/main" val="23574961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a:extLst>
              <a:ext uri="{FF2B5EF4-FFF2-40B4-BE49-F238E27FC236}">
                <a16:creationId xmlns:a16="http://schemas.microsoft.com/office/drawing/2014/main" id="{C1A57297-301F-4C6D-A1B9-49892A0C3EC7}"/>
              </a:ext>
            </a:extLst>
          </p:cNvPr>
          <p:cNvSpPr>
            <a:spLocks noGrp="1"/>
          </p:cNvSpPr>
          <p:nvPr>
            <p:ph type="title"/>
          </p:nvPr>
        </p:nvSpPr>
        <p:spPr>
          <a:xfrm>
            <a:off x="515027" y="519692"/>
            <a:ext cx="11125200" cy="685799"/>
          </a:xfrm>
        </p:spPr>
        <p:txBody>
          <a:bodyPr/>
          <a:lstStyle/>
          <a:p>
            <a:r>
              <a:rPr lang="en-US" altLang="en-US" b="0" dirty="0">
                <a:effectLst>
                  <a:outerShdw blurRad="38100" dist="38100" dir="2700000" algn="tl">
                    <a:srgbClr val="000000">
                      <a:alpha val="43137"/>
                    </a:srgbClr>
                  </a:outerShdw>
                </a:effectLst>
                <a:latin typeface="+mj-lt"/>
                <a:ea typeface="ＭＳ Ｐゴシック" panose="020B0600070205080204" pitchFamily="34" charset="-128"/>
                <a:cs typeface="Arial-BoldMT" pitchFamily="-84" charset="0"/>
              </a:rPr>
              <a:t>References provided for each recommendation</a:t>
            </a:r>
          </a:p>
        </p:txBody>
      </p:sp>
      <p:pic>
        <p:nvPicPr>
          <p:cNvPr id="23555" name="Content Placeholder 5">
            <a:extLst>
              <a:ext uri="{FF2B5EF4-FFF2-40B4-BE49-F238E27FC236}">
                <a16:creationId xmlns:a16="http://schemas.microsoft.com/office/drawing/2014/main" id="{1B76F008-D8B8-4BF1-9FE3-24A8918E3D2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724" r="9933" b="55891"/>
          <a:stretch>
            <a:fillRect/>
          </a:stretch>
        </p:blipFill>
        <p:spPr>
          <a:xfrm>
            <a:off x="1997076" y="1600200"/>
            <a:ext cx="8181975" cy="1371600"/>
          </a:xfrm>
          <a:effectLst>
            <a:outerShdw blurRad="50800" dist="63500" dir="2700000" algn="tl" rotWithShape="0">
              <a:prstClr val="black">
                <a:alpha val="40000"/>
              </a:prstClr>
            </a:outerShdw>
          </a:effectLst>
        </p:spPr>
      </p:pic>
      <p:pic>
        <p:nvPicPr>
          <p:cNvPr id="23556" name="Picture 9">
            <a:extLst>
              <a:ext uri="{FF2B5EF4-FFF2-40B4-BE49-F238E27FC236}">
                <a16:creationId xmlns:a16="http://schemas.microsoft.com/office/drawing/2014/main" id="{AB6E11A7-9756-4848-B719-014E11CBA6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3158332"/>
            <a:ext cx="6324600" cy="2979737"/>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D3A75894-B16D-4297-BBCC-C1AD1600EEAC}"/>
              </a:ext>
            </a:extLst>
          </p:cNvPr>
          <p:cNvCxnSpPr/>
          <p:nvPr/>
        </p:nvCxnSpPr>
        <p:spPr>
          <a:xfrm>
            <a:off x="3352801" y="2022475"/>
            <a:ext cx="671513" cy="1206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FF5C3994-5788-49A3-A574-CE961B76CA26}"/>
              </a:ext>
            </a:extLst>
          </p:cNvPr>
          <p:cNvSpPr/>
          <p:nvPr/>
        </p:nvSpPr>
        <p:spPr>
          <a:xfrm>
            <a:off x="2476500" y="4468813"/>
            <a:ext cx="1752600" cy="609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59" name="TextBox 11">
            <a:extLst>
              <a:ext uri="{FF2B5EF4-FFF2-40B4-BE49-F238E27FC236}">
                <a16:creationId xmlns:a16="http://schemas.microsoft.com/office/drawing/2014/main" id="{2051026F-C205-4E6E-8778-D2A2D7D0AF36}"/>
              </a:ext>
            </a:extLst>
          </p:cNvPr>
          <p:cNvSpPr txBox="1">
            <a:spLocks noChangeArrowheads="1"/>
          </p:cNvSpPr>
          <p:nvPr/>
        </p:nvSpPr>
        <p:spPr bwMode="auto">
          <a:xfrm>
            <a:off x="5257800" y="4648201"/>
            <a:ext cx="2478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2400">
                <a:solidFill>
                  <a:srgbClr val="FF0000"/>
                </a:solidFill>
              </a:rPr>
              <a:t>Links to PubMed</a:t>
            </a:r>
          </a:p>
        </p:txBody>
      </p:sp>
    </p:spTree>
    <p:extLst>
      <p:ext uri="{BB962C8B-B14F-4D97-AF65-F5344CB8AC3E}">
        <p14:creationId xmlns:p14="http://schemas.microsoft.com/office/powerpoint/2010/main" val="125490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CCD958-4D1A-4B94-99E0-BDAB38CF3759}"/>
              </a:ext>
            </a:extLst>
          </p:cNvPr>
          <p:cNvSpPr>
            <a:spLocks noGrp="1"/>
          </p:cNvSpPr>
          <p:nvPr>
            <p:ph type="title"/>
          </p:nvPr>
        </p:nvSpPr>
        <p:spPr>
          <a:xfrm>
            <a:off x="941096" y="684356"/>
            <a:ext cx="3866683" cy="1600200"/>
          </a:xfrm>
          <a:prstGeom prst="rect">
            <a:avLst/>
          </a:prstGeom>
        </p:spPr>
        <p:txBody>
          <a:bodyPr anchor="b">
            <a:normAutofit/>
          </a:bodyPr>
          <a:lstStyle/>
          <a:p>
            <a:r>
              <a:rPr lang="en-US" sz="2700" b="0" dirty="0">
                <a:effectLst>
                  <a:outerShdw blurRad="38100" dist="38100" dir="2700000" algn="tl">
                    <a:srgbClr val="000000">
                      <a:alpha val="43137"/>
                    </a:srgbClr>
                  </a:outerShdw>
                </a:effectLst>
              </a:rPr>
              <a:t>IOM STANDARDS FOR DEVELOPING TRUSTWORTHY GUIDELINES</a:t>
            </a:r>
          </a:p>
        </p:txBody>
      </p:sp>
      <p:pic>
        <p:nvPicPr>
          <p:cNvPr id="3" name="Picture 2" descr="A close up of a sign&#10;&#10;Description generated with very high confidence">
            <a:extLst>
              <a:ext uri="{FF2B5EF4-FFF2-40B4-BE49-F238E27FC236}">
                <a16:creationId xmlns:a16="http://schemas.microsoft.com/office/drawing/2014/main" id="{21BB37C5-D939-44B3-842D-EAF48CE1D95A}"/>
              </a:ext>
            </a:extLst>
          </p:cNvPr>
          <p:cNvPicPr>
            <a:picLocks noChangeAspect="1"/>
          </p:cNvPicPr>
          <p:nvPr/>
        </p:nvPicPr>
        <p:blipFill rotWithShape="1">
          <a:blip r:embed="rId4">
            <a:extLst>
              <a:ext uri="{28A0092B-C50C-407E-A947-70E740481C1C}">
                <a14:useLocalDpi xmlns:a14="http://schemas.microsoft.com/office/drawing/2010/main" val="0"/>
              </a:ext>
            </a:extLst>
          </a:blip>
          <a:srcRect l="19339" r="17204" b="1"/>
          <a:stretch/>
        </p:blipFill>
        <p:spPr>
          <a:xfrm>
            <a:off x="5284496" y="145098"/>
            <a:ext cx="6069304" cy="5403850"/>
          </a:xfrm>
          <a:prstGeom prst="rect">
            <a:avLst/>
          </a:prstGeom>
          <a:noFill/>
        </p:spPr>
      </p:pic>
      <p:sp>
        <p:nvSpPr>
          <p:cNvPr id="6" name="Content Placeholder 2">
            <a:extLst>
              <a:ext uri="{FF2B5EF4-FFF2-40B4-BE49-F238E27FC236}">
                <a16:creationId xmlns:a16="http://schemas.microsoft.com/office/drawing/2014/main" id="{F76BF5E0-FBB4-4121-B874-0F02CD37EA17}"/>
              </a:ext>
            </a:extLst>
          </p:cNvPr>
          <p:cNvSpPr>
            <a:spLocks noGrp="1"/>
          </p:cNvSpPr>
          <p:nvPr>
            <p:ph type="body" sz="half" idx="2"/>
          </p:nvPr>
        </p:nvSpPr>
        <p:spPr>
          <a:xfrm>
            <a:off x="941097" y="2487632"/>
            <a:ext cx="3866683" cy="3811588"/>
          </a:xfrm>
          <a:prstGeom prst="rect">
            <a:avLst/>
          </a:prstGeom>
          <a:ln>
            <a:noFill/>
          </a:ln>
        </p:spPr>
        <p:txBody>
          <a:bodyPr>
            <a:normAutofit/>
          </a:bodyPr>
          <a:lstStyle/>
          <a:p>
            <a:pPr marL="457200" lvl="0" indent="-457200">
              <a:spcBef>
                <a:spcPts val="0"/>
              </a:spcBef>
              <a:spcAft>
                <a:spcPts val="600"/>
              </a:spcAft>
              <a:buFont typeface="Wingdings" panose="05000000000000000000" pitchFamily="2" charset="2"/>
              <a:buChar char="§"/>
            </a:pPr>
            <a:r>
              <a:rPr lang="en-US" sz="1600" dirty="0"/>
              <a:t>Establish Transparency</a:t>
            </a:r>
          </a:p>
          <a:p>
            <a:pPr marL="457200" lvl="0" indent="-457200">
              <a:spcBef>
                <a:spcPts val="0"/>
              </a:spcBef>
              <a:spcAft>
                <a:spcPts val="600"/>
              </a:spcAft>
              <a:buFont typeface="Wingdings" panose="05000000000000000000" pitchFamily="2" charset="2"/>
              <a:buChar char="§"/>
            </a:pPr>
            <a:r>
              <a:rPr lang="en-US" sz="1600" dirty="0"/>
              <a:t>Management of Conflict of Interest</a:t>
            </a:r>
          </a:p>
          <a:p>
            <a:pPr marL="457200" lvl="0" indent="-457200">
              <a:spcBef>
                <a:spcPts val="0"/>
              </a:spcBef>
              <a:spcAft>
                <a:spcPts val="600"/>
              </a:spcAft>
              <a:buFont typeface="Wingdings" panose="05000000000000000000" pitchFamily="2" charset="2"/>
              <a:buChar char="§"/>
            </a:pPr>
            <a:r>
              <a:rPr lang="en-US" sz="1600" dirty="0"/>
              <a:t>Guideline Development Group Composition</a:t>
            </a:r>
          </a:p>
          <a:p>
            <a:pPr marL="457200" lvl="0" indent="-457200">
              <a:spcBef>
                <a:spcPts val="0"/>
              </a:spcBef>
              <a:spcAft>
                <a:spcPts val="600"/>
              </a:spcAft>
              <a:buFont typeface="Wingdings" panose="05000000000000000000" pitchFamily="2" charset="2"/>
              <a:buChar char="§"/>
            </a:pPr>
            <a:r>
              <a:rPr lang="en-US" sz="1600" dirty="0"/>
              <a:t>Clinical Practice Guideline-Systematic Review Intersection</a:t>
            </a:r>
          </a:p>
          <a:p>
            <a:pPr marL="457200" lvl="0" indent="-457200">
              <a:spcBef>
                <a:spcPts val="0"/>
              </a:spcBef>
              <a:spcAft>
                <a:spcPts val="600"/>
              </a:spcAft>
              <a:buFont typeface="Wingdings" panose="05000000000000000000" pitchFamily="2" charset="2"/>
              <a:buChar char="§"/>
            </a:pPr>
            <a:r>
              <a:rPr lang="en-US" sz="1600" dirty="0"/>
              <a:t>Establish Evidence of Foundations for and Rating Strength of Recommendations</a:t>
            </a:r>
          </a:p>
          <a:p>
            <a:pPr marL="457200" lvl="0" indent="-457200">
              <a:spcBef>
                <a:spcPts val="0"/>
              </a:spcBef>
              <a:spcAft>
                <a:spcPts val="600"/>
              </a:spcAft>
              <a:buFont typeface="Wingdings" panose="05000000000000000000" pitchFamily="2" charset="2"/>
              <a:buChar char="§"/>
            </a:pPr>
            <a:r>
              <a:rPr lang="en-US" sz="1600" dirty="0"/>
              <a:t>Articulation of Recommendations </a:t>
            </a:r>
          </a:p>
          <a:p>
            <a:pPr marL="457200" lvl="0" indent="-457200">
              <a:spcBef>
                <a:spcPts val="0"/>
              </a:spcBef>
              <a:spcAft>
                <a:spcPts val="600"/>
              </a:spcAft>
              <a:buFont typeface="Wingdings" panose="05000000000000000000" pitchFamily="2" charset="2"/>
              <a:buChar char="§"/>
            </a:pPr>
            <a:r>
              <a:rPr lang="en-US" sz="1600" dirty="0"/>
              <a:t>External Review</a:t>
            </a:r>
          </a:p>
          <a:p>
            <a:pPr marL="457200" lvl="0" indent="-457200">
              <a:spcBef>
                <a:spcPts val="0"/>
              </a:spcBef>
              <a:spcAft>
                <a:spcPts val="600"/>
              </a:spcAft>
              <a:buFont typeface="Wingdings" panose="05000000000000000000" pitchFamily="2" charset="2"/>
              <a:buChar char="§"/>
            </a:pPr>
            <a:r>
              <a:rPr lang="en-US" sz="1600" dirty="0"/>
              <a:t>Updating</a:t>
            </a:r>
          </a:p>
          <a:p>
            <a:pPr marL="0" indent="0">
              <a:buNone/>
            </a:pPr>
            <a:endParaRPr lang="en-US" dirty="0"/>
          </a:p>
        </p:txBody>
      </p:sp>
      <p:sp>
        <p:nvSpPr>
          <p:cNvPr id="4" name="Footer Placeholder 3">
            <a:extLst>
              <a:ext uri="{FF2B5EF4-FFF2-40B4-BE49-F238E27FC236}">
                <a16:creationId xmlns:a16="http://schemas.microsoft.com/office/drawing/2014/main" id="{72DA8FA7-2D35-4F25-8D7D-1BC4B3E87B32}"/>
              </a:ext>
            </a:extLst>
          </p:cNvPr>
          <p:cNvSpPr>
            <a:spLocks noGrp="1"/>
          </p:cNvSpPr>
          <p:nvPr>
            <p:ph type="ftr" sz="quarter" idx="11"/>
          </p:nvPr>
        </p:nvSpPr>
        <p:spPr>
          <a:xfrm>
            <a:off x="7477047" y="6311018"/>
            <a:ext cx="4114800" cy="365125"/>
          </a:xfrm>
          <a:prstGeom prst="rect">
            <a:avLst/>
          </a:prstGeom>
        </p:spPr>
        <p:txBody>
          <a:bodyPr anchor="ctr">
            <a:normAutofit/>
          </a:bodyPr>
          <a:lstStyle/>
          <a:p>
            <a:pPr>
              <a:spcAft>
                <a:spcPts val="600"/>
              </a:spcAft>
            </a:pPr>
            <a:r>
              <a:rPr lang="en-US"/>
              <a:t>© 2019 American Academy of Orthopaedic Surgeons </a:t>
            </a:r>
          </a:p>
        </p:txBody>
      </p:sp>
    </p:spTree>
    <p:extLst>
      <p:ext uri="{BB962C8B-B14F-4D97-AF65-F5344CB8AC3E}">
        <p14:creationId xmlns:p14="http://schemas.microsoft.com/office/powerpoint/2010/main" val="3146254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29" y="463516"/>
            <a:ext cx="8229600" cy="764342"/>
          </a:xfrm>
        </p:spPr>
        <p:txBody>
          <a:bodyPr/>
          <a:lstStyle/>
          <a:p>
            <a:r>
              <a:rPr lang="en-US" b="0" dirty="0">
                <a:effectLst>
                  <a:outerShdw blurRad="38100" dist="38100" dir="2700000" algn="tl">
                    <a:srgbClr val="000000">
                      <a:alpha val="43137"/>
                    </a:srgbClr>
                  </a:outerShdw>
                </a:effectLst>
                <a:latin typeface="+mj-lt"/>
              </a:rPr>
              <a:t>Appropriate Use Criteria Tool</a:t>
            </a:r>
          </a:p>
        </p:txBody>
      </p:sp>
      <p:sp>
        <p:nvSpPr>
          <p:cNvPr id="5" name="Slide Number Placeholder 4"/>
          <p:cNvSpPr>
            <a:spLocks noGrp="1"/>
          </p:cNvSpPr>
          <p:nvPr>
            <p:ph type="sldNum" sz="quarter" idx="11"/>
          </p:nvPr>
        </p:nvSpPr>
        <p:spPr/>
        <p:txBody>
          <a:bodyPr/>
          <a:lstStyle/>
          <a:p>
            <a:pPr>
              <a:defRPr/>
            </a:pPr>
            <a:fld id="{02CA9F6A-B4C1-49DE-A1E4-3C5E61C07363}" type="slidenum">
              <a:rPr lang="en-US" smtClean="0"/>
              <a:pPr>
                <a:defRPr/>
              </a:pPr>
              <a:t>70</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5443178" cy="42188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882CCD7-5464-4C56-BB81-C76582779BB3}"/>
              </a:ext>
            </a:extLst>
          </p:cNvPr>
          <p:cNvPicPr>
            <a:picLocks noChangeAspect="1"/>
          </p:cNvPicPr>
          <p:nvPr/>
        </p:nvPicPr>
        <p:blipFill>
          <a:blip r:embed="rId4"/>
          <a:stretch>
            <a:fillRect/>
          </a:stretch>
        </p:blipFill>
        <p:spPr>
          <a:xfrm>
            <a:off x="7528681" y="1359416"/>
            <a:ext cx="2786113" cy="43834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74195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CA060B-7E96-4A93-AC1B-DF923AF89932}"/>
              </a:ext>
            </a:extLst>
          </p:cNvPr>
          <p:cNvSpPr>
            <a:spLocks noGrp="1"/>
          </p:cNvSpPr>
          <p:nvPr>
            <p:ph type="ftr" sz="quarter" idx="11"/>
          </p:nvPr>
        </p:nvSpPr>
        <p:spPr/>
        <p:txBody>
          <a:bodyPr/>
          <a:lstStyle/>
          <a:p>
            <a:pPr algn="r"/>
            <a:r>
              <a:rPr lang="en-US"/>
              <a:t>© 2018 American Academy of Orthopaedic Surgeons </a:t>
            </a:r>
            <a:endParaRPr lang="en-US" dirty="0"/>
          </a:p>
        </p:txBody>
      </p:sp>
      <p:sp>
        <p:nvSpPr>
          <p:cNvPr id="6" name="TextBox 5">
            <a:extLst>
              <a:ext uri="{FF2B5EF4-FFF2-40B4-BE49-F238E27FC236}">
                <a16:creationId xmlns:a16="http://schemas.microsoft.com/office/drawing/2014/main" id="{4E24DBA6-19D2-4653-8345-52ABBB7CD2EC}"/>
              </a:ext>
            </a:extLst>
          </p:cNvPr>
          <p:cNvSpPr txBox="1"/>
          <p:nvPr/>
        </p:nvSpPr>
        <p:spPr>
          <a:xfrm>
            <a:off x="537314" y="1207228"/>
            <a:ext cx="6439461" cy="526297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marL="285750" indent="-285750">
              <a:buFont typeface="Wingdings" panose="05000000000000000000" pitchFamily="2" charset="2"/>
              <a:buChar char="§"/>
            </a:pPr>
            <a:r>
              <a:rPr lang="en-US" sz="1400" dirty="0"/>
              <a:t>Acute Achilles Tendon Rupture</a:t>
            </a:r>
          </a:p>
          <a:p>
            <a:pPr marL="285750" indent="-285750">
              <a:buFont typeface="Wingdings" panose="05000000000000000000" pitchFamily="2" charset="2"/>
              <a:buChar char="§"/>
            </a:pPr>
            <a:r>
              <a:rPr lang="en-US" sz="1400" dirty="0"/>
              <a:t>Acute Compartment Syndrome</a:t>
            </a:r>
          </a:p>
          <a:p>
            <a:pPr marL="285750" indent="-285750">
              <a:buFont typeface="Wingdings" panose="05000000000000000000" pitchFamily="2" charset="2"/>
              <a:buChar char="§"/>
            </a:pPr>
            <a:r>
              <a:rPr lang="en-US" sz="1400" dirty="0"/>
              <a:t>Anterior Cruciate Ligament Injuries</a:t>
            </a:r>
          </a:p>
          <a:p>
            <a:pPr marL="285750" indent="-285750">
              <a:buFont typeface="Wingdings" panose="05000000000000000000" pitchFamily="2" charset="2"/>
              <a:buChar char="§"/>
            </a:pPr>
            <a:r>
              <a:rPr lang="en-US" sz="1400" dirty="0"/>
              <a:t>Carpal Tunnel Syndrome</a:t>
            </a:r>
          </a:p>
          <a:p>
            <a:pPr marL="285750" indent="-285750">
              <a:buFont typeface="Wingdings" panose="05000000000000000000" pitchFamily="2" charset="2"/>
              <a:buChar char="§"/>
            </a:pPr>
            <a:r>
              <a:rPr lang="en-US" sz="1400" dirty="0"/>
              <a:t>Diagnosis and Prevention of Periprosthetic Joint Infections</a:t>
            </a:r>
          </a:p>
          <a:p>
            <a:pPr marL="285750" indent="-285750">
              <a:buFont typeface="Wingdings" panose="05000000000000000000" pitchFamily="2" charset="2"/>
              <a:buChar char="§"/>
            </a:pPr>
            <a:r>
              <a:rPr lang="en-US" sz="1400" dirty="0"/>
              <a:t>Distal Radius Fractures</a:t>
            </a:r>
          </a:p>
          <a:p>
            <a:pPr marL="285750" indent="-285750">
              <a:buFont typeface="Wingdings" panose="05000000000000000000" pitchFamily="2" charset="2"/>
              <a:buChar char="§"/>
            </a:pPr>
            <a:r>
              <a:rPr lang="en-US" sz="1400" dirty="0"/>
              <a:t>Glenohumeral Joint Osteoarthritis</a:t>
            </a:r>
          </a:p>
          <a:p>
            <a:pPr marL="285750" indent="-285750">
              <a:buFont typeface="Wingdings" panose="05000000000000000000" pitchFamily="2" charset="2"/>
              <a:buChar char="§"/>
            </a:pPr>
            <a:r>
              <a:rPr lang="en-US" sz="1400" dirty="0"/>
              <a:t>Hip Fractures in the Elderly</a:t>
            </a:r>
          </a:p>
          <a:p>
            <a:pPr marL="285750" indent="-285750">
              <a:buFont typeface="Wingdings" panose="05000000000000000000" pitchFamily="2" charset="2"/>
              <a:buChar char="§"/>
            </a:pPr>
            <a:r>
              <a:rPr lang="en-US" sz="1400" dirty="0"/>
              <a:t>Osteoarthritis of the Hip</a:t>
            </a:r>
          </a:p>
          <a:p>
            <a:pPr marL="285750" indent="-285750">
              <a:buFont typeface="Wingdings" panose="05000000000000000000" pitchFamily="2" charset="2"/>
              <a:buChar char="§"/>
            </a:pPr>
            <a:r>
              <a:rPr lang="en-US" sz="1400" dirty="0"/>
              <a:t>Osteoarthritis of the Knee (Arthroplasty)</a:t>
            </a:r>
          </a:p>
          <a:p>
            <a:pPr marL="285750" indent="-285750">
              <a:buFont typeface="Wingdings" panose="05000000000000000000" pitchFamily="2" charset="2"/>
              <a:buChar char="§"/>
            </a:pPr>
            <a:r>
              <a:rPr lang="en-US" sz="1400" dirty="0"/>
              <a:t>Osteoarthritis of the Knee (Non-Arthroplasty)</a:t>
            </a:r>
          </a:p>
          <a:p>
            <a:pPr marL="285750" indent="-285750">
              <a:buFont typeface="Wingdings" panose="05000000000000000000" pitchFamily="2" charset="2"/>
              <a:buChar char="§"/>
            </a:pPr>
            <a:r>
              <a:rPr lang="en-US" sz="1400" dirty="0"/>
              <a:t>Osteochondritis Dissecans</a:t>
            </a:r>
          </a:p>
          <a:p>
            <a:pPr marL="285750" indent="-285750">
              <a:buFont typeface="Wingdings" panose="05000000000000000000" pitchFamily="2" charset="2"/>
              <a:buChar char="§"/>
            </a:pPr>
            <a:r>
              <a:rPr lang="en-US" sz="1400" dirty="0"/>
              <a:t>Pediatric Developmental Dysplasia of the Hip in infants up to Six Months</a:t>
            </a:r>
          </a:p>
          <a:p>
            <a:pPr marL="285750" indent="-285750">
              <a:buFont typeface="Wingdings" panose="05000000000000000000" pitchFamily="2" charset="2"/>
              <a:buChar char="§"/>
            </a:pPr>
            <a:r>
              <a:rPr lang="en-US" sz="1400" dirty="0"/>
              <a:t>Pediatric Diaphyseal Femur Fractures</a:t>
            </a:r>
          </a:p>
          <a:p>
            <a:pPr marL="285750" indent="-285750">
              <a:buFont typeface="Wingdings" panose="05000000000000000000" pitchFamily="2" charset="2"/>
              <a:buChar char="§"/>
            </a:pPr>
            <a:r>
              <a:rPr lang="en-US" sz="1400" dirty="0"/>
              <a:t>Pediatric Supracondylar </a:t>
            </a:r>
            <a:r>
              <a:rPr lang="en-US" sz="1400" dirty="0" err="1"/>
              <a:t>Humerus</a:t>
            </a:r>
            <a:r>
              <a:rPr lang="en-US" sz="1400" dirty="0"/>
              <a:t> Fractures</a:t>
            </a:r>
          </a:p>
          <a:p>
            <a:pPr marL="285750" indent="-285750">
              <a:buFont typeface="Wingdings" panose="05000000000000000000" pitchFamily="2" charset="2"/>
              <a:buChar char="§"/>
            </a:pPr>
            <a:r>
              <a:rPr lang="en-US" sz="1400" dirty="0"/>
              <a:t>Prevention of Orthopaedic Implant Infections in Patients Undergoing Dental Procedures</a:t>
            </a:r>
          </a:p>
          <a:p>
            <a:pPr marL="285750" indent="-285750">
              <a:buFont typeface="Wingdings" panose="05000000000000000000" pitchFamily="2" charset="2"/>
              <a:buChar char="§"/>
            </a:pPr>
            <a:r>
              <a:rPr lang="en-US" sz="1400" dirty="0"/>
              <a:t>Rotator Cuff Injuries</a:t>
            </a:r>
          </a:p>
          <a:p>
            <a:pPr marL="285750" indent="-285750">
              <a:buFont typeface="Wingdings" panose="05000000000000000000" pitchFamily="2" charset="2"/>
              <a:buChar char="§"/>
            </a:pPr>
            <a:r>
              <a:rPr lang="en-US" sz="1400" dirty="0"/>
              <a:t>Surgical Site Infections</a:t>
            </a:r>
          </a:p>
          <a:p>
            <a:pPr marL="285750" indent="-285750">
              <a:buFont typeface="Wingdings" panose="05000000000000000000" pitchFamily="2" charset="2"/>
              <a:buChar char="§"/>
            </a:pPr>
            <a:r>
              <a:rPr lang="en-US" sz="1400" dirty="0"/>
              <a:t>VTE Disease in Patients Undergoing Elective Hip &amp; Knee Arthroplasty </a:t>
            </a:r>
            <a:endParaRPr lang="en-US" sz="1400" i="1" dirty="0"/>
          </a:p>
          <a:p>
            <a:pPr marL="285750" indent="-285750">
              <a:buFont typeface="Wingdings" panose="05000000000000000000" pitchFamily="2" charset="2"/>
              <a:buChar char="§"/>
            </a:pPr>
            <a:r>
              <a:rPr lang="en-US" sz="1400" dirty="0"/>
              <a:t>Tranexamic Acid in Total Joint Arthroplasty (Endorsement)</a:t>
            </a:r>
          </a:p>
          <a:p>
            <a:pPr marL="285750" indent="-285750">
              <a:buFont typeface="Wingdings" panose="05000000000000000000" pitchFamily="2" charset="2"/>
              <a:buChar char="§"/>
            </a:pPr>
            <a:r>
              <a:rPr lang="en-US" sz="1400" dirty="0"/>
              <a:t>Use of Imaging Prior to Referral to a Musculoskeletal Oncologist (Endorsement)</a:t>
            </a:r>
          </a:p>
          <a:p>
            <a:pPr marL="285750" indent="-285750">
              <a:buFont typeface="Wingdings" panose="05000000000000000000" pitchFamily="2" charset="2"/>
              <a:buChar char="§"/>
            </a:pPr>
            <a:endParaRPr lang="en-US" sz="1400" i="1" dirty="0"/>
          </a:p>
          <a:p>
            <a:r>
              <a:rPr lang="en-US" sz="1400" i="1" dirty="0"/>
              <a:t> </a:t>
            </a:r>
          </a:p>
        </p:txBody>
      </p:sp>
      <p:grpSp>
        <p:nvGrpSpPr>
          <p:cNvPr id="7" name="Group 2">
            <a:extLst>
              <a:ext uri="{FF2B5EF4-FFF2-40B4-BE49-F238E27FC236}">
                <a16:creationId xmlns:a16="http://schemas.microsoft.com/office/drawing/2014/main" id="{41E5350A-2AF7-41B4-B036-7F8E5DEAE413}"/>
              </a:ext>
            </a:extLst>
          </p:cNvPr>
          <p:cNvGrpSpPr>
            <a:grpSpLocks/>
          </p:cNvGrpSpPr>
          <p:nvPr/>
        </p:nvGrpSpPr>
        <p:grpSpPr bwMode="auto">
          <a:xfrm>
            <a:off x="6649572" y="1211276"/>
            <a:ext cx="5103434" cy="3936921"/>
            <a:chOff x="108098109" y="112525655"/>
            <a:chExt cx="2971803" cy="2487879"/>
          </a:xfrm>
        </p:grpSpPr>
        <p:pic>
          <p:nvPicPr>
            <p:cNvPr id="1027" name="Picture 3" descr="th?u=http%3a%2f%2fwww">
              <a:extLst>
                <a:ext uri="{FF2B5EF4-FFF2-40B4-BE49-F238E27FC236}">
                  <a16:creationId xmlns:a16="http://schemas.microsoft.com/office/drawing/2014/main" id="{5A7A8C29-F31D-41E4-A27C-C057CC8F8034}"/>
                </a:ext>
              </a:extLst>
            </p:cNvPr>
            <p:cNvPicPr>
              <a:picLocks noChangeAspect="1" noChangeArrowheads="1"/>
            </p:cNvPicPr>
            <p:nvPr/>
          </p:nvPicPr>
          <p:blipFill>
            <a:blip r:embed="rId3">
              <a:clrChange>
                <a:clrFrom>
                  <a:srgbClr val="FFFFFF"/>
                </a:clrFrom>
                <a:clrTo>
                  <a:srgbClr val="FFFFFF">
                    <a:alpha val="0"/>
                  </a:srgbClr>
                </a:clrTo>
              </a:clrChange>
              <a:lum bright="-20000" contrast="40000"/>
              <a:extLst>
                <a:ext uri="{28A0092B-C50C-407E-A947-70E740481C1C}">
                  <a14:useLocalDpi xmlns:a14="http://schemas.microsoft.com/office/drawing/2010/main" val="0"/>
                </a:ext>
              </a:extLst>
            </a:blip>
            <a:srcRect l="14310" t="5240" r="14310"/>
            <a:stretch>
              <a:fillRect/>
            </a:stretch>
          </p:blipFill>
          <p:spPr bwMode="auto">
            <a:xfrm>
              <a:off x="108098109" y="112525655"/>
              <a:ext cx="2971803" cy="2487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apture 5">
              <a:extLst>
                <a:ext uri="{FF2B5EF4-FFF2-40B4-BE49-F238E27FC236}">
                  <a16:creationId xmlns:a16="http://schemas.microsoft.com/office/drawing/2014/main" id="{25C79959-34C8-4ACA-A930-A67722DEF41C}"/>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l="-690" t="4265" r="28137" b="4822"/>
            <a:stretch>
              <a:fillRect/>
            </a:stretch>
          </p:blipFill>
          <p:spPr bwMode="auto">
            <a:xfrm>
              <a:off x="108308885" y="112691447"/>
              <a:ext cx="2479283" cy="14305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extBox 1">
            <a:extLst>
              <a:ext uri="{FF2B5EF4-FFF2-40B4-BE49-F238E27FC236}">
                <a16:creationId xmlns:a16="http://schemas.microsoft.com/office/drawing/2014/main" id="{4B8B78DC-5D15-446C-AB35-FF258F3BC762}"/>
              </a:ext>
            </a:extLst>
          </p:cNvPr>
          <p:cNvSpPr txBox="1"/>
          <p:nvPr/>
        </p:nvSpPr>
        <p:spPr>
          <a:xfrm>
            <a:off x="7319689" y="5238319"/>
            <a:ext cx="3919395" cy="646331"/>
          </a:xfrm>
          <a:prstGeom prst="rect">
            <a:avLst/>
          </a:prstGeom>
          <a:noFill/>
        </p:spPr>
        <p:txBody>
          <a:bodyPr wrap="square" rtlCol="0">
            <a:spAutoFit/>
          </a:bodyPr>
          <a:lstStyle/>
          <a:p>
            <a:pPr algn="ctr"/>
            <a:r>
              <a:rPr lang="en-US" b="1" i="1" dirty="0"/>
              <a:t>For additional information, please visit </a:t>
            </a:r>
            <a:r>
              <a:rPr lang="en-US" b="1" i="1" dirty="0">
                <a:hlinkClick r:id="rId5"/>
              </a:rPr>
              <a:t>http://www.orthoguidelines.org/</a:t>
            </a:r>
            <a:r>
              <a:rPr lang="en-US" b="1" i="1" dirty="0"/>
              <a:t> </a:t>
            </a:r>
          </a:p>
        </p:txBody>
      </p:sp>
      <p:sp>
        <p:nvSpPr>
          <p:cNvPr id="3" name="TextBox 2">
            <a:extLst>
              <a:ext uri="{FF2B5EF4-FFF2-40B4-BE49-F238E27FC236}">
                <a16:creationId xmlns:a16="http://schemas.microsoft.com/office/drawing/2014/main" id="{D4BDBF76-60C0-4EA8-8E5A-9083EE3C710A}"/>
              </a:ext>
            </a:extLst>
          </p:cNvPr>
          <p:cNvSpPr txBox="1"/>
          <p:nvPr/>
        </p:nvSpPr>
        <p:spPr>
          <a:xfrm>
            <a:off x="517623" y="545168"/>
            <a:ext cx="7871633" cy="584775"/>
          </a:xfrm>
          <a:prstGeom prst="rect">
            <a:avLst/>
          </a:prstGeom>
          <a:noFill/>
        </p:spPr>
        <p:txBody>
          <a:bodyPr wrap="square" rtlCol="0">
            <a:spAutoFit/>
          </a:bodyPr>
          <a:lstStyle/>
          <a:p>
            <a:r>
              <a:rPr lang="en-US" sz="3200" dirty="0">
                <a:solidFill>
                  <a:schemeClr val="tx1">
                    <a:lumMod val="65000"/>
                    <a:lumOff val="35000"/>
                  </a:schemeClr>
                </a:solidFill>
                <a:effectLst>
                  <a:outerShdw blurRad="38100" dist="38100" dir="2700000" algn="tl">
                    <a:srgbClr val="000000">
                      <a:alpha val="43137"/>
                    </a:srgbClr>
                  </a:outerShdw>
                </a:effectLst>
                <a:latin typeface="+mj-lt"/>
              </a:rPr>
              <a:t>PUBLISHED CLINICAL PRACTICE GUIDELINES</a:t>
            </a:r>
          </a:p>
        </p:txBody>
      </p:sp>
    </p:spTree>
    <p:extLst>
      <p:ext uri="{BB962C8B-B14F-4D97-AF65-F5344CB8AC3E}">
        <p14:creationId xmlns:p14="http://schemas.microsoft.com/office/powerpoint/2010/main" val="318726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95E9B8-AFD6-4C74-BFB4-7F6676D14538}"/>
              </a:ext>
            </a:extLst>
          </p:cNvPr>
          <p:cNvSpPr>
            <a:spLocks noGrp="1"/>
          </p:cNvSpPr>
          <p:nvPr>
            <p:ph type="ftr" sz="quarter" idx="11"/>
          </p:nvPr>
        </p:nvSpPr>
        <p:spPr>
          <a:xfrm>
            <a:off x="7836666" y="6295173"/>
            <a:ext cx="4114800" cy="365125"/>
          </a:xfrm>
        </p:spPr>
        <p:txBody>
          <a:bodyPr/>
          <a:lstStyle/>
          <a:p>
            <a:r>
              <a:rPr lang="en-US" dirty="0"/>
              <a:t>© 2019 American Academy of </a:t>
            </a:r>
            <a:r>
              <a:rPr lang="en-US" dirty="0" err="1"/>
              <a:t>Orthopaedic</a:t>
            </a:r>
            <a:r>
              <a:rPr lang="en-US" dirty="0"/>
              <a:t> Surgeons </a:t>
            </a:r>
          </a:p>
        </p:txBody>
      </p:sp>
      <p:sp>
        <p:nvSpPr>
          <p:cNvPr id="20" name="Title 1">
            <a:extLst>
              <a:ext uri="{FF2B5EF4-FFF2-40B4-BE49-F238E27FC236}">
                <a16:creationId xmlns:a16="http://schemas.microsoft.com/office/drawing/2014/main" id="{3778DDB1-307F-4F39-8EAF-500EB1B5996A}"/>
              </a:ext>
            </a:extLst>
          </p:cNvPr>
          <p:cNvSpPr txBox="1">
            <a:spLocks/>
          </p:cNvSpPr>
          <p:nvPr/>
        </p:nvSpPr>
        <p:spPr>
          <a:xfrm>
            <a:off x="533400" y="799906"/>
            <a:ext cx="11125200" cy="685799"/>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CLINICAL PRACTICE GUIDELINE</a:t>
            </a:r>
          </a:p>
          <a:p>
            <a:r>
              <a:rPr lang="en-US" b="0" dirty="0">
                <a:effectLst>
                  <a:outerShdw blurRad="38100" dist="38100" dir="2700000" algn="tl">
                    <a:srgbClr val="000000">
                      <a:alpha val="43137"/>
                    </a:srgbClr>
                  </a:outerShdw>
                </a:effectLst>
              </a:rPr>
              <a:t>PROCESS FLOWCHART  </a:t>
            </a:r>
          </a:p>
        </p:txBody>
      </p:sp>
      <p:grpSp>
        <p:nvGrpSpPr>
          <p:cNvPr id="2" name="Group 1">
            <a:extLst>
              <a:ext uri="{FF2B5EF4-FFF2-40B4-BE49-F238E27FC236}">
                <a16:creationId xmlns:a16="http://schemas.microsoft.com/office/drawing/2014/main" id="{F76D5791-BA31-492C-A11E-D4E3A0558D75}"/>
              </a:ext>
            </a:extLst>
          </p:cNvPr>
          <p:cNvGrpSpPr/>
          <p:nvPr/>
        </p:nvGrpSpPr>
        <p:grpSpPr>
          <a:xfrm>
            <a:off x="783139" y="946050"/>
            <a:ext cx="10625722" cy="5042099"/>
            <a:chOff x="809679" y="1399567"/>
            <a:chExt cx="10625722" cy="5042099"/>
          </a:xfrm>
        </p:grpSpPr>
        <p:sp>
          <p:nvSpPr>
            <p:cNvPr id="5" name="Rectangle: Rounded Corners 4">
              <a:extLst>
                <a:ext uri="{FF2B5EF4-FFF2-40B4-BE49-F238E27FC236}">
                  <a16:creationId xmlns:a16="http://schemas.microsoft.com/office/drawing/2014/main" id="{C26E2C7E-003F-4FC0-9B00-ED1513DB6B4D}"/>
                </a:ext>
              </a:extLst>
            </p:cNvPr>
            <p:cNvSpPr/>
            <p:nvPr/>
          </p:nvSpPr>
          <p:spPr>
            <a:xfrm>
              <a:off x="826312" y="2485200"/>
              <a:ext cx="1945398" cy="495951"/>
            </a:xfrm>
            <a:prstGeom prst="roundRect">
              <a:avLst/>
            </a:prstGeom>
            <a:solidFill>
              <a:schemeClr val="accent3"/>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36576" rIns="36576" bIns="36576" numCol="1" spcCol="0" rtlCol="0" fromWordArt="0" anchor="ctr" anchorCtr="0" forceAA="0" compatLnSpc="1">
              <a:prstTxWarp prst="textNoShape">
                <a:avLst/>
              </a:prstTxWarp>
              <a:noAutofit/>
            </a:bodyPr>
            <a:lstStyle/>
            <a:p>
              <a:pPr algn="ctr"/>
              <a:r>
                <a:rPr lang="en-US" sz="1600" b="1" dirty="0">
                  <a:ln w="0"/>
                  <a:solidFill>
                    <a:schemeClr val="bg1"/>
                  </a:solidFill>
                </a:rPr>
                <a:t>1</a:t>
              </a:r>
              <a:r>
                <a:rPr lang="en-US" sz="1600" dirty="0">
                  <a:ln w="0"/>
                  <a:solidFill>
                    <a:schemeClr val="bg1"/>
                  </a:solidFill>
                </a:rPr>
                <a:t>. </a:t>
              </a:r>
              <a:r>
                <a:rPr lang="en-US" sz="1600" b="1" dirty="0">
                  <a:ln w="0"/>
                  <a:solidFill>
                    <a:schemeClr val="bg1"/>
                  </a:solidFill>
                </a:rPr>
                <a:t>Select CPG Topic</a:t>
              </a:r>
            </a:p>
          </p:txBody>
        </p:sp>
        <p:sp>
          <p:nvSpPr>
            <p:cNvPr id="19" name="Rectangle: Rounded Corners 18">
              <a:extLst>
                <a:ext uri="{FF2B5EF4-FFF2-40B4-BE49-F238E27FC236}">
                  <a16:creationId xmlns:a16="http://schemas.microsoft.com/office/drawing/2014/main" id="{79B4218F-82CC-422B-B095-472A7F185D84}"/>
                </a:ext>
              </a:extLst>
            </p:cNvPr>
            <p:cNvSpPr/>
            <p:nvPr/>
          </p:nvSpPr>
          <p:spPr>
            <a:xfrm>
              <a:off x="826553" y="3399013"/>
              <a:ext cx="1945398" cy="675722"/>
            </a:xfrm>
            <a:prstGeom prst="roundRect">
              <a:avLst/>
            </a:prstGeom>
            <a:solidFill>
              <a:schemeClr val="accent4">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ln w="0"/>
                  <a:solidFill>
                    <a:schemeClr val="bg1"/>
                  </a:solidFill>
                </a:rPr>
                <a:t>2. Assemble Work Group Members (WG)</a:t>
              </a:r>
            </a:p>
          </p:txBody>
        </p:sp>
        <p:sp>
          <p:nvSpPr>
            <p:cNvPr id="24" name="Rectangle: Rounded Corners 23">
              <a:extLst>
                <a:ext uri="{FF2B5EF4-FFF2-40B4-BE49-F238E27FC236}">
                  <a16:creationId xmlns:a16="http://schemas.microsoft.com/office/drawing/2014/main" id="{1DECF742-A4DB-42F3-9394-3844E3D24C5D}"/>
                </a:ext>
              </a:extLst>
            </p:cNvPr>
            <p:cNvSpPr/>
            <p:nvPr/>
          </p:nvSpPr>
          <p:spPr>
            <a:xfrm>
              <a:off x="809679" y="4488246"/>
              <a:ext cx="1962031" cy="1124093"/>
            </a:xfrm>
            <a:prstGeom prst="roundRect">
              <a:avLst/>
            </a:prstGeom>
            <a:solidFill>
              <a:schemeClr val="accent5"/>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550" dirty="0">
                  <a:solidFill>
                    <a:schemeClr val="bg1"/>
                  </a:solidFill>
                </a:rPr>
                <a:t>3. </a:t>
              </a:r>
              <a:r>
                <a:rPr lang="en-US" sz="1550" b="1" u="sng" dirty="0">
                  <a:solidFill>
                    <a:schemeClr val="bg1"/>
                  </a:solidFill>
                </a:rPr>
                <a:t>WG formulates PICO questions</a:t>
              </a:r>
              <a:r>
                <a:rPr lang="en-US" sz="1550" dirty="0">
                  <a:solidFill>
                    <a:schemeClr val="bg1"/>
                  </a:solidFill>
                </a:rPr>
                <a:t>, set inclusion criteria at Introductory Meeting</a:t>
              </a:r>
            </a:p>
          </p:txBody>
        </p:sp>
        <p:sp>
          <p:nvSpPr>
            <p:cNvPr id="26" name="Rectangle: Rounded Corners 25">
              <a:extLst>
                <a:ext uri="{FF2B5EF4-FFF2-40B4-BE49-F238E27FC236}">
                  <a16:creationId xmlns:a16="http://schemas.microsoft.com/office/drawing/2014/main" id="{17E78F06-EB90-427B-AE87-CE507FB96CB0}"/>
                </a:ext>
              </a:extLst>
            </p:cNvPr>
            <p:cNvSpPr/>
            <p:nvPr/>
          </p:nvSpPr>
          <p:spPr>
            <a:xfrm>
              <a:off x="3240149" y="2610102"/>
              <a:ext cx="2389898" cy="2813489"/>
            </a:xfrm>
            <a:prstGeom prst="roundRect">
              <a:avLst/>
            </a:prstGeom>
            <a:solidFill>
              <a:schemeClr val="tx1">
                <a:lumMod val="50000"/>
                <a:lumOff val="5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600" b="1" dirty="0">
                  <a:solidFill>
                    <a:schemeClr val="bg1"/>
                  </a:solidFill>
                </a:rPr>
                <a:t>4. </a:t>
              </a:r>
              <a:r>
                <a:rPr lang="en-US" sz="1600" b="1" u="sng" dirty="0">
                  <a:solidFill>
                    <a:schemeClr val="bg1"/>
                  </a:solidFill>
                </a:rPr>
                <a:t>Literature Review and Appraisal</a:t>
              </a:r>
              <a:endParaRPr lang="en-US" sz="1600" dirty="0">
                <a:solidFill>
                  <a:schemeClr val="bg1"/>
                </a:solidFill>
              </a:endParaRPr>
            </a:p>
            <a:p>
              <a:pPr algn="ctr"/>
              <a:r>
                <a:rPr lang="en-US" sz="1600" dirty="0">
                  <a:solidFill>
                    <a:schemeClr val="bg1"/>
                  </a:solidFill>
                </a:rPr>
                <a:t> AAOS staff methodologists, in conjunction with work group (WG) members, review and appraise literature</a:t>
              </a:r>
            </a:p>
          </p:txBody>
        </p:sp>
        <p:sp>
          <p:nvSpPr>
            <p:cNvPr id="29" name="Rectangle: Rounded Corners 28">
              <a:extLst>
                <a:ext uri="{FF2B5EF4-FFF2-40B4-BE49-F238E27FC236}">
                  <a16:creationId xmlns:a16="http://schemas.microsoft.com/office/drawing/2014/main" id="{800ADF50-7276-4F1A-B6FC-924CC8732342}"/>
                </a:ext>
              </a:extLst>
            </p:cNvPr>
            <p:cNvSpPr/>
            <p:nvPr/>
          </p:nvSpPr>
          <p:spPr>
            <a:xfrm>
              <a:off x="6199742" y="5473818"/>
              <a:ext cx="2306726" cy="967848"/>
            </a:xfrm>
            <a:prstGeom prst="roundRect">
              <a:avLst/>
            </a:prstGeom>
            <a:solidFill>
              <a:schemeClr val="accent4">
                <a:lumMod val="7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lvl="0" algn="ctr"/>
              <a:r>
                <a:rPr lang="en-US" sz="1600" b="1" dirty="0">
                  <a:solidFill>
                    <a:schemeClr val="bg1"/>
                  </a:solidFill>
                </a:rPr>
                <a:t>6.</a:t>
              </a:r>
              <a:r>
                <a:rPr lang="en-US" sz="1600" dirty="0">
                  <a:solidFill>
                    <a:schemeClr val="bg1"/>
                  </a:solidFill>
                </a:rPr>
                <a:t> </a:t>
              </a:r>
              <a:r>
                <a:rPr lang="en-US" sz="1600" b="1" u="sng" dirty="0">
                  <a:solidFill>
                    <a:schemeClr val="bg1"/>
                  </a:solidFill>
                </a:rPr>
                <a:t>Review Periods</a:t>
              </a:r>
            </a:p>
            <a:p>
              <a:pPr lvl="0" algn="ctr"/>
              <a:r>
                <a:rPr lang="en-US" sz="1600" dirty="0">
                  <a:solidFill>
                    <a:schemeClr val="bg1"/>
                  </a:solidFill>
                </a:rPr>
                <a:t>Peer Review and Public Comment review periods</a:t>
              </a:r>
              <a:r>
                <a:rPr lang="en-US" sz="1400" dirty="0">
                  <a:solidFill>
                    <a:schemeClr val="bg1"/>
                  </a:solidFill>
                </a:rPr>
                <a:t> </a:t>
              </a:r>
            </a:p>
          </p:txBody>
        </p:sp>
        <p:sp>
          <p:nvSpPr>
            <p:cNvPr id="32" name="Rectangle: Rounded Corners 31">
              <a:extLst>
                <a:ext uri="{FF2B5EF4-FFF2-40B4-BE49-F238E27FC236}">
                  <a16:creationId xmlns:a16="http://schemas.microsoft.com/office/drawing/2014/main" id="{2E8CDFE7-2729-467F-871E-644E6EA1F76D}"/>
                </a:ext>
              </a:extLst>
            </p:cNvPr>
            <p:cNvSpPr/>
            <p:nvPr/>
          </p:nvSpPr>
          <p:spPr>
            <a:xfrm>
              <a:off x="6099649" y="1399567"/>
              <a:ext cx="2389898" cy="3629634"/>
            </a:xfrm>
            <a:prstGeom prst="roundRect">
              <a:avLst/>
            </a:prstGeom>
            <a:solidFill>
              <a:schemeClr val="accent3"/>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spcAft>
                  <a:spcPts val="100"/>
                </a:spcAft>
              </a:pPr>
              <a:r>
                <a:rPr lang="en-US" sz="1550" b="1" dirty="0">
                  <a:solidFill>
                    <a:schemeClr val="bg1"/>
                  </a:solidFill>
                </a:rPr>
                <a:t>5.</a:t>
              </a:r>
              <a:r>
                <a:rPr lang="en-US" sz="1550" dirty="0">
                  <a:solidFill>
                    <a:schemeClr val="bg1"/>
                  </a:solidFill>
                </a:rPr>
                <a:t> </a:t>
              </a:r>
              <a:r>
                <a:rPr lang="en-US" sz="1550" b="1" u="sng" dirty="0">
                  <a:solidFill>
                    <a:schemeClr val="bg1"/>
                  </a:solidFill>
                </a:rPr>
                <a:t>Final Meeting</a:t>
              </a:r>
            </a:p>
            <a:p>
              <a:pPr marL="228600" indent="-228600" algn="ctr">
                <a:spcAft>
                  <a:spcPts val="100"/>
                </a:spcAft>
              </a:pPr>
              <a:r>
                <a:rPr lang="en-US" sz="1550" dirty="0">
                  <a:solidFill>
                    <a:schemeClr val="bg1"/>
                  </a:solidFill>
                </a:rPr>
                <a:t>WG meets in-person to: </a:t>
              </a:r>
            </a:p>
            <a:p>
              <a:pPr marL="228600" indent="-228600">
                <a:spcAft>
                  <a:spcPts val="100"/>
                </a:spcAft>
                <a:buFont typeface="Arial" panose="020B0604020202020204" pitchFamily="34" charset="0"/>
                <a:buChar char="•"/>
              </a:pPr>
              <a:r>
                <a:rPr lang="en-US" sz="1550" dirty="0">
                  <a:solidFill>
                    <a:schemeClr val="bg1"/>
                  </a:solidFill>
                </a:rPr>
                <a:t>Review quality appraisals and evidence tables</a:t>
              </a:r>
            </a:p>
            <a:p>
              <a:pPr marL="228600" indent="-228600">
                <a:spcAft>
                  <a:spcPts val="100"/>
                </a:spcAft>
                <a:buFont typeface="Arial" panose="020B0604020202020204" pitchFamily="34" charset="0"/>
                <a:buChar char="•"/>
              </a:pPr>
              <a:r>
                <a:rPr lang="en-US" sz="1550" dirty="0">
                  <a:solidFill>
                    <a:schemeClr val="bg1"/>
                  </a:solidFill>
                </a:rPr>
                <a:t>Assign grade/rating for each recommendation based on evidence</a:t>
              </a:r>
            </a:p>
            <a:p>
              <a:pPr marL="228600" indent="-228600">
                <a:spcAft>
                  <a:spcPts val="100"/>
                </a:spcAft>
                <a:buFont typeface="Arial" panose="020B0604020202020204" pitchFamily="34" charset="0"/>
                <a:buChar char="•"/>
              </a:pPr>
              <a:r>
                <a:rPr lang="en-US" sz="1550" dirty="0">
                  <a:solidFill>
                    <a:schemeClr val="bg1"/>
                  </a:solidFill>
                </a:rPr>
                <a:t>Develop final recommendations </a:t>
              </a:r>
            </a:p>
            <a:p>
              <a:pPr marL="228600" indent="-228600">
                <a:spcAft>
                  <a:spcPts val="100"/>
                </a:spcAft>
                <a:buFont typeface="Arial" panose="020B0604020202020204" pitchFamily="34" charset="0"/>
                <a:buChar char="•"/>
              </a:pPr>
              <a:r>
                <a:rPr lang="en-US" sz="1550" dirty="0">
                  <a:solidFill>
                    <a:schemeClr val="bg1"/>
                  </a:solidFill>
                </a:rPr>
                <a:t>Construct risk/harms statements </a:t>
              </a:r>
            </a:p>
            <a:p>
              <a:pPr marL="228600" indent="-228600">
                <a:spcAft>
                  <a:spcPts val="100"/>
                </a:spcAft>
                <a:buFont typeface="Arial" panose="020B0604020202020204" pitchFamily="34" charset="0"/>
                <a:buChar char="•"/>
              </a:pPr>
              <a:r>
                <a:rPr lang="en-US" sz="1550" dirty="0">
                  <a:solidFill>
                    <a:schemeClr val="bg1"/>
                  </a:solidFill>
                </a:rPr>
                <a:t>Define future research needs</a:t>
              </a:r>
            </a:p>
          </p:txBody>
        </p:sp>
        <p:sp>
          <p:nvSpPr>
            <p:cNvPr id="36" name="Rectangle: Rounded Corners 35">
              <a:extLst>
                <a:ext uri="{FF2B5EF4-FFF2-40B4-BE49-F238E27FC236}">
                  <a16:creationId xmlns:a16="http://schemas.microsoft.com/office/drawing/2014/main" id="{8BD71839-CFF3-49C4-A175-D1E776DBDA91}"/>
                </a:ext>
              </a:extLst>
            </p:cNvPr>
            <p:cNvSpPr/>
            <p:nvPr/>
          </p:nvSpPr>
          <p:spPr>
            <a:xfrm>
              <a:off x="9045503" y="3244295"/>
              <a:ext cx="2389898" cy="616149"/>
            </a:xfrm>
            <a:prstGeom prst="roundRect">
              <a:avLst/>
            </a:prstGeom>
            <a:solidFill>
              <a:schemeClr val="accent5"/>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36576" bIns="36576" rtlCol="0" anchor="ctr"/>
            <a:lstStyle/>
            <a:p>
              <a:pPr algn="ctr"/>
              <a:r>
                <a:rPr lang="en-US" sz="1600" b="1" dirty="0">
                  <a:solidFill>
                    <a:schemeClr val="bg1"/>
                  </a:solidFill>
                </a:rPr>
                <a:t>7.</a:t>
              </a:r>
              <a:r>
                <a:rPr lang="en-US" sz="1600" dirty="0">
                  <a:solidFill>
                    <a:schemeClr val="bg1"/>
                  </a:solidFill>
                </a:rPr>
                <a:t> </a:t>
              </a:r>
              <a:r>
                <a:rPr lang="en-US" sz="1600" b="1" dirty="0">
                  <a:solidFill>
                    <a:schemeClr val="bg1"/>
                  </a:solidFill>
                </a:rPr>
                <a:t>Approval Process</a:t>
              </a:r>
              <a:endParaRPr lang="en-US" sz="1600" dirty="0">
                <a:solidFill>
                  <a:schemeClr val="bg1"/>
                </a:solidFill>
              </a:endParaRPr>
            </a:p>
          </p:txBody>
        </p:sp>
        <p:sp>
          <p:nvSpPr>
            <p:cNvPr id="38" name="Rectangle: Rounded Corners 37">
              <a:extLst>
                <a:ext uri="{FF2B5EF4-FFF2-40B4-BE49-F238E27FC236}">
                  <a16:creationId xmlns:a16="http://schemas.microsoft.com/office/drawing/2014/main" id="{3FFE97A0-5950-4DFA-83D1-386776F0DB02}"/>
                </a:ext>
              </a:extLst>
            </p:cNvPr>
            <p:cNvSpPr/>
            <p:nvPr/>
          </p:nvSpPr>
          <p:spPr>
            <a:xfrm>
              <a:off x="9045503" y="4265228"/>
              <a:ext cx="2306726" cy="840276"/>
            </a:xfrm>
            <a:prstGeom prst="roundRect">
              <a:avLst/>
            </a:prstGeom>
            <a:solidFill>
              <a:schemeClr val="tx1">
                <a:lumMod val="50000"/>
                <a:lumOff val="50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b="1" dirty="0">
                  <a:solidFill>
                    <a:schemeClr val="bg1"/>
                  </a:solidFill>
                </a:rPr>
                <a:t>8.</a:t>
              </a:r>
              <a:r>
                <a:rPr lang="en-US" sz="1600" dirty="0">
                  <a:solidFill>
                    <a:schemeClr val="bg1"/>
                  </a:solidFill>
                </a:rPr>
                <a:t> </a:t>
              </a:r>
              <a:r>
                <a:rPr lang="en-US" sz="1600" b="1" dirty="0">
                  <a:solidFill>
                    <a:schemeClr val="bg1"/>
                  </a:solidFill>
                </a:rPr>
                <a:t>Communication, Dissemination, and Implementation </a:t>
              </a:r>
            </a:p>
          </p:txBody>
        </p:sp>
        <p:sp>
          <p:nvSpPr>
            <p:cNvPr id="9" name="Arrow: Down 8">
              <a:extLst>
                <a:ext uri="{FF2B5EF4-FFF2-40B4-BE49-F238E27FC236}">
                  <a16:creationId xmlns:a16="http://schemas.microsoft.com/office/drawing/2014/main" id="{48095A44-E598-4414-A100-9CD2DEE51ABE}"/>
                </a:ext>
              </a:extLst>
            </p:cNvPr>
            <p:cNvSpPr/>
            <p:nvPr/>
          </p:nvSpPr>
          <p:spPr>
            <a:xfrm>
              <a:off x="1762126" y="3038579"/>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1" name="Arrow: Down 20">
              <a:extLst>
                <a:ext uri="{FF2B5EF4-FFF2-40B4-BE49-F238E27FC236}">
                  <a16:creationId xmlns:a16="http://schemas.microsoft.com/office/drawing/2014/main" id="{5AFEB142-A7A4-4102-AD53-BE7ABD7A781F}"/>
                </a:ext>
              </a:extLst>
            </p:cNvPr>
            <p:cNvSpPr/>
            <p:nvPr/>
          </p:nvSpPr>
          <p:spPr>
            <a:xfrm>
              <a:off x="1743076" y="413395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Down 21">
              <a:extLst>
                <a:ext uri="{FF2B5EF4-FFF2-40B4-BE49-F238E27FC236}">
                  <a16:creationId xmlns:a16="http://schemas.microsoft.com/office/drawing/2014/main" id="{44E26C1C-79F1-4A93-A0B3-070CD362DF25}"/>
                </a:ext>
              </a:extLst>
            </p:cNvPr>
            <p:cNvSpPr/>
            <p:nvPr/>
          </p:nvSpPr>
          <p:spPr>
            <a:xfrm rot="16200000">
              <a:off x="2981326" y="48769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Down 22">
              <a:extLst>
                <a:ext uri="{FF2B5EF4-FFF2-40B4-BE49-F238E27FC236}">
                  <a16:creationId xmlns:a16="http://schemas.microsoft.com/office/drawing/2014/main" id="{7132E79A-9664-4783-9078-E2EFA52161F6}"/>
                </a:ext>
              </a:extLst>
            </p:cNvPr>
            <p:cNvSpPr/>
            <p:nvPr/>
          </p:nvSpPr>
          <p:spPr>
            <a:xfrm rot="16200000">
              <a:off x="5857876" y="3057629"/>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5" name="Arrow: Down 24">
              <a:extLst>
                <a:ext uri="{FF2B5EF4-FFF2-40B4-BE49-F238E27FC236}">
                  <a16:creationId xmlns:a16="http://schemas.microsoft.com/office/drawing/2014/main" id="{44D6EC09-6C5C-4A64-802D-4E3B71D3C93F}"/>
                </a:ext>
              </a:extLst>
            </p:cNvPr>
            <p:cNvSpPr/>
            <p:nvPr/>
          </p:nvSpPr>
          <p:spPr>
            <a:xfrm>
              <a:off x="10115551" y="38863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7" name="Arrow: Down 26">
              <a:extLst>
                <a:ext uri="{FF2B5EF4-FFF2-40B4-BE49-F238E27FC236}">
                  <a16:creationId xmlns:a16="http://schemas.microsoft.com/office/drawing/2014/main" id="{4E92BDAB-0910-40A9-908E-5B4CC3B8D55C}"/>
                </a:ext>
              </a:extLst>
            </p:cNvPr>
            <p:cNvSpPr/>
            <p:nvPr/>
          </p:nvSpPr>
          <p:spPr>
            <a:xfrm>
              <a:off x="7315201" y="5105504"/>
              <a:ext cx="55244" cy="31808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8" name="Arrow: Down 27">
              <a:extLst>
                <a:ext uri="{FF2B5EF4-FFF2-40B4-BE49-F238E27FC236}">
                  <a16:creationId xmlns:a16="http://schemas.microsoft.com/office/drawing/2014/main" id="{02C8820D-4495-4028-A055-916DA9405218}"/>
                </a:ext>
              </a:extLst>
            </p:cNvPr>
            <p:cNvSpPr/>
            <p:nvPr/>
          </p:nvSpPr>
          <p:spPr>
            <a:xfrm rot="12332901">
              <a:off x="8755686" y="3834122"/>
              <a:ext cx="54864" cy="16459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grpSp>
    </p:spTree>
    <p:extLst>
      <p:ext uri="{BB962C8B-B14F-4D97-AF65-F5344CB8AC3E}">
        <p14:creationId xmlns:p14="http://schemas.microsoft.com/office/powerpoint/2010/main" val="10515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68FA906-2F1C-4FD0-A342-A4C0884FB3F1}"/>
              </a:ext>
            </a:extLst>
          </p:cNvPr>
          <p:cNvSpPr>
            <a:spLocks noGrp="1"/>
          </p:cNvSpPr>
          <p:nvPr>
            <p:ph type="ftr" sz="quarter" idx="11"/>
          </p:nvPr>
        </p:nvSpPr>
        <p:spPr/>
        <p:txBody>
          <a:bodyPr/>
          <a:lstStyle/>
          <a:p>
            <a:pPr algn="r"/>
            <a:r>
              <a:rPr lang="en-US" dirty="0"/>
              <a:t>© 2019 American Academy of </a:t>
            </a:r>
            <a:r>
              <a:rPr lang="en-US" dirty="0" err="1"/>
              <a:t>Orthopaedic</a:t>
            </a:r>
            <a:r>
              <a:rPr lang="en-US" dirty="0"/>
              <a:t> Surgeons </a:t>
            </a:r>
          </a:p>
        </p:txBody>
      </p:sp>
      <p:sp>
        <p:nvSpPr>
          <p:cNvPr id="5" name="Title 1">
            <a:extLst>
              <a:ext uri="{FF2B5EF4-FFF2-40B4-BE49-F238E27FC236}">
                <a16:creationId xmlns:a16="http://schemas.microsoft.com/office/drawing/2014/main" id="{ACDE3AC2-19BD-4DE7-97D4-7AD39CA665E0}"/>
              </a:ext>
            </a:extLst>
          </p:cNvPr>
          <p:cNvSpPr txBox="1">
            <a:spLocks/>
          </p:cNvSpPr>
          <p:nvPr/>
        </p:nvSpPr>
        <p:spPr>
          <a:xfrm>
            <a:off x="513736" y="707927"/>
            <a:ext cx="11125200" cy="685799"/>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200" b="1" kern="1200">
                <a:ln>
                  <a:noFill/>
                </a:ln>
                <a:solidFill>
                  <a:schemeClr val="tx1">
                    <a:lumMod val="65000"/>
                    <a:lumOff val="35000"/>
                  </a:schemeClr>
                </a:solidFill>
                <a:latin typeface="+mj-lt"/>
                <a:ea typeface="+mj-ea"/>
                <a:cs typeface="+mj-cs"/>
              </a:defRPr>
            </a:lvl1pPr>
          </a:lstStyle>
          <a:p>
            <a:r>
              <a:rPr lang="en-US" b="0" dirty="0">
                <a:effectLst>
                  <a:outerShdw blurRad="38100" dist="38100" dir="2700000" algn="tl">
                    <a:srgbClr val="000000">
                      <a:alpha val="43137"/>
                    </a:srgbClr>
                  </a:outerShdw>
                </a:effectLst>
              </a:rPr>
              <a:t>FORMULATING PICOs</a:t>
            </a:r>
          </a:p>
        </p:txBody>
      </p:sp>
      <p:graphicFrame>
        <p:nvGraphicFramePr>
          <p:cNvPr id="8" name="Diagram 7">
            <a:extLst>
              <a:ext uri="{FF2B5EF4-FFF2-40B4-BE49-F238E27FC236}">
                <a16:creationId xmlns:a16="http://schemas.microsoft.com/office/drawing/2014/main" id="{2A860271-275D-4AD3-A7BA-34FA7A1C8BE9}"/>
              </a:ext>
            </a:extLst>
          </p:cNvPr>
          <p:cNvGraphicFramePr/>
          <p:nvPr>
            <p:extLst>
              <p:ext uri="{D42A27DB-BD31-4B8C-83A1-F6EECF244321}">
                <p14:modId xmlns:p14="http://schemas.microsoft.com/office/powerpoint/2010/main" val="653826881"/>
              </p:ext>
            </p:extLst>
          </p:nvPr>
        </p:nvGraphicFramePr>
        <p:xfrm>
          <a:off x="2119018" y="1382003"/>
          <a:ext cx="8056612" cy="4491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5485408"/>
      </p:ext>
    </p:extLst>
  </p:cSld>
  <p:clrMapOvr>
    <a:masterClrMapping/>
  </p:clrMapOvr>
</p:sld>
</file>

<file path=ppt/theme/theme1.xml><?xml version="1.0" encoding="utf-8"?>
<a:theme xmlns:a="http://schemas.openxmlformats.org/drawingml/2006/main" name="AAOS Academy Wide">
  <a:themeElements>
    <a:clrScheme name="AAOS">
      <a:dk1>
        <a:sysClr val="windowText" lastClr="000000"/>
      </a:dk1>
      <a:lt1>
        <a:sysClr val="window" lastClr="FFFFFF"/>
      </a:lt1>
      <a:dk2>
        <a:srgbClr val="44546A"/>
      </a:dk2>
      <a:lt2>
        <a:srgbClr val="E7E6E6"/>
      </a:lt2>
      <a:accent1>
        <a:srgbClr val="CC0033"/>
      </a:accent1>
      <a:accent2>
        <a:srgbClr val="595959"/>
      </a:accent2>
      <a:accent3>
        <a:srgbClr val="009C99"/>
      </a:accent3>
      <a:accent4>
        <a:srgbClr val="DE8703"/>
      </a:accent4>
      <a:accent5>
        <a:srgbClr val="75263B"/>
      </a:accent5>
      <a:accent6>
        <a:srgbClr val="CC0033"/>
      </a:accent6>
      <a:hlink>
        <a:srgbClr val="595959"/>
      </a:hlink>
      <a:folHlink>
        <a:srgbClr val="009C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OS Academy Wide" id="{86BE5602-3B72-4764-A0DE-80F37099AD5C}" vid="{F9551D0F-7150-4A8D-B208-3BC0BFD0F990}"/>
    </a:ext>
  </a:extLst>
</a:theme>
</file>

<file path=ppt/theme/theme2.xml><?xml version="1.0" encoding="utf-8"?>
<a:theme xmlns:a="http://schemas.openxmlformats.org/drawingml/2006/main" name="AAOS Academy Wide">
  <a:themeElements>
    <a:clrScheme name="AAOS">
      <a:dk1>
        <a:sysClr val="windowText" lastClr="000000"/>
      </a:dk1>
      <a:lt1>
        <a:sysClr val="window" lastClr="FFFFFF"/>
      </a:lt1>
      <a:dk2>
        <a:srgbClr val="44546A"/>
      </a:dk2>
      <a:lt2>
        <a:srgbClr val="E7E6E6"/>
      </a:lt2>
      <a:accent1>
        <a:srgbClr val="CC0033"/>
      </a:accent1>
      <a:accent2>
        <a:srgbClr val="595959"/>
      </a:accent2>
      <a:accent3>
        <a:srgbClr val="009C99"/>
      </a:accent3>
      <a:accent4>
        <a:srgbClr val="DE8703"/>
      </a:accent4>
      <a:accent5>
        <a:srgbClr val="75263B"/>
      </a:accent5>
      <a:accent6>
        <a:srgbClr val="CC0033"/>
      </a:accent6>
      <a:hlink>
        <a:srgbClr val="595959"/>
      </a:hlink>
      <a:folHlink>
        <a:srgbClr val="009C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OS Academy Wide" id="{86BE5602-3B72-4764-A0DE-80F37099AD5C}" vid="{F9551D0F-7150-4A8D-B208-3BC0BFD0F9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20290</Words>
  <Application>Microsoft Office PowerPoint</Application>
  <PresentationFormat>Widescreen</PresentationFormat>
  <Paragraphs>2028</Paragraphs>
  <Slides>71</Slides>
  <Notes>71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71</vt:i4>
      </vt:variant>
    </vt:vector>
  </HeadingPairs>
  <TitlesOfParts>
    <vt:vector size="79" baseType="lpstr">
      <vt:lpstr>Arial</vt:lpstr>
      <vt:lpstr>Bahnschrift Light Condensed</vt:lpstr>
      <vt:lpstr>Calibri</vt:lpstr>
      <vt:lpstr>Open Sans</vt:lpstr>
      <vt:lpstr>Times New Roman</vt:lpstr>
      <vt:lpstr>Wingdings</vt:lpstr>
      <vt:lpstr>AAOS Academy Wide</vt:lpstr>
      <vt:lpstr>AAOS Academy Wide</vt:lpstr>
      <vt:lpstr>  Diagnosis and Prevention of  Periprosthetic Joint Infections  Evidence-Based Clinical Practice Guideline</vt:lpstr>
      <vt:lpstr>PowerPoint Presentation</vt:lpstr>
      <vt:lpstr>PowerPoint Presentation</vt:lpstr>
      <vt:lpstr>GOALS AND RATIONALE OF A CLINICAL PRACTICE GUIDELINE </vt:lpstr>
      <vt:lpstr>WHAT IS EVIDENCE-BASED MEDICINE?</vt:lpstr>
      <vt:lpstr>WHAT IS EVIDENCE-BASED MEDICINE?</vt:lpstr>
      <vt:lpstr>IOM STANDARDS FOR DEVELOPING TRUSTWORTHY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 AND PREVENTION OF  PERIPROSTHETIC JOINT INFECTIONS CLINICAL PRACTICE GUIDELINE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provided for each recommendation</vt:lpstr>
      <vt:lpstr>Appropriate Use Criteria Tool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and Prevention of  Periprosthetic Joint Infections  Evidence-Based Clinical Practice Guideline</dc:title>
  <dc:creator>Krause, Barbara</dc:creator>
  <cp:lastModifiedBy>Krause, Barbara</cp:lastModifiedBy>
  <cp:revision>11</cp:revision>
  <dcterms:created xsi:type="dcterms:W3CDTF">2019-07-23T18:37:41Z</dcterms:created>
  <dcterms:modified xsi:type="dcterms:W3CDTF">2019-11-25T20:11:04Z</dcterms:modified>
</cp:coreProperties>
</file>