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4" r:id="rId5"/>
    <p:sldId id="264" r:id="rId6"/>
    <p:sldId id="275" r:id="rId7"/>
    <p:sldId id="259" r:id="rId8"/>
    <p:sldId id="266" r:id="rId9"/>
    <p:sldId id="267" r:id="rId10"/>
    <p:sldId id="276" r:id="rId11"/>
    <p:sldId id="277" r:id="rId12"/>
    <p:sldId id="260" r:id="rId13"/>
    <p:sldId id="279" r:id="rId14"/>
    <p:sldId id="280" r:id="rId15"/>
    <p:sldId id="263" r:id="rId16"/>
    <p:sldId id="281" r:id="rId17"/>
    <p:sldId id="282" r:id="rId18"/>
    <p:sldId id="283" r:id="rId19"/>
    <p:sldId id="284" r:id="rId20"/>
    <p:sldId id="285"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5FEBF-3749-0815-1E08-CD9CB3F7BDA2}" v="97" dt="2024-09-23T19:34:23.020"/>
    <p1510:client id="{26C799DE-5D50-9301-4FEE-A3437D47B9D8}" v="652" dt="2024-09-24T17:19:17.490"/>
    <p1510:client id="{6402DF43-9883-7CF2-5C4D-239744E82884}" v="4" dt="2024-09-25T12:03:10.449"/>
    <p1510:client id="{FC550CFB-2BB7-ED01-8A3E-464A55D378EA}" v="1" dt="2024-09-24T19:57:41.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7E1F-8883-0BC0-C235-977690457D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E4DD29-1E7D-5FED-EA19-0A97DB0610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99839-6631-B76B-3F31-88B4CCCC1E1A}"/>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5" name="Footer Placeholder 4">
            <a:extLst>
              <a:ext uri="{FF2B5EF4-FFF2-40B4-BE49-F238E27FC236}">
                <a16:creationId xmlns:a16="http://schemas.microsoft.com/office/drawing/2014/main" id="{9A6AC010-5B7E-70ED-58CA-B219F3EE3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1D72B-4A4E-9638-C1AD-5B7BF4209551}"/>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162898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DD70-B201-892A-9043-CA9550A237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28E1A9-739C-2E01-5D14-A1828B4277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E2B33-8F0C-1B25-6B35-72A20355BCF0}"/>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5" name="Footer Placeholder 4">
            <a:extLst>
              <a:ext uri="{FF2B5EF4-FFF2-40B4-BE49-F238E27FC236}">
                <a16:creationId xmlns:a16="http://schemas.microsoft.com/office/drawing/2014/main" id="{7D5CA578-7E9A-DEB6-5711-6BD40D866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C1C1A-9C35-3C9B-1984-DA9CDEBF6884}"/>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76081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FA6EAA-C179-7DB0-4876-074EFEEA1F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EE5D19-B736-3F7C-81C1-C824112A6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CFBAD-F7E3-CEBE-A730-4CCA8A751371}"/>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5" name="Footer Placeholder 4">
            <a:extLst>
              <a:ext uri="{FF2B5EF4-FFF2-40B4-BE49-F238E27FC236}">
                <a16:creationId xmlns:a16="http://schemas.microsoft.com/office/drawing/2014/main" id="{A1452EB0-D612-EE55-A962-DA5241B093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6171F-663B-E0CA-9C07-191AC96FD6FF}"/>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216647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99384-9B1E-B6EC-7538-8631E33B8EC8}"/>
              </a:ext>
            </a:extLst>
          </p:cNvPr>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94A1F9D-3F4F-63D9-1D05-9A926C7C75B0}"/>
              </a:ext>
            </a:extLst>
          </p:cNvPr>
          <p:cNvSpPr>
            <a:spLocks noGrp="1"/>
          </p:cNvSpPr>
          <p:nvPr>
            <p:ph idx="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8227B4-4602-6E95-7A4D-00CABA7E969B}"/>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5" name="Footer Placeholder 4">
            <a:extLst>
              <a:ext uri="{FF2B5EF4-FFF2-40B4-BE49-F238E27FC236}">
                <a16:creationId xmlns:a16="http://schemas.microsoft.com/office/drawing/2014/main" id="{2BE5204D-043C-1641-EDE1-1FAFDF5A70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26BDB-393C-C6DC-C6A6-7EA974D3BEEF}"/>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771175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F57F-CF9D-3849-6675-CB0C62DC2A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D38FA-38C5-3C58-75F2-3B3A09B46B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9ECA8C-7E77-5F29-FA3D-DAC760926A2B}"/>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5" name="Footer Placeholder 4">
            <a:extLst>
              <a:ext uri="{FF2B5EF4-FFF2-40B4-BE49-F238E27FC236}">
                <a16:creationId xmlns:a16="http://schemas.microsoft.com/office/drawing/2014/main" id="{4FD79B06-DC9A-5513-1527-3A9CAE6F4C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F4552-B4BF-403E-C7A8-612707D7DD5B}"/>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128525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48AF-1D3F-E4A8-1AAA-652DC922F2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A4086C-CF3C-8F2A-327E-306BFA74DE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FE0320-BDA0-6F5A-265D-CE6263898C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A546EB-65B5-F5CB-0781-3739C71721CC}"/>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6" name="Footer Placeholder 5">
            <a:extLst>
              <a:ext uri="{FF2B5EF4-FFF2-40B4-BE49-F238E27FC236}">
                <a16:creationId xmlns:a16="http://schemas.microsoft.com/office/drawing/2014/main" id="{B9012433-F1DE-9AA0-AB6A-5888E1CE7C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19FA7-C78D-B52F-8107-2D263251EB5C}"/>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186859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9BF6-DE54-718E-B691-A5B297BEE7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FEE3A1-9767-3835-6B44-78072A3895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45F9F3-D0D5-238A-F461-E931FF35A2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0A64CA-2A31-FF85-88F0-52155FA6C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DBD4A9-4588-111C-7C79-9A84C6169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BCF81F-E67C-7F4A-CC04-33FA40F70ECE}"/>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8" name="Footer Placeholder 7">
            <a:extLst>
              <a:ext uri="{FF2B5EF4-FFF2-40B4-BE49-F238E27FC236}">
                <a16:creationId xmlns:a16="http://schemas.microsoft.com/office/drawing/2014/main" id="{38696D79-E2AF-04C3-2556-9F74BB0499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700AC3-6756-A27C-BEC0-26A0B3208BF5}"/>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23110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380E-F08B-6D78-B619-B8CAA022FA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7D71E6-4B9F-D294-E933-5A0F705E6DFC}"/>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4" name="Footer Placeholder 3">
            <a:extLst>
              <a:ext uri="{FF2B5EF4-FFF2-40B4-BE49-F238E27FC236}">
                <a16:creationId xmlns:a16="http://schemas.microsoft.com/office/drawing/2014/main" id="{704EF6E7-DBD9-1539-9B93-F35B12FED9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5FBE7A-F63B-7461-42F2-A85E6C711F69}"/>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20031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8FF00D-1512-1C68-8D47-56E42BC52134}"/>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3" name="Footer Placeholder 2">
            <a:extLst>
              <a:ext uri="{FF2B5EF4-FFF2-40B4-BE49-F238E27FC236}">
                <a16:creationId xmlns:a16="http://schemas.microsoft.com/office/drawing/2014/main" id="{A5C19668-B494-030D-CB10-219D09C3BD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EE8C72-1E25-775F-7A6B-FCFDE0121434}"/>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85363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F1B72-5CCA-4751-5C10-0BACD854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D82CAE-96CA-8BE6-96DC-296CAD4202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1CA6CC-EA06-8948-20E5-736A78E64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914B3-B283-073D-2FD0-0FDBD32C65E0}"/>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6" name="Footer Placeholder 5">
            <a:extLst>
              <a:ext uri="{FF2B5EF4-FFF2-40B4-BE49-F238E27FC236}">
                <a16:creationId xmlns:a16="http://schemas.microsoft.com/office/drawing/2014/main" id="{187F9946-6D30-4FFA-8F3A-961349805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4367E-172E-A7BF-196B-F8B9FA3D2996}"/>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53620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049-1440-1E9C-9842-7CB81B9DF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1FF9D9-D63C-15F2-AA24-EDC017969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4DB702-3490-FE91-5B21-6DC4FD95A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C4DD8-CA92-C8AF-3AEE-67F7BD7FDC7C}"/>
              </a:ext>
            </a:extLst>
          </p:cNvPr>
          <p:cNvSpPr>
            <a:spLocks noGrp="1"/>
          </p:cNvSpPr>
          <p:nvPr>
            <p:ph type="dt" sz="half" idx="10"/>
          </p:nvPr>
        </p:nvSpPr>
        <p:spPr/>
        <p:txBody>
          <a:bodyPr/>
          <a:lstStyle/>
          <a:p>
            <a:fld id="{E906EBB1-A069-4EF6-BFED-8032E6B07A3D}" type="datetimeFigureOut">
              <a:rPr lang="en-US" smtClean="0"/>
              <a:t>9/25/2024</a:t>
            </a:fld>
            <a:endParaRPr lang="en-US"/>
          </a:p>
        </p:txBody>
      </p:sp>
      <p:sp>
        <p:nvSpPr>
          <p:cNvPr id="6" name="Footer Placeholder 5">
            <a:extLst>
              <a:ext uri="{FF2B5EF4-FFF2-40B4-BE49-F238E27FC236}">
                <a16:creationId xmlns:a16="http://schemas.microsoft.com/office/drawing/2014/main" id="{E50CD4EC-715D-5359-8D24-F01DE21860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959BC-1C8A-932B-CA2E-A563546F1898}"/>
              </a:ext>
            </a:extLst>
          </p:cNvPr>
          <p:cNvSpPr>
            <a:spLocks noGrp="1"/>
          </p:cNvSpPr>
          <p:nvPr>
            <p:ph type="sldNum" sz="quarter" idx="12"/>
          </p:nvPr>
        </p:nvSpPr>
        <p:spPr/>
        <p:txBody>
          <a:bodyPr/>
          <a:lstStyle/>
          <a:p>
            <a:fld id="{42E622F5-0167-413C-84A6-F4E717C030D0}" type="slidenum">
              <a:rPr lang="en-US" smtClean="0"/>
              <a:t>‹#›</a:t>
            </a:fld>
            <a:endParaRPr lang="en-US"/>
          </a:p>
        </p:txBody>
      </p:sp>
    </p:spTree>
    <p:extLst>
      <p:ext uri="{BB962C8B-B14F-4D97-AF65-F5344CB8AC3E}">
        <p14:creationId xmlns:p14="http://schemas.microsoft.com/office/powerpoint/2010/main" val="3689584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B115FC-7FCF-4961-A831-68530F8946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48E3CC-B640-0121-51CB-4A461B06E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7ECA140-886E-3BEB-B806-571F85B9B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06EBB1-A069-4EF6-BFED-8032E6B07A3D}" type="datetimeFigureOut">
              <a:rPr lang="en-US" smtClean="0"/>
              <a:t>9/25/2024</a:t>
            </a:fld>
            <a:endParaRPr lang="en-US"/>
          </a:p>
        </p:txBody>
      </p:sp>
      <p:sp>
        <p:nvSpPr>
          <p:cNvPr id="5" name="Footer Placeholder 4">
            <a:extLst>
              <a:ext uri="{FF2B5EF4-FFF2-40B4-BE49-F238E27FC236}">
                <a16:creationId xmlns:a16="http://schemas.microsoft.com/office/drawing/2014/main" id="{1672DF92-FA4A-D46E-7692-11C4BCA95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5D92634-53A9-C88A-B8F1-9708D7042C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E622F5-0167-413C-84A6-F4E717C030D0}" type="slidenum">
              <a:rPr lang="en-US" smtClean="0"/>
              <a:t>‹#›</a:t>
            </a:fld>
            <a:endParaRPr lang="en-US"/>
          </a:p>
        </p:txBody>
      </p:sp>
    </p:spTree>
    <p:extLst>
      <p:ext uri="{BB962C8B-B14F-4D97-AF65-F5344CB8AC3E}">
        <p14:creationId xmlns:p14="http://schemas.microsoft.com/office/powerpoint/2010/main" val="165263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3.xml"/><Relationship Id="rId1" Type="http://schemas.openxmlformats.org/officeDocument/2006/relationships/video" Target="https://www.youtube.com/embed/WL38_MPUK3k?feature=oembed" TargetMode="External"/><Relationship Id="rId5" Type="http://schemas.openxmlformats.org/officeDocument/2006/relationships/image" Target="../media/image17.jpeg"/><Relationship Id="rId4" Type="http://schemas.openxmlformats.org/officeDocument/2006/relationships/hyperlink" Target="https://www.youtube.com/watch?v=7g7Qh9cgCno&amp;list=PLSfV9OcfPQGhKK2O3i-etTeBCae7lO4i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bit.ly/JoinMe-AAOS2025" TargetMode="External"/><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hyperlink" Target="https://bit.ly/JoinMe-AAOS2025"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bit.ly/JoinMe-AAOS2025" TargetMode="External"/><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bit.ly/JoinMe-AAOS2025"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bit.ly/JoinMe-AAOS2025"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twitter.com/aaosmembers" TargetMode="Externa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hyperlink" Target="https://www.linkedin.com/company/american-academy-of-orthopaedic-surgeons" TargetMode="External"/><Relationship Id="rId5" Type="http://schemas.openxmlformats.org/officeDocument/2006/relationships/hyperlink" Target="https://www.instagram.com/aaos_1" TargetMode="External"/><Relationship Id="rId4" Type="http://schemas.openxmlformats.org/officeDocument/2006/relationships/hyperlink" Target="https://www.facebook.com/AAOS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twitter.com/aaosmembers"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www.linkedin.com/company/american-academy-of-orthopaedic-surgeon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bit.ly/JoinMe-AAOS2025"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bit.ly/JoinMe-AAOS2025" TargetMode="External"/><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3B6CBE-A2D3-7B31-D932-43DD4B28CAF4}"/>
              </a:ext>
            </a:extLst>
          </p:cNvPr>
          <p:cNvSpPr txBox="1">
            <a:spLocks/>
          </p:cNvSpPr>
          <p:nvPr/>
        </p:nvSpPr>
        <p:spPr>
          <a:xfrm>
            <a:off x="5774800" y="258610"/>
            <a:ext cx="6107502" cy="115734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dirty="0">
                <a:solidFill>
                  <a:schemeClr val="bg2">
                    <a:lumMod val="25000"/>
                  </a:schemeClr>
                </a:solidFill>
                <a:latin typeface="Arial Black"/>
              </a:rPr>
              <a:t>Your Meeting Toolkit</a:t>
            </a:r>
          </a:p>
        </p:txBody>
      </p:sp>
    </p:spTree>
    <p:extLst>
      <p:ext uri="{BB962C8B-B14F-4D97-AF65-F5344CB8AC3E}">
        <p14:creationId xmlns:p14="http://schemas.microsoft.com/office/powerpoint/2010/main" val="35444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F0EE3C-37A0-17DD-9D5C-9B173CFB915A}"/>
              </a:ext>
            </a:extLst>
          </p:cNvPr>
          <p:cNvSpPr>
            <a:spLocks noGrp="1"/>
          </p:cNvSpPr>
          <p:nvPr>
            <p:ph type="title"/>
          </p:nvPr>
        </p:nvSpPr>
        <p:spPr>
          <a:xfrm>
            <a:off x="668056" y="1770017"/>
            <a:ext cx="4897593" cy="2852737"/>
          </a:xfrm>
        </p:spPr>
        <p:txBody>
          <a:bodyPr/>
          <a:lstStyle/>
          <a:p>
            <a:r>
              <a:rPr lang="en-US" dirty="0"/>
              <a:t>Shareable Images</a:t>
            </a:r>
          </a:p>
        </p:txBody>
      </p:sp>
      <p:sp>
        <p:nvSpPr>
          <p:cNvPr id="5" name="Text Placeholder 4">
            <a:extLst>
              <a:ext uri="{FF2B5EF4-FFF2-40B4-BE49-F238E27FC236}">
                <a16:creationId xmlns:a16="http://schemas.microsoft.com/office/drawing/2014/main" id="{BD806142-7AC4-3497-A715-50BE059CDC8A}"/>
              </a:ext>
            </a:extLst>
          </p:cNvPr>
          <p:cNvSpPr>
            <a:spLocks noGrp="1"/>
          </p:cNvSpPr>
          <p:nvPr>
            <p:ph type="body" idx="1"/>
          </p:nvPr>
        </p:nvSpPr>
        <p:spPr>
          <a:xfrm>
            <a:off x="668056" y="4646903"/>
            <a:ext cx="3929344" cy="1909408"/>
          </a:xfrm>
        </p:spPr>
        <p:txBody>
          <a:bodyPr vert="horz" lIns="91440" tIns="45720" rIns="91440" bIns="45720" rtlCol="0" anchor="t">
            <a:normAutofit fontScale="92500" lnSpcReduction="10000"/>
          </a:bodyPr>
          <a:lstStyle/>
          <a:p>
            <a:r>
              <a:rPr lang="en-US" dirty="0">
                <a:solidFill>
                  <a:srgbClr val="C00000"/>
                </a:solidFill>
                <a:latin typeface="Calibri"/>
                <a:cs typeface="Calibri"/>
              </a:rPr>
              <a:t>Facebook, LinkedIn, and X</a:t>
            </a:r>
          </a:p>
          <a:p>
            <a:endParaRPr lang="en-US" dirty="0">
              <a:solidFill>
                <a:schemeClr val="tx1"/>
              </a:solidFill>
              <a:latin typeface="Calibri"/>
              <a:cs typeface="Calibri"/>
            </a:endParaRPr>
          </a:p>
          <a:p>
            <a:r>
              <a:rPr lang="en-US" sz="1900" b="1" dirty="0">
                <a:solidFill>
                  <a:schemeClr val="tx1"/>
                </a:solidFill>
                <a:latin typeface="Aptos"/>
                <a:cs typeface="Calibri"/>
              </a:rPr>
              <a:t>Right-click the picture</a:t>
            </a:r>
            <a:r>
              <a:rPr lang="en-US" sz="1900" dirty="0">
                <a:solidFill>
                  <a:schemeClr val="tx1"/>
                </a:solidFill>
                <a:latin typeface="Aptos"/>
                <a:cs typeface="Calibri"/>
              </a:rPr>
              <a:t> you’d like to use and select </a:t>
            </a:r>
            <a:r>
              <a:rPr lang="en-US" sz="1900" b="1" dirty="0">
                <a:solidFill>
                  <a:schemeClr val="tx1"/>
                </a:solidFill>
                <a:latin typeface="Aptos"/>
                <a:cs typeface="Calibri"/>
              </a:rPr>
              <a:t>‘Save as Picture’ or ‘Copy’</a:t>
            </a:r>
            <a:r>
              <a:rPr lang="en-US" sz="1900" dirty="0">
                <a:solidFill>
                  <a:schemeClr val="tx1"/>
                </a:solidFill>
                <a:latin typeface="Aptos"/>
                <a:cs typeface="Calibri"/>
              </a:rPr>
              <a:t> to save one of these images to your files and upload with your posts.</a:t>
            </a:r>
            <a:endParaRPr lang="en-US" sz="1900">
              <a:solidFill>
                <a:schemeClr val="tx1"/>
              </a:solidFill>
              <a:cs typeface="Calibri"/>
            </a:endParaRPr>
          </a:p>
        </p:txBody>
      </p:sp>
      <p:pic>
        <p:nvPicPr>
          <p:cNvPr id="3" name="Picture 2" descr="A group of men sitting at a table&#10;&#10;Description automatically generated">
            <a:extLst>
              <a:ext uri="{FF2B5EF4-FFF2-40B4-BE49-F238E27FC236}">
                <a16:creationId xmlns:a16="http://schemas.microsoft.com/office/drawing/2014/main" id="{CC1398D0-79D7-C0C5-BC5E-F95A21266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353" y="448201"/>
            <a:ext cx="5298252" cy="2980267"/>
          </a:xfrm>
          <a:prstGeom prst="rect">
            <a:avLst/>
          </a:prstGeom>
        </p:spPr>
      </p:pic>
      <p:pic>
        <p:nvPicPr>
          <p:cNvPr id="8" name="Picture 7" descr="A red and white advertisement with a city skyline and boats&#10;&#10;Description automatically generated">
            <a:extLst>
              <a:ext uri="{FF2B5EF4-FFF2-40B4-BE49-F238E27FC236}">
                <a16:creationId xmlns:a16="http://schemas.microsoft.com/office/drawing/2014/main" id="{6B07061D-8024-04F3-FC49-032E8D041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350" y="3586106"/>
            <a:ext cx="5298252" cy="2980267"/>
          </a:xfrm>
          <a:prstGeom prst="rect">
            <a:avLst/>
          </a:prstGeom>
        </p:spPr>
      </p:pic>
    </p:spTree>
    <p:extLst>
      <p:ext uri="{BB962C8B-B14F-4D97-AF65-F5344CB8AC3E}">
        <p14:creationId xmlns:p14="http://schemas.microsoft.com/office/powerpoint/2010/main" val="56929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F0EE3C-37A0-17DD-9D5C-9B173CFB915A}"/>
              </a:ext>
            </a:extLst>
          </p:cNvPr>
          <p:cNvSpPr>
            <a:spLocks noGrp="1"/>
          </p:cNvSpPr>
          <p:nvPr>
            <p:ph type="title"/>
          </p:nvPr>
        </p:nvSpPr>
        <p:spPr>
          <a:xfrm>
            <a:off x="305472" y="4093666"/>
            <a:ext cx="5773196" cy="1065836"/>
          </a:xfrm>
        </p:spPr>
        <p:txBody>
          <a:bodyPr vert="horz" lIns="91440" tIns="45720" rIns="91440" bIns="45720" rtlCol="0" anchor="ctr">
            <a:normAutofit/>
          </a:bodyPr>
          <a:lstStyle/>
          <a:p>
            <a:r>
              <a:rPr lang="en-US" sz="4400" dirty="0"/>
              <a:t>Shareable Images</a:t>
            </a:r>
            <a:endParaRPr lang="en-US" sz="4400" dirty="0">
              <a:latin typeface="+mj-lt"/>
            </a:endParaRPr>
          </a:p>
        </p:txBody>
      </p:sp>
      <p:sp>
        <p:nvSpPr>
          <p:cNvPr id="5" name="Text Placeholder 4">
            <a:extLst>
              <a:ext uri="{FF2B5EF4-FFF2-40B4-BE49-F238E27FC236}">
                <a16:creationId xmlns:a16="http://schemas.microsoft.com/office/drawing/2014/main" id="{BD806142-7AC4-3497-A715-50BE059CDC8A}"/>
              </a:ext>
            </a:extLst>
          </p:cNvPr>
          <p:cNvSpPr>
            <a:spLocks noGrp="1"/>
          </p:cNvSpPr>
          <p:nvPr>
            <p:ph type="body" idx="1"/>
          </p:nvPr>
        </p:nvSpPr>
        <p:spPr>
          <a:xfrm>
            <a:off x="302512" y="4634480"/>
            <a:ext cx="11601086" cy="1272324"/>
          </a:xfrm>
        </p:spPr>
        <p:txBody>
          <a:bodyPr vert="horz" lIns="91440" tIns="45720" rIns="91440" bIns="45720" rtlCol="0" anchor="ctr">
            <a:normAutofit/>
          </a:bodyPr>
          <a:lstStyle/>
          <a:p>
            <a:pPr algn="r"/>
            <a:r>
              <a:rPr lang="en-US" dirty="0">
                <a:solidFill>
                  <a:srgbClr val="C00000"/>
                </a:solidFill>
                <a:latin typeface="+mn-lt"/>
                <a:ea typeface="+mn-ea"/>
                <a:cs typeface="+mn-cs"/>
              </a:rPr>
              <a:t>Instagram</a:t>
            </a:r>
          </a:p>
          <a:p>
            <a:pPr algn="r"/>
            <a:r>
              <a:rPr lang="en-US" sz="2000" b="1" dirty="0">
                <a:solidFill>
                  <a:schemeClr val="tx1"/>
                </a:solidFill>
                <a:latin typeface="+mn-lt"/>
                <a:ea typeface="+mn-ea"/>
                <a:cs typeface="+mn-cs"/>
              </a:rPr>
              <a:t>Right-click the picture</a:t>
            </a:r>
            <a:r>
              <a:rPr lang="en-US" sz="2000" dirty="0">
                <a:solidFill>
                  <a:schemeClr val="tx1"/>
                </a:solidFill>
                <a:latin typeface="+mn-lt"/>
                <a:ea typeface="+mn-ea"/>
                <a:cs typeface="+mn-cs"/>
              </a:rPr>
              <a:t> you’d like to use and select </a:t>
            </a:r>
            <a:r>
              <a:rPr lang="en-US" sz="2000" b="1" dirty="0">
                <a:solidFill>
                  <a:schemeClr val="tx1"/>
                </a:solidFill>
                <a:latin typeface="+mn-lt"/>
                <a:ea typeface="+mn-ea"/>
                <a:cs typeface="+mn-cs"/>
              </a:rPr>
              <a:t>‘Save as Picture’ or ‘Copy’</a:t>
            </a:r>
            <a:r>
              <a:rPr lang="en-US" sz="2000" dirty="0">
                <a:solidFill>
                  <a:schemeClr val="tx1"/>
                </a:solidFill>
                <a:latin typeface="+mn-lt"/>
                <a:ea typeface="+mn-ea"/>
                <a:cs typeface="+mn-cs"/>
              </a:rPr>
              <a:t> to save one of these images to your files and upload with your posts.</a:t>
            </a:r>
          </a:p>
          <a:p>
            <a:pPr algn="r"/>
            <a:endParaRPr lang="en-US" dirty="0">
              <a:solidFill>
                <a:schemeClr val="tx1"/>
              </a:solidFill>
              <a:latin typeface="+mn-lt"/>
              <a:ea typeface="+mn-ea"/>
              <a:cs typeface="+mn-cs"/>
            </a:endParaRPr>
          </a:p>
        </p:txBody>
      </p:sp>
      <p:pic>
        <p:nvPicPr>
          <p:cNvPr id="6" name="Picture 5" descr="A red and white cover with text&#10;&#10;Description automatically generated">
            <a:extLst>
              <a:ext uri="{FF2B5EF4-FFF2-40B4-BE49-F238E27FC236}">
                <a16:creationId xmlns:a16="http://schemas.microsoft.com/office/drawing/2014/main" id="{9C913672-4870-1DD9-01F3-68FB9E7DE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329184"/>
            <a:ext cx="3758184" cy="3758184"/>
          </a:xfrm>
          <a:prstGeom prst="rect">
            <a:avLst/>
          </a:prstGeom>
        </p:spPr>
      </p:pic>
      <p:pic>
        <p:nvPicPr>
          <p:cNvPr id="11" name="Picture 10" descr="A poster of a city with boats in the water&#10;&#10;Description automatically generated">
            <a:extLst>
              <a:ext uri="{FF2B5EF4-FFF2-40B4-BE49-F238E27FC236}">
                <a16:creationId xmlns:a16="http://schemas.microsoft.com/office/drawing/2014/main" id="{B660EBF0-DDF1-C5B4-B6B8-9E5B60BDA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528" y="329184"/>
            <a:ext cx="3758184" cy="3758184"/>
          </a:xfrm>
          <a:prstGeom prst="rect">
            <a:avLst/>
          </a:prstGeom>
        </p:spPr>
      </p:pic>
      <p:pic>
        <p:nvPicPr>
          <p:cNvPr id="9" name="Picture 8" descr="A group of people sitting in chairs&#10;&#10;Description automatically generated">
            <a:extLst>
              <a:ext uri="{FF2B5EF4-FFF2-40B4-BE49-F238E27FC236}">
                <a16:creationId xmlns:a16="http://schemas.microsoft.com/office/drawing/2014/main" id="{D7CC4568-E142-2B9A-DB6D-1A64116FE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304" y="329184"/>
            <a:ext cx="3758184" cy="3758184"/>
          </a:xfrm>
          <a:prstGeom prst="rect">
            <a:avLst/>
          </a:prstGeom>
        </p:spPr>
      </p:pic>
      <p:sp>
        <p:nvSpPr>
          <p:cNvPr id="18"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red and white banner with text&#10;&#10;Description automatically generated">
            <a:extLst>
              <a:ext uri="{FF2B5EF4-FFF2-40B4-BE49-F238E27FC236}">
                <a16:creationId xmlns:a16="http://schemas.microsoft.com/office/drawing/2014/main" id="{D39FD5C4-9583-522F-1BC5-47A5CCBAC843}"/>
              </a:ext>
            </a:extLst>
          </p:cNvPr>
          <p:cNvPicPr>
            <a:picLocks noChangeAspect="1"/>
          </p:cNvPicPr>
          <p:nvPr/>
        </p:nvPicPr>
        <p:blipFill>
          <a:blip r:embed="rId5">
            <a:extLst>
              <a:ext uri="{28A0092B-C50C-407E-A947-70E740481C1C}">
                <a14:useLocalDpi xmlns:a14="http://schemas.microsoft.com/office/drawing/2010/main" val="0"/>
              </a:ext>
            </a:extLst>
          </a:blip>
          <a:srcRect t="80780"/>
          <a:stretch/>
        </p:blipFill>
        <p:spPr>
          <a:xfrm>
            <a:off x="-2" y="5596485"/>
            <a:ext cx="12183035" cy="1318084"/>
          </a:xfrm>
          <a:prstGeom prst="rect">
            <a:avLst/>
          </a:prstGeom>
        </p:spPr>
      </p:pic>
    </p:spTree>
    <p:extLst>
      <p:ext uri="{BB962C8B-B14F-4D97-AF65-F5344CB8AC3E}">
        <p14:creationId xmlns:p14="http://schemas.microsoft.com/office/powerpoint/2010/main" val="3672317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F0EE3C-37A0-17DD-9D5C-9B173CFB915A}"/>
              </a:ext>
            </a:extLst>
          </p:cNvPr>
          <p:cNvSpPr>
            <a:spLocks noGrp="1"/>
          </p:cNvSpPr>
          <p:nvPr>
            <p:ph type="title"/>
          </p:nvPr>
        </p:nvSpPr>
        <p:spPr>
          <a:xfrm>
            <a:off x="668056" y="1713573"/>
            <a:ext cx="3938038" cy="3713513"/>
          </a:xfrm>
        </p:spPr>
        <p:txBody>
          <a:bodyPr>
            <a:normAutofit/>
          </a:bodyPr>
          <a:lstStyle/>
          <a:p>
            <a:r>
              <a:rPr lang="en-US" sz="5400" dirty="0">
                <a:latin typeface="Arial Black"/>
              </a:rPr>
              <a:t>YouTube Videos</a:t>
            </a:r>
            <a:br>
              <a:rPr lang="en-US" sz="5400" dirty="0">
                <a:latin typeface="Arial Black"/>
              </a:rPr>
            </a:br>
            <a:r>
              <a:rPr lang="en-US" sz="2800" dirty="0">
                <a:latin typeface="Arial Black"/>
              </a:rPr>
              <a:t>Share on Facebook, Twitter, or LinkedIn</a:t>
            </a:r>
            <a:endParaRPr lang="en-US" sz="2800"/>
          </a:p>
        </p:txBody>
      </p:sp>
      <p:sp>
        <p:nvSpPr>
          <p:cNvPr id="5" name="Text Placeholder 4">
            <a:extLst>
              <a:ext uri="{FF2B5EF4-FFF2-40B4-BE49-F238E27FC236}">
                <a16:creationId xmlns:a16="http://schemas.microsoft.com/office/drawing/2014/main" id="{BD806142-7AC4-3497-A715-50BE059CDC8A}"/>
              </a:ext>
            </a:extLst>
          </p:cNvPr>
          <p:cNvSpPr>
            <a:spLocks noGrp="1"/>
          </p:cNvSpPr>
          <p:nvPr>
            <p:ph type="body" idx="1"/>
          </p:nvPr>
        </p:nvSpPr>
        <p:spPr>
          <a:xfrm>
            <a:off x="668056" y="5648792"/>
            <a:ext cx="3929344" cy="1500187"/>
          </a:xfrm>
        </p:spPr>
        <p:txBody>
          <a:bodyPr vert="horz" lIns="91440" tIns="45720" rIns="91440" bIns="45720" rtlCol="0" anchor="t">
            <a:normAutofit/>
          </a:bodyPr>
          <a:lstStyle/>
          <a:p>
            <a:r>
              <a:rPr lang="en-US" dirty="0">
                <a:latin typeface="Calibri"/>
                <a:cs typeface="Calibri"/>
                <a:hlinkClick r:id="rId4"/>
              </a:rPr>
              <a:t>AAOS 2025 YouTube Playlist</a:t>
            </a:r>
            <a:endParaRPr lang="en-US"/>
          </a:p>
        </p:txBody>
      </p:sp>
      <p:pic>
        <p:nvPicPr>
          <p:cNvPr id="7" name="Online Media 6" title="Experience the Pinnacle of Orthopaedic Education at AAOS 2025">
            <a:hlinkClick r:id="" action="ppaction://media"/>
            <a:extLst>
              <a:ext uri="{FF2B5EF4-FFF2-40B4-BE49-F238E27FC236}">
                <a16:creationId xmlns:a16="http://schemas.microsoft.com/office/drawing/2014/main" id="{C9F6BC9A-B71D-1A28-E897-61CE6A11FD58}"/>
              </a:ext>
            </a:extLst>
          </p:cNvPr>
          <p:cNvPicPr>
            <a:picLocks noRot="1" noChangeAspect="1"/>
          </p:cNvPicPr>
          <p:nvPr>
            <a:videoFile r:link="rId1"/>
          </p:nvPr>
        </p:nvPicPr>
        <p:blipFill>
          <a:blip r:embed="rId5"/>
          <a:stretch>
            <a:fillRect/>
          </a:stretch>
        </p:blipFill>
        <p:spPr>
          <a:xfrm>
            <a:off x="4934762" y="2293471"/>
            <a:ext cx="6593494" cy="3725333"/>
          </a:xfrm>
          <a:prstGeom prst="rect">
            <a:avLst/>
          </a:prstGeom>
        </p:spPr>
      </p:pic>
    </p:spTree>
    <p:extLst>
      <p:ext uri="{BB962C8B-B14F-4D97-AF65-F5344CB8AC3E}">
        <p14:creationId xmlns:p14="http://schemas.microsoft.com/office/powerpoint/2010/main" val="40810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767D8D-728F-6A92-399E-704F4C3F017C}"/>
              </a:ext>
            </a:extLst>
          </p:cNvPr>
          <p:cNvSpPr>
            <a:spLocks noGrp="1"/>
          </p:cNvSpPr>
          <p:nvPr>
            <p:ph type="title"/>
          </p:nvPr>
        </p:nvSpPr>
        <p:spPr>
          <a:xfrm>
            <a:off x="838200" y="2103437"/>
            <a:ext cx="10515600" cy="1325563"/>
          </a:xfrm>
        </p:spPr>
        <p:txBody>
          <a:bodyPr/>
          <a:lstStyle/>
          <a:p>
            <a:r>
              <a:rPr lang="en-US" dirty="0"/>
              <a:t>Email</a:t>
            </a:r>
          </a:p>
        </p:txBody>
      </p:sp>
    </p:spTree>
    <p:extLst>
      <p:ext uri="{BB962C8B-B14F-4D97-AF65-F5344CB8AC3E}">
        <p14:creationId xmlns:p14="http://schemas.microsoft.com/office/powerpoint/2010/main" val="21290991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412492" y="1266825"/>
            <a:ext cx="4515108" cy="41021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Did you know?</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spcBef>
                <a:spcPts val="0"/>
              </a:spcBef>
              <a:spcAft>
                <a:spcPts val="0"/>
              </a:spcAft>
              <a:buClr>
                <a:schemeClr val="lt1"/>
              </a:buClr>
              <a:buSzPts val="2000"/>
              <a:buFont typeface="Noto Sans Symbols"/>
              <a:buChar char="⮚"/>
            </a:pPr>
            <a:r>
              <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rPr>
              <a:t>92% of people trust recommendations from friends over any other type of advertising.</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Arial"/>
            </a:endParaRPr>
          </a:p>
          <a:p>
            <a:pPr marL="342900" marR="0" lvl="0" indent="-342900" algn="l" rtl="0">
              <a:spcBef>
                <a:spcPts val="0"/>
              </a:spcBef>
              <a:spcAft>
                <a:spcPts val="0"/>
              </a:spcAft>
              <a:buClr>
                <a:schemeClr val="lt1"/>
              </a:buClr>
              <a:buSzPts val="2000"/>
              <a:buFont typeface="Noto Sans Symbols"/>
              <a:buChar char="⮚"/>
            </a:pPr>
            <a:r>
              <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People are most likely to decide if they will attend the AAOS 2025 meeting between September 2024 and December 2024.</a:t>
            </a:r>
            <a:endParaRPr lang="en-US"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endParaRPr>
          </a:p>
          <a:p>
            <a:pPr marL="342900" marR="0" lvl="0" indent="-342900" algn="l" rtl="0">
              <a:spcBef>
                <a:spcPts val="0"/>
              </a:spcBef>
              <a:spcAft>
                <a:spcPts val="0"/>
              </a:spcAft>
              <a:buClr>
                <a:schemeClr val="lt1"/>
              </a:buClr>
              <a:buSzPts val="2000"/>
              <a:buFont typeface="Noto Sans Symbols"/>
              <a:buChar char="⮚"/>
            </a:pPr>
            <a:r>
              <a:rPr lang="en-US" sz="1600" dirty="0">
                <a:solidFill>
                  <a:schemeClr val="lt1"/>
                </a:solidFill>
                <a:latin typeface="Calibri" panose="020F0502020204030204" pitchFamily="34" charset="0"/>
                <a:ea typeface="Calibri" panose="020F0502020204030204" pitchFamily="34" charset="0"/>
                <a:cs typeface="Calibri" panose="020F0502020204030204" pitchFamily="34" charset="0"/>
                <a:sym typeface="Calibri"/>
              </a:rPr>
              <a:t>The top 4 reasons AAOS Annual Meeting attendees site for participating in an Annual Meeting are education, content quality, CMEs, and networking opportunities.</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182562"/>
            <a:ext cx="10693400" cy="1325563"/>
          </a:xfrm>
        </p:spPr>
        <p:txBody>
          <a:bodyPr/>
          <a:lstStyle/>
          <a:p>
            <a:r>
              <a:rPr lang="en-US" dirty="0"/>
              <a:t>Personalized Email</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5270500" y="1508125"/>
            <a:ext cx="6763008" cy="3577521"/>
          </a:xfrm>
        </p:spPr>
        <p:txBody>
          <a:bodyPr vert="horz" lIns="91440" tIns="45720" rIns="91440" bIns="45720" rtlCol="0" anchor="t">
            <a:normAutofit/>
          </a:bodyPr>
          <a:lstStyle/>
          <a:p>
            <a:r>
              <a:rPr lang="en-US" dirty="0">
                <a:latin typeface="Calibri"/>
                <a:cs typeface="Calibri"/>
              </a:rPr>
              <a:t>Personalize the email on the next slide then send it to your network to help spread the word about the AAOS 2025 Annual Meeting. </a:t>
            </a:r>
          </a:p>
          <a:p>
            <a:endParaRPr lang="en-US" dirty="0"/>
          </a:p>
          <a:p>
            <a:r>
              <a:rPr lang="en-US" dirty="0"/>
              <a:t>Be sure to include the hyperlinks so your contacts can view the program and register directly from your message.</a:t>
            </a:r>
          </a:p>
          <a:p>
            <a:endParaRPr lang="en-US" dirty="0"/>
          </a:p>
        </p:txBody>
      </p:sp>
    </p:spTree>
    <p:extLst>
      <p:ext uri="{BB962C8B-B14F-4D97-AF65-F5344CB8AC3E}">
        <p14:creationId xmlns:p14="http://schemas.microsoft.com/office/powerpoint/2010/main" val="67770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469900" y="149224"/>
            <a:ext cx="7625646" cy="5451476"/>
          </a:xfrm>
        </p:spPr>
        <p:txBody>
          <a:bodyPr vert="horz" lIns="91440" tIns="45720" rIns="91440" bIns="45720" rtlCol="0" anchor="t">
            <a:noAutofit/>
          </a:bodyPr>
          <a:lstStyle/>
          <a:p>
            <a:pPr marL="0" indent="0">
              <a:spcBef>
                <a:spcPts val="0"/>
              </a:spcBef>
              <a:buNone/>
            </a:pPr>
            <a:r>
              <a:rPr lang="en-US" sz="2000" b="1" dirty="0">
                <a:solidFill>
                  <a:schemeClr val="dk1"/>
                </a:solidFill>
                <a:latin typeface="Calibri"/>
                <a:ea typeface="Calibri"/>
                <a:cs typeface="Calibri"/>
                <a:sym typeface="Calibri"/>
              </a:rPr>
              <a:t>Suggested subject line: Let's Connect at #AAOS2025 in San Diego!</a:t>
            </a:r>
            <a:endParaRPr lang="en-US" sz="2000">
              <a:solidFill>
                <a:schemeClr val="dk1"/>
              </a:solidFill>
            </a:endParaRPr>
          </a:p>
          <a:p>
            <a:pPr marL="0" marR="0" lvl="0" indent="0" algn="l" rtl="0">
              <a:spcBef>
                <a:spcPts val="0"/>
              </a:spcBef>
              <a:spcAft>
                <a:spcPts val="0"/>
              </a:spcAft>
              <a:buNone/>
            </a:pPr>
            <a:endParaRPr lang="en-US"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highlight>
                  <a:srgbClr val="FFFF00"/>
                </a:highlight>
                <a:latin typeface="Calibri"/>
                <a:ea typeface="Calibri"/>
                <a:cs typeface="Calibri"/>
                <a:sym typeface="Calibri"/>
              </a:rPr>
              <a:t>[Your Colleague’s Name Here]</a:t>
            </a:r>
            <a:r>
              <a:rPr lang="en-US" sz="1600" dirty="0">
                <a:solidFill>
                  <a:schemeClr val="dk1"/>
                </a:solidFill>
                <a:latin typeface="Calibri"/>
                <a:ea typeface="Calibri"/>
                <a:cs typeface="Calibri"/>
                <a:sym typeface="Calibri"/>
              </a:rPr>
              <a:t>,</a:t>
            </a:r>
            <a:endParaRPr lang="en-US" sz="1600" dirty="0">
              <a:solidFill>
                <a:schemeClr val="dk1"/>
              </a:solidFill>
            </a:endParaRPr>
          </a:p>
          <a:p>
            <a:pPr marL="0" marR="0" lvl="0" indent="0" algn="l" rtl="0">
              <a:spcBef>
                <a:spcPts val="0"/>
              </a:spcBef>
              <a:spcAft>
                <a:spcPts val="0"/>
              </a:spcAft>
              <a:buNone/>
            </a:pPr>
            <a:endParaRPr lang="en-US" sz="1600" dirty="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I’m reaching out to personally invite you to attend the </a:t>
            </a:r>
            <a:r>
              <a:rPr lang="en-US" sz="1600"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AAOS 2025 Annual Meeting</a:t>
            </a:r>
            <a:r>
              <a:rPr lang="en-US" sz="1600" dirty="0">
                <a:solidFill>
                  <a:schemeClr val="dk1"/>
                </a:solidFill>
                <a:latin typeface="Calibri"/>
                <a:ea typeface="Calibri"/>
                <a:cs typeface="Calibri"/>
                <a:sym typeface="Calibri"/>
              </a:rPr>
              <a:t> on March 10-14 in San Diego. This year, I will be presenting </a:t>
            </a:r>
            <a:r>
              <a:rPr lang="en-US" sz="1600" dirty="0">
                <a:solidFill>
                  <a:schemeClr val="dk1"/>
                </a:solidFill>
                <a:highlight>
                  <a:srgbClr val="FFFF00"/>
                </a:highlight>
                <a:latin typeface="Calibri"/>
                <a:ea typeface="Calibri"/>
                <a:cs typeface="Calibri"/>
                <a:sym typeface="Calibri"/>
              </a:rPr>
              <a:t>[a session OR a poster]</a:t>
            </a:r>
            <a:r>
              <a:rPr lang="en-US" sz="1600" dirty="0">
                <a:solidFill>
                  <a:schemeClr val="dk1"/>
                </a:solidFill>
                <a:latin typeface="Calibri"/>
                <a:ea typeface="Calibri"/>
                <a:cs typeface="Calibri"/>
                <a:sym typeface="Calibri"/>
              </a:rPr>
              <a:t> on </a:t>
            </a:r>
            <a:r>
              <a:rPr lang="en-US" sz="1600" dirty="0">
                <a:solidFill>
                  <a:schemeClr val="dk1"/>
                </a:solidFill>
                <a:highlight>
                  <a:srgbClr val="FFFF00"/>
                </a:highlight>
                <a:latin typeface="Calibri"/>
                <a:ea typeface="Calibri"/>
                <a:cs typeface="Calibri"/>
                <a:sym typeface="Calibri"/>
              </a:rPr>
              <a:t>[topic]</a:t>
            </a:r>
            <a:r>
              <a:rPr lang="en-US" sz="1600" dirty="0">
                <a:solidFill>
                  <a:schemeClr val="dk1"/>
                </a:solidFill>
                <a:latin typeface="Calibri"/>
                <a:ea typeface="Calibri"/>
                <a:cs typeface="Calibri"/>
                <a:sym typeface="Calibri"/>
              </a:rPr>
              <a:t> at the meeting, and I hope to see you there!</a:t>
            </a:r>
            <a:endParaRPr lang="en-US" sz="1600" dirty="0">
              <a:solidFill>
                <a:schemeClr val="dk1"/>
              </a:solidFill>
            </a:endParaRPr>
          </a:p>
          <a:p>
            <a:pPr marL="0" marR="0" lvl="0" indent="0" algn="l" rtl="0">
              <a:spcBef>
                <a:spcPts val="0"/>
              </a:spcBef>
              <a:spcAft>
                <a:spcPts val="0"/>
              </a:spcAft>
              <a:buNone/>
            </a:pPr>
            <a:endParaRPr lang="en-US" sz="1600" dirty="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AAOS is back and better than ever in 2025 with a refined program, excellent education, and powerful discussions. It's the only place where I can connect with a global network of </a:t>
            </a:r>
            <a:r>
              <a:rPr lang="en-US" sz="1600" dirty="0" err="1">
                <a:solidFill>
                  <a:schemeClr val="dk1"/>
                </a:solidFill>
                <a:latin typeface="Calibri"/>
                <a:ea typeface="Calibri"/>
                <a:cs typeface="Calibri"/>
                <a:sym typeface="Calibri"/>
              </a:rPr>
              <a:t>orthopaedic</a:t>
            </a:r>
            <a:r>
              <a:rPr lang="en-US" sz="1600" dirty="0">
                <a:solidFill>
                  <a:schemeClr val="dk1"/>
                </a:solidFill>
                <a:latin typeface="Calibri"/>
                <a:ea typeface="Calibri"/>
                <a:cs typeface="Calibri"/>
                <a:sym typeface="Calibri"/>
              </a:rPr>
              <a:t> surgeons and get the training I need to help impact my patient's care.</a:t>
            </a:r>
            <a:endParaRPr lang="en-US" sz="1600" dirty="0">
              <a:solidFill>
                <a:schemeClr val="dk1"/>
              </a:solidFill>
            </a:endParaRPr>
          </a:p>
          <a:p>
            <a:pPr marL="0" marR="0" lvl="0" indent="0" algn="l" rtl="0">
              <a:spcBef>
                <a:spcPts val="0"/>
              </a:spcBef>
              <a:spcAft>
                <a:spcPts val="0"/>
              </a:spcAft>
              <a:buNone/>
            </a:pPr>
            <a:endParaRPr lang="en-US" sz="1600" dirty="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If you haven’t had a chance to do so yet, I encourage you to visit </a:t>
            </a:r>
            <a:r>
              <a:rPr lang="en-US" sz="1500"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bit.ly/JoinMe-AAOS2025</a:t>
            </a:r>
            <a:r>
              <a:rPr lang="en-US" sz="1600" dirty="0">
                <a:solidFill>
                  <a:schemeClr val="dk1"/>
                </a:solidFill>
                <a:latin typeface="Calibri"/>
                <a:ea typeface="Calibri"/>
                <a:cs typeface="Calibri"/>
                <a:sym typeface="Calibri"/>
              </a:rPr>
              <a:t> and find out more about opportunities to learn, innovate, and collaborate with colleagues in San Diego. I highly encourage you to browse the education program online to find the right learning opportunities for you. Make sure to register early and save too!  </a:t>
            </a:r>
            <a:endParaRPr lang="en-US" sz="1600" dirty="0">
              <a:solidFill>
                <a:schemeClr val="dk1"/>
              </a:solidFill>
            </a:endParaRPr>
          </a:p>
          <a:p>
            <a:pPr marL="0" marR="0" lvl="0" indent="0" algn="l" rtl="0">
              <a:spcBef>
                <a:spcPts val="0"/>
              </a:spcBef>
              <a:spcAft>
                <a:spcPts val="0"/>
              </a:spcAft>
              <a:buNone/>
            </a:pPr>
            <a:endParaRPr lang="en-US" sz="1600" dirty="0">
              <a:solidFill>
                <a:schemeClr val="dk1"/>
              </a:solidFill>
              <a:latin typeface="Calibri"/>
              <a:ea typeface="Calibri"/>
              <a:cs typeface="Calibri"/>
              <a:sym typeface="Calibri"/>
            </a:endParaRPr>
          </a:p>
          <a:p>
            <a:pPr marL="0" indent="0">
              <a:spcBef>
                <a:spcPts val="0"/>
              </a:spcBef>
              <a:buNone/>
            </a:pPr>
            <a:r>
              <a:rPr lang="en-US" sz="1600" dirty="0">
                <a:solidFill>
                  <a:schemeClr val="dk1"/>
                </a:solidFill>
                <a:latin typeface="Calibri"/>
                <a:ea typeface="Calibri"/>
                <a:cs typeface="Calibri"/>
                <a:sym typeface="Calibri"/>
              </a:rPr>
              <a:t>Feel free to reach out to me with any questions. I hope to see you in San Diego!</a:t>
            </a:r>
            <a:endParaRPr lang="en-US" sz="1600" dirty="0">
              <a:solidFill>
                <a:schemeClr val="dk1"/>
              </a:solidFill>
            </a:endParaRPr>
          </a:p>
          <a:p>
            <a:pPr marL="0" marR="0" lvl="0" indent="0" algn="l" rtl="0">
              <a:spcBef>
                <a:spcPts val="0"/>
              </a:spcBef>
              <a:spcAft>
                <a:spcPts val="0"/>
              </a:spcAft>
              <a:buNone/>
            </a:pPr>
            <a:endParaRPr lang="en-US"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latin typeface="Calibri"/>
                <a:ea typeface="Calibri"/>
                <a:cs typeface="Calibri"/>
                <a:sym typeface="Calibri"/>
              </a:rPr>
              <a:t>Sincerely,</a:t>
            </a:r>
            <a:endParaRPr lang="en-US" sz="1600" dirty="0"/>
          </a:p>
          <a:p>
            <a:pPr marL="0" indent="0">
              <a:spcBef>
                <a:spcPts val="0"/>
              </a:spcBef>
              <a:buNone/>
            </a:pPr>
            <a:endParaRPr lang="en-US"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dirty="0">
                <a:solidFill>
                  <a:schemeClr val="dk1"/>
                </a:solidFill>
                <a:highlight>
                  <a:srgbClr val="FFFF00"/>
                </a:highlight>
                <a:latin typeface="Calibri"/>
                <a:ea typeface="Calibri"/>
                <a:cs typeface="Calibri"/>
                <a:sym typeface="Calibri"/>
              </a:rPr>
              <a:t>[Your Name Here!]</a:t>
            </a:r>
            <a:endParaRPr lang="en-US" sz="1600" dirty="0"/>
          </a:p>
        </p:txBody>
      </p:sp>
      <p:sp>
        <p:nvSpPr>
          <p:cNvPr id="2" name="TextBox 1">
            <a:extLst>
              <a:ext uri="{FF2B5EF4-FFF2-40B4-BE49-F238E27FC236}">
                <a16:creationId xmlns:a16="http://schemas.microsoft.com/office/drawing/2014/main" id="{E1D0AE42-594C-999B-69B0-7C87BB951FEA}"/>
              </a:ext>
            </a:extLst>
          </p:cNvPr>
          <p:cNvSpPr txBox="1"/>
          <p:nvPr/>
        </p:nvSpPr>
        <p:spPr>
          <a:xfrm>
            <a:off x="8590844" y="1041400"/>
            <a:ext cx="3392311"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Arial Black"/>
              </a:rPr>
              <a:t>Email​ Template</a:t>
            </a:r>
            <a:endParaRPr lang="en-US" sz="4400" dirty="0">
              <a:latin typeface="Aptos" panose="02110004020202020204"/>
            </a:endParaRPr>
          </a:p>
          <a:p>
            <a:endParaRPr lang="en-US" sz="3600" dirty="0">
              <a:latin typeface="Arial Black"/>
            </a:endParaRPr>
          </a:p>
          <a:p>
            <a:r>
              <a:rPr lang="en-US" sz="2400" dirty="0">
                <a:latin typeface="Calibri"/>
                <a:cs typeface="Calibri"/>
              </a:rPr>
              <a:t>Feel free to add your own experiences and customize this message.</a:t>
            </a:r>
          </a:p>
        </p:txBody>
      </p:sp>
    </p:spTree>
    <p:extLst>
      <p:ext uri="{BB962C8B-B14F-4D97-AF65-F5344CB8AC3E}">
        <p14:creationId xmlns:p14="http://schemas.microsoft.com/office/powerpoint/2010/main" val="574885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209;p16">
            <a:extLst>
              <a:ext uri="{FF2B5EF4-FFF2-40B4-BE49-F238E27FC236}">
                <a16:creationId xmlns:a16="http://schemas.microsoft.com/office/drawing/2014/main" id="{786FEC64-E1A2-8D85-EEFB-9819E7AB6C70}"/>
              </a:ext>
            </a:extLst>
          </p:cNvPr>
          <p:cNvSpPr/>
          <p:nvPr/>
        </p:nvSpPr>
        <p:spPr>
          <a:xfrm>
            <a:off x="446751" y="1207124"/>
            <a:ext cx="11298498" cy="1661992"/>
          </a:xfrm>
          <a:prstGeom prst="snip1Rect">
            <a:avLst>
              <a:gd name="adj"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575719" y="3014148"/>
            <a:ext cx="9847241" cy="2870021"/>
          </a:xfrm>
        </p:spPr>
        <p:txBody>
          <a:bodyPr vert="horz" lIns="91440" tIns="45720" rIns="91440" bIns="45720" rtlCol="0" anchor="t">
            <a:noAutofit/>
          </a:bodyPr>
          <a:lstStyle/>
          <a:p>
            <a:pPr marL="170815" lvl="0" indent="-187960" algn="l" rtl="0">
              <a:lnSpc>
                <a:spcPct val="90000"/>
              </a:lnSpc>
              <a:spcBef>
                <a:spcPts val="0"/>
              </a:spcBef>
              <a:spcAft>
                <a:spcPts val="0"/>
              </a:spcAft>
              <a:buClr>
                <a:srgbClr val="595959"/>
              </a:buClr>
              <a:buSzPct val="100000"/>
              <a:buChar char="•"/>
            </a:pPr>
            <a:r>
              <a:rPr lang="en-US" sz="2400" dirty="0">
                <a:latin typeface="Calibri"/>
                <a:cs typeface="Calibri"/>
              </a:rPr>
              <a:t>I’m presenting at the AAOS 2025 Annual Meeting. Will I see you there? </a:t>
            </a:r>
            <a:r>
              <a:rPr lang="en-US" sz="2400" b="1" u="sng" dirty="0">
                <a:solidFill>
                  <a:schemeClr val="hlink"/>
                </a:solidFill>
                <a:latin typeface="Calibri"/>
                <a:cs typeface="Calibri"/>
                <a:hlinkClick r:id="rId3">
                  <a:extLst>
                    <a:ext uri="{A12FA001-AC4F-418D-AE19-62706E023703}">
                      <ahyp:hlinkClr xmlns:ahyp="http://schemas.microsoft.com/office/drawing/2018/hyperlinkcolor" val="tx"/>
                    </a:ext>
                  </a:extLst>
                </a:hlinkClick>
              </a:rPr>
              <a:t>Register today</a:t>
            </a:r>
            <a:r>
              <a:rPr lang="en-US" sz="2400" dirty="0">
                <a:latin typeface="Calibri"/>
                <a:cs typeface="Calibri"/>
              </a:rPr>
              <a:t> and join me in San Diego, March 10–14! </a:t>
            </a:r>
            <a:endParaRPr lang="en-US" dirty="0">
              <a:latin typeface="Calibri"/>
              <a:cs typeface="Calibri"/>
            </a:endParaRPr>
          </a:p>
          <a:p>
            <a:pPr marL="170815" indent="-187960">
              <a:spcBef>
                <a:spcPts val="751"/>
              </a:spcBef>
              <a:buClr>
                <a:srgbClr val="595959"/>
              </a:buClr>
              <a:buSzPct val="100000"/>
            </a:pPr>
            <a:r>
              <a:rPr lang="en-US" sz="2400" dirty="0">
                <a:latin typeface="Calibri"/>
                <a:cs typeface="Calibri"/>
              </a:rPr>
              <a:t>Join leaders and innovators from around the world at the AAOS 2025 Annual Meeting to experience world-class education and build lifelong connections. </a:t>
            </a:r>
            <a:r>
              <a:rPr lang="en-US" sz="2400" b="1" u="sng" dirty="0">
                <a:solidFill>
                  <a:schemeClr val="hlink"/>
                </a:solidFill>
                <a:latin typeface="Calibri"/>
                <a:cs typeface="Calibri"/>
                <a:hlinkClick r:id="rId3">
                  <a:extLst>
                    <a:ext uri="{A12FA001-AC4F-418D-AE19-62706E023703}">
                      <ahyp:hlinkClr xmlns:ahyp="http://schemas.microsoft.com/office/drawing/2018/hyperlinkcolor" val="tx"/>
                    </a:ext>
                  </a:extLst>
                </a:hlinkClick>
              </a:rPr>
              <a:t>Learn more &amp; register!</a:t>
            </a:r>
          </a:p>
          <a:p>
            <a:pPr marL="170815" indent="-187960">
              <a:spcBef>
                <a:spcPts val="751"/>
              </a:spcBef>
              <a:buClr>
                <a:srgbClr val="595959"/>
              </a:buClr>
              <a:buSzPct val="100000"/>
            </a:pPr>
            <a:r>
              <a:rPr lang="en-US" sz="2400" dirty="0">
                <a:latin typeface="Calibri"/>
                <a:cs typeface="Calibri"/>
              </a:rPr>
              <a:t>AAOS 2025 Email Signature Banner </a:t>
            </a:r>
            <a:endParaRPr lang="en-US" sz="2400" dirty="0"/>
          </a:p>
        </p:txBody>
      </p:sp>
      <p:sp>
        <p:nvSpPr>
          <p:cNvPr id="2" name="Google Shape;212;p16">
            <a:extLst>
              <a:ext uri="{FF2B5EF4-FFF2-40B4-BE49-F238E27FC236}">
                <a16:creationId xmlns:a16="http://schemas.microsoft.com/office/drawing/2014/main" id="{8B66934E-0E5D-3418-31D8-7B95F3AED081}"/>
              </a:ext>
            </a:extLst>
          </p:cNvPr>
          <p:cNvSpPr txBox="1"/>
          <p:nvPr/>
        </p:nvSpPr>
        <p:spPr>
          <a:xfrm>
            <a:off x="596760" y="1352155"/>
            <a:ext cx="11002898" cy="1661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2400"/>
              <a:buFont typeface="Calibri"/>
              <a:buNone/>
            </a:pPr>
            <a:r>
              <a:rPr lang="en-US" sz="2400" b="1" dirty="0">
                <a:solidFill>
                  <a:schemeClr val="lt1"/>
                </a:solidFill>
                <a:latin typeface="Calibri"/>
                <a:ea typeface="Calibri"/>
                <a:cs typeface="Calibri"/>
                <a:sym typeface="Calibri"/>
              </a:rPr>
              <a:t>How many emails do you send and receive a day? </a:t>
            </a:r>
            <a:endParaRPr dirty="0"/>
          </a:p>
          <a:p>
            <a:pPr marL="0" marR="0" lvl="0" indent="0" algn="l" rtl="0">
              <a:spcBef>
                <a:spcPts val="0"/>
              </a:spcBef>
              <a:spcAft>
                <a:spcPts val="0"/>
              </a:spcAft>
              <a:buClr>
                <a:schemeClr val="lt1"/>
              </a:buClr>
              <a:buSzPts val="2000"/>
              <a:buFont typeface="Calibri"/>
              <a:buNone/>
            </a:pPr>
            <a:r>
              <a:rPr lang="en-US" sz="2000" dirty="0">
                <a:solidFill>
                  <a:schemeClr val="lt1"/>
                </a:solidFill>
                <a:latin typeface="Calibri"/>
                <a:ea typeface="Calibri"/>
                <a:cs typeface="Calibri"/>
                <a:sym typeface="Calibri"/>
              </a:rPr>
              <a:t>Take advantage of your constant communication by sharing your support of the meeting and encouraging everyone in your professional network to attend! Choose from one of the options below or feel free to change things up where you see fit.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Title 3">
            <a:extLst>
              <a:ext uri="{FF2B5EF4-FFF2-40B4-BE49-F238E27FC236}">
                <a16:creationId xmlns:a16="http://schemas.microsoft.com/office/drawing/2014/main" id="{FB9098F9-11B4-544F-1FB8-871A7BB843B3}"/>
              </a:ext>
            </a:extLst>
          </p:cNvPr>
          <p:cNvSpPr>
            <a:spLocks noGrp="1"/>
          </p:cNvSpPr>
          <p:nvPr>
            <p:ph type="title"/>
          </p:nvPr>
        </p:nvSpPr>
        <p:spPr>
          <a:xfrm>
            <a:off x="749300" y="182562"/>
            <a:ext cx="10693400" cy="1325563"/>
          </a:xfrm>
        </p:spPr>
        <p:txBody>
          <a:bodyPr/>
          <a:lstStyle/>
          <a:p>
            <a:r>
              <a:rPr lang="en-US" dirty="0"/>
              <a:t>Email Signature Line</a:t>
            </a:r>
          </a:p>
        </p:txBody>
      </p:sp>
      <p:pic>
        <p:nvPicPr>
          <p:cNvPr id="6" name="Picture 5" descr="A red and white logo&#10;&#10;Description automatically generated">
            <a:extLst>
              <a:ext uri="{FF2B5EF4-FFF2-40B4-BE49-F238E27FC236}">
                <a16:creationId xmlns:a16="http://schemas.microsoft.com/office/drawing/2014/main" id="{EFC1B4E1-5671-7B6E-01D9-EA235B606884}"/>
              </a:ext>
            </a:extLst>
          </p:cNvPr>
          <p:cNvPicPr>
            <a:picLocks noChangeAspect="1"/>
          </p:cNvPicPr>
          <p:nvPr/>
        </p:nvPicPr>
        <p:blipFill>
          <a:blip r:embed="rId4"/>
          <a:stretch>
            <a:fillRect/>
          </a:stretch>
        </p:blipFill>
        <p:spPr>
          <a:xfrm>
            <a:off x="682389" y="5432421"/>
            <a:ext cx="6186985" cy="1440888"/>
          </a:xfrm>
          <a:prstGeom prst="rect">
            <a:avLst/>
          </a:prstGeom>
        </p:spPr>
      </p:pic>
      <p:sp>
        <p:nvSpPr>
          <p:cNvPr id="7" name="Arrow: Circular 6">
            <a:extLst>
              <a:ext uri="{FF2B5EF4-FFF2-40B4-BE49-F238E27FC236}">
                <a16:creationId xmlns:a16="http://schemas.microsoft.com/office/drawing/2014/main" id="{932918BF-68DC-F3F8-1F80-BD2470019C27}"/>
              </a:ext>
            </a:extLst>
          </p:cNvPr>
          <p:cNvSpPr/>
          <p:nvPr/>
        </p:nvSpPr>
        <p:spPr>
          <a:xfrm rot="5220000" flipV="1">
            <a:off x="159010" y="4877169"/>
            <a:ext cx="1043919" cy="1097598"/>
          </a:xfrm>
          <a:prstGeom prst="circular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69592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767D8D-728F-6A92-399E-704F4C3F017C}"/>
              </a:ext>
            </a:extLst>
          </p:cNvPr>
          <p:cNvSpPr>
            <a:spLocks noGrp="1"/>
          </p:cNvSpPr>
          <p:nvPr>
            <p:ph type="title"/>
          </p:nvPr>
        </p:nvSpPr>
        <p:spPr>
          <a:xfrm>
            <a:off x="838200" y="2103437"/>
            <a:ext cx="10515600" cy="1325563"/>
          </a:xfrm>
        </p:spPr>
        <p:txBody>
          <a:bodyPr/>
          <a:lstStyle/>
          <a:p>
            <a:r>
              <a:rPr lang="en-US" dirty="0"/>
              <a:t>Newsletters</a:t>
            </a:r>
          </a:p>
        </p:txBody>
      </p:sp>
    </p:spTree>
    <p:extLst>
      <p:ext uri="{BB962C8B-B14F-4D97-AF65-F5344CB8AC3E}">
        <p14:creationId xmlns:p14="http://schemas.microsoft.com/office/powerpoint/2010/main" val="4122073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382779" y="1784410"/>
            <a:ext cx="3585372" cy="2925613"/>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2400"/>
              <a:buNone/>
            </a:pPr>
            <a:r>
              <a:rPr lang="en-US" sz="2000" b="1" dirty="0">
                <a:solidFill>
                  <a:schemeClr val="lt1"/>
                </a:solidFill>
              </a:rPr>
              <a:t>Does your organization send a newsletter or have a virtual message board? </a:t>
            </a:r>
            <a:endParaRPr lang="en-US" sz="2000" dirty="0"/>
          </a:p>
          <a:p>
            <a:r>
              <a:rPr lang="en-US" sz="2000" dirty="0">
                <a:solidFill>
                  <a:schemeClr val="lt1"/>
                </a:solidFill>
              </a:rPr>
              <a:t>Use this suggested content to promote the meeting in these important locations. </a:t>
            </a:r>
            <a:endParaRPr lang="en-US" sz="2000" dirty="0"/>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182562"/>
            <a:ext cx="10693400" cy="1325563"/>
          </a:xfrm>
        </p:spPr>
        <p:txBody>
          <a:bodyPr/>
          <a:lstStyle/>
          <a:p>
            <a:r>
              <a:rPr lang="en-US" dirty="0"/>
              <a:t>Personalized Email</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4281577" y="1163068"/>
            <a:ext cx="7910082" cy="4537076"/>
          </a:xfrm>
        </p:spPr>
        <p:txBody>
          <a:bodyPr vert="horz" lIns="91440" tIns="45720" rIns="91440" bIns="45720" rtlCol="0" anchor="t">
            <a:normAutofit fontScale="70000" lnSpcReduction="20000"/>
          </a:bodyPr>
          <a:lstStyle/>
          <a:p>
            <a:pPr marL="0" lvl="0" indent="0" algn="l" rtl="0">
              <a:lnSpc>
                <a:spcPct val="110000"/>
              </a:lnSpc>
              <a:spcBef>
                <a:spcPts val="0"/>
              </a:spcBef>
              <a:spcAft>
                <a:spcPts val="0"/>
              </a:spcAft>
              <a:buClr>
                <a:schemeClr val="accent1"/>
              </a:buClr>
              <a:buSzPts val="2400"/>
              <a:buNone/>
            </a:pPr>
            <a:r>
              <a:rPr lang="en-US" b="1" dirty="0">
                <a:solidFill>
                  <a:schemeClr val="accent1"/>
                </a:solidFill>
                <a:latin typeface="+mj-lt"/>
              </a:rPr>
              <a:t>Post 1</a:t>
            </a:r>
            <a:endParaRPr lang="en-US" dirty="0">
              <a:solidFill>
                <a:schemeClr val="accent1"/>
              </a:solidFill>
              <a:latin typeface="+mj-lt"/>
            </a:endParaRPr>
          </a:p>
          <a:p>
            <a:pPr marL="0" lvl="0" indent="0" algn="l" rtl="0">
              <a:lnSpc>
                <a:spcPct val="110000"/>
              </a:lnSpc>
              <a:spcBef>
                <a:spcPts val="0"/>
              </a:spcBef>
              <a:spcAft>
                <a:spcPts val="0"/>
              </a:spcAft>
              <a:buClr>
                <a:schemeClr val="dk1"/>
              </a:buClr>
              <a:buSzPts val="2000"/>
              <a:buNone/>
            </a:pPr>
            <a:r>
              <a:rPr lang="en-US" sz="2800" dirty="0">
                <a:solidFill>
                  <a:schemeClr val="dk1"/>
                </a:solidFill>
                <a:latin typeface="+mj-lt"/>
                <a:cs typeface="Calibri"/>
              </a:rPr>
              <a:t>The AAOS 2025 Annual Meeting convenes the global musculoskeletal health community for a meeting dedicated to innovation, education, and collaboration. Attendees at all stages of their career will exchange insights, learn the latest practice techniques, experience state-of-the-art exhibits, and collaborate with a diverse audience of healthcare and industry professionals in </a:t>
            </a:r>
            <a:r>
              <a:rPr lang="en-US" sz="2800" dirty="0" err="1">
                <a:solidFill>
                  <a:schemeClr val="dk1"/>
                </a:solidFill>
                <a:latin typeface="+mj-lt"/>
                <a:cs typeface="Calibri"/>
              </a:rPr>
              <a:t>orthopaedics</a:t>
            </a:r>
            <a:r>
              <a:rPr lang="en-US" sz="2800" dirty="0">
                <a:solidFill>
                  <a:schemeClr val="dk1"/>
                </a:solidFill>
                <a:latin typeface="+mj-lt"/>
                <a:cs typeface="Calibri"/>
              </a:rPr>
              <a:t>. </a:t>
            </a:r>
            <a:r>
              <a:rPr lang="en-US" sz="2800" u="sng" dirty="0">
                <a:solidFill>
                  <a:schemeClr val="accent4">
                    <a:lumMod val="49000"/>
                  </a:schemeClr>
                </a:solidFill>
                <a:latin typeface="+mj-lt"/>
                <a:cs typeface="Calibri"/>
                <a:hlinkClick r:id="rId3">
                  <a:extLst>
                    <a:ext uri="{A12FA001-AC4F-418D-AE19-62706E023703}">
                      <ahyp:hlinkClr xmlns:ahyp="http://schemas.microsoft.com/office/drawing/2018/hyperlinkcolor" val="tx"/>
                    </a:ext>
                  </a:extLst>
                </a:hlinkClick>
              </a:rPr>
              <a:t>Explore the program and register today!</a:t>
            </a:r>
            <a:endParaRPr lang="en-US" sz="2800" dirty="0">
              <a:solidFill>
                <a:schemeClr val="accent4">
                  <a:lumMod val="49000"/>
                </a:schemeClr>
              </a:solidFill>
              <a:latin typeface="+mj-lt"/>
              <a:cs typeface="Calibri"/>
              <a:hlinkClick r:id="rId3">
                <a:extLst>
                  <a:ext uri="{A12FA001-AC4F-418D-AE19-62706E023703}">
                    <ahyp:hlinkClr xmlns:ahyp="http://schemas.microsoft.com/office/drawing/2018/hyperlinkcolor" val="tx"/>
                  </a:ext>
                </a:extLst>
              </a:hlinkClick>
            </a:endParaRPr>
          </a:p>
          <a:p>
            <a:pPr marL="0" lvl="0" indent="0" algn="l" rtl="0">
              <a:lnSpc>
                <a:spcPct val="110000"/>
              </a:lnSpc>
              <a:spcBef>
                <a:spcPts val="0"/>
              </a:spcBef>
              <a:spcAft>
                <a:spcPts val="0"/>
              </a:spcAft>
              <a:buClr>
                <a:srgbClr val="595959"/>
              </a:buClr>
              <a:buSzPts val="2400"/>
              <a:buNone/>
            </a:pPr>
            <a:endParaRPr lang="en-US" dirty="0">
              <a:latin typeface="+mj-lt"/>
            </a:endParaRPr>
          </a:p>
          <a:p>
            <a:pPr marL="0" lvl="0" indent="0" algn="l" rtl="0">
              <a:lnSpc>
                <a:spcPct val="110000"/>
              </a:lnSpc>
              <a:spcBef>
                <a:spcPts val="0"/>
              </a:spcBef>
              <a:spcAft>
                <a:spcPts val="0"/>
              </a:spcAft>
              <a:buClr>
                <a:schemeClr val="accent1"/>
              </a:buClr>
              <a:buSzPts val="2400"/>
              <a:buNone/>
            </a:pPr>
            <a:r>
              <a:rPr lang="en-US" b="1" dirty="0">
                <a:solidFill>
                  <a:schemeClr val="accent1"/>
                </a:solidFill>
                <a:latin typeface="+mj-lt"/>
              </a:rPr>
              <a:t>Post 2</a:t>
            </a:r>
            <a:endParaRPr lang="en-US" dirty="0">
              <a:latin typeface="+mj-lt"/>
            </a:endParaRPr>
          </a:p>
          <a:p>
            <a:pPr marL="0" indent="0">
              <a:lnSpc>
                <a:spcPct val="110000"/>
              </a:lnSpc>
              <a:spcBef>
                <a:spcPts val="0"/>
              </a:spcBef>
              <a:buClr>
                <a:schemeClr val="dk1"/>
              </a:buClr>
              <a:buSzPts val="2000"/>
              <a:buNone/>
            </a:pPr>
            <a:r>
              <a:rPr lang="en-US" sz="2800" dirty="0">
                <a:solidFill>
                  <a:schemeClr val="dk1"/>
                </a:solidFill>
                <a:latin typeface="+mj-lt"/>
                <a:ea typeface="Calibri"/>
                <a:cs typeface="Calibri"/>
              </a:rPr>
              <a:t>The AAOS </a:t>
            </a:r>
            <a:r>
              <a:rPr lang="en-US" dirty="0">
                <a:solidFill>
                  <a:schemeClr val="dk1"/>
                </a:solidFill>
                <a:latin typeface="+mj-lt"/>
                <a:ea typeface="Calibri"/>
                <a:cs typeface="Calibri"/>
              </a:rPr>
              <a:t>2025 Annual Meeting returns March 10-14 in San Diego and</a:t>
            </a:r>
            <a:r>
              <a:rPr lang="en-US" sz="2800" dirty="0">
                <a:solidFill>
                  <a:schemeClr val="dk1"/>
                </a:solidFill>
                <a:latin typeface="+mj-lt"/>
                <a:ea typeface="Calibri"/>
                <a:cs typeface="Calibri"/>
              </a:rPr>
              <a:t> </a:t>
            </a:r>
            <a:r>
              <a:rPr lang="en-US" dirty="0">
                <a:solidFill>
                  <a:schemeClr val="dk1"/>
                </a:solidFill>
                <a:latin typeface="+mj-lt"/>
                <a:ea typeface="Calibri"/>
                <a:cs typeface="Calibri"/>
              </a:rPr>
              <a:t>is  </a:t>
            </a:r>
            <a:r>
              <a:rPr lang="en-US" sz="2800" dirty="0">
                <a:solidFill>
                  <a:schemeClr val="dk1"/>
                </a:solidFill>
                <a:latin typeface="+mj-lt"/>
                <a:ea typeface="Calibri"/>
                <a:cs typeface="Calibri"/>
              </a:rPr>
              <a:t>better than ever</a:t>
            </a:r>
            <a:r>
              <a:rPr lang="en-US" dirty="0">
                <a:solidFill>
                  <a:schemeClr val="dk1"/>
                </a:solidFill>
                <a:latin typeface="+mj-lt"/>
                <a:ea typeface="Calibri"/>
                <a:cs typeface="Calibri"/>
              </a:rPr>
              <a:t>!</a:t>
            </a:r>
            <a:r>
              <a:rPr lang="en-US" sz="2800" dirty="0">
                <a:solidFill>
                  <a:schemeClr val="dk1"/>
                </a:solidFill>
                <a:latin typeface="+mj-lt"/>
                <a:ea typeface="Calibri"/>
                <a:cs typeface="Calibri"/>
              </a:rPr>
              <a:t> Be part of the most influential, global forum for </a:t>
            </a:r>
            <a:r>
              <a:rPr lang="en-US" sz="2800" dirty="0" err="1">
                <a:solidFill>
                  <a:schemeClr val="dk1"/>
                </a:solidFill>
                <a:latin typeface="+mj-lt"/>
                <a:ea typeface="Calibri"/>
                <a:cs typeface="Calibri"/>
              </a:rPr>
              <a:t>orthopaedic</a:t>
            </a:r>
            <a:r>
              <a:rPr lang="en-US" sz="2800" dirty="0">
                <a:solidFill>
                  <a:schemeClr val="dk1"/>
                </a:solidFill>
                <a:latin typeface="+mj-lt"/>
                <a:ea typeface="Calibri"/>
                <a:cs typeface="Calibri"/>
              </a:rPr>
              <a:t> surgery March 10–14, 2025. </a:t>
            </a:r>
            <a:endParaRPr lang="en-US" dirty="0">
              <a:solidFill>
                <a:schemeClr val="dk1"/>
              </a:solidFill>
              <a:latin typeface="+mj-lt"/>
              <a:ea typeface="Calibri"/>
              <a:cs typeface="Calibri"/>
            </a:endParaRPr>
          </a:p>
          <a:p>
            <a:pPr marL="0" indent="0">
              <a:lnSpc>
                <a:spcPct val="110000"/>
              </a:lnSpc>
              <a:spcBef>
                <a:spcPts val="0"/>
              </a:spcBef>
              <a:buSzPts val="2000"/>
              <a:buNone/>
            </a:pPr>
            <a:endParaRPr lang="en-US" u="sng" dirty="0">
              <a:solidFill>
                <a:schemeClr val="dk1"/>
              </a:solidFill>
              <a:latin typeface="+mj-lt"/>
              <a:ea typeface="Calibri"/>
              <a:cs typeface="Calibri"/>
            </a:endParaRPr>
          </a:p>
          <a:p>
            <a:pPr marL="0" indent="0">
              <a:lnSpc>
                <a:spcPct val="110000"/>
              </a:lnSpc>
              <a:spcBef>
                <a:spcPts val="0"/>
              </a:spcBef>
              <a:buSzPts val="2000"/>
              <a:buNone/>
            </a:pPr>
            <a:r>
              <a:rPr lang="en-US" sz="2800" u="sng" dirty="0">
                <a:solidFill>
                  <a:schemeClr val="accent4">
                    <a:lumMod val="49000"/>
                  </a:schemeClr>
                </a:solidFill>
                <a:latin typeface="+mj-lt"/>
                <a:ea typeface="Calibri"/>
                <a:cs typeface="Calibri"/>
                <a:hlinkClick r:id="rId3">
                  <a:extLst>
                    <a:ext uri="{A12FA001-AC4F-418D-AE19-62706E023703}">
                      <ahyp:hlinkClr xmlns:ahyp="http://schemas.microsoft.com/office/drawing/2018/hyperlinkcolor" val="tx"/>
                    </a:ext>
                  </a:extLst>
                </a:hlinkClick>
              </a:rPr>
              <a:t>Register today</a:t>
            </a:r>
            <a:r>
              <a:rPr lang="en-US" sz="2800" dirty="0">
                <a:solidFill>
                  <a:schemeClr val="accent4">
                    <a:lumMod val="49000"/>
                  </a:schemeClr>
                </a:solidFill>
                <a:latin typeface="+mj-lt"/>
                <a:ea typeface="Calibri"/>
                <a:cs typeface="Calibri"/>
              </a:rPr>
              <a:t> </a:t>
            </a:r>
            <a:r>
              <a:rPr lang="en-US" dirty="0">
                <a:solidFill>
                  <a:schemeClr val="dk1"/>
                </a:solidFill>
                <a:latin typeface="+mj-lt"/>
                <a:ea typeface="Calibri"/>
                <a:cs typeface="Calibri"/>
              </a:rPr>
              <a:t> </a:t>
            </a:r>
            <a:r>
              <a:rPr lang="en-US" sz="2800" dirty="0">
                <a:solidFill>
                  <a:schemeClr val="dk1"/>
                </a:solidFill>
                <a:latin typeface="+mj-lt"/>
                <a:ea typeface="Calibri"/>
                <a:cs typeface="Calibri"/>
              </a:rPr>
              <a:t>for the opportunity to experience groundbreaking innovation, cutting-edge research, powerful collaboration and impactful education.</a:t>
            </a:r>
            <a:endParaRPr lang="en-US">
              <a:solidFill>
                <a:schemeClr val="dk1"/>
              </a:solidFill>
            </a:endParaRPr>
          </a:p>
        </p:txBody>
      </p:sp>
    </p:spTree>
    <p:extLst>
      <p:ext uri="{BB962C8B-B14F-4D97-AF65-F5344CB8AC3E}">
        <p14:creationId xmlns:p14="http://schemas.microsoft.com/office/powerpoint/2010/main" val="357583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13C9-07BD-9728-39E0-DD269E49035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dirty="0"/>
              <a:t>Your Meeting Toolkit</a:t>
            </a:r>
          </a:p>
        </p:txBody>
      </p:sp>
      <p:sp>
        <p:nvSpPr>
          <p:cNvPr id="3" name="Content Placeholder 2">
            <a:extLst>
              <a:ext uri="{FF2B5EF4-FFF2-40B4-BE49-F238E27FC236}">
                <a16:creationId xmlns:a16="http://schemas.microsoft.com/office/drawing/2014/main" id="{4925E18D-0E18-5064-BDB1-0260FBA69FD2}"/>
              </a:ext>
            </a:extLst>
          </p:cNvPr>
          <p:cNvSpPr txBox="1">
            <a:spLocks/>
          </p:cNvSpPr>
          <p:nvPr/>
        </p:nvSpPr>
        <p:spPr>
          <a:xfrm>
            <a:off x="838200" y="1597025"/>
            <a:ext cx="57658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595959"/>
              </a:buClr>
              <a:buSzPts val="3200"/>
              <a:buNone/>
            </a:pPr>
            <a:r>
              <a:rPr lang="en-US" dirty="0">
                <a:latin typeface="Calibri"/>
                <a:cs typeface="Calibri"/>
              </a:rPr>
              <a:t>Thank you for your contributions to the success of the AAOS 2025 Annual Meeting! This toolkit includes communications you can use to promote your participation in the conference. </a:t>
            </a:r>
          </a:p>
          <a:p>
            <a:pPr marL="0" indent="0">
              <a:spcBef>
                <a:spcPts val="751"/>
              </a:spcBef>
              <a:buClr>
                <a:srgbClr val="595959"/>
              </a:buClr>
              <a:buSzPts val="3200"/>
              <a:buFont typeface="Arial" panose="020B0604020202020204" pitchFamily="34" charset="0"/>
              <a:buNone/>
            </a:pPr>
            <a:r>
              <a:rPr lang="en-US" dirty="0"/>
              <a:t>Help us spread the word and pack the room for your presentation!</a:t>
            </a:r>
          </a:p>
          <a:p>
            <a:endParaRPr lang="en-US" dirty="0"/>
          </a:p>
        </p:txBody>
      </p:sp>
      <p:sp>
        <p:nvSpPr>
          <p:cNvPr id="7" name="Google Shape;103;p2">
            <a:extLst>
              <a:ext uri="{FF2B5EF4-FFF2-40B4-BE49-F238E27FC236}">
                <a16:creationId xmlns:a16="http://schemas.microsoft.com/office/drawing/2014/main" id="{0BF2880C-A611-F8B0-8051-1D256323EBF1}"/>
              </a:ext>
            </a:extLst>
          </p:cNvPr>
          <p:cNvSpPr/>
          <p:nvPr/>
        </p:nvSpPr>
        <p:spPr>
          <a:xfrm>
            <a:off x="7265505" y="1539354"/>
            <a:ext cx="4454386" cy="3761875"/>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i="0" u="none" strike="noStrike" cap="none" dirty="0">
                <a:solidFill>
                  <a:schemeClr val="lt1"/>
                </a:solidFill>
                <a:latin typeface="Calibri"/>
                <a:ea typeface="Calibri"/>
                <a:cs typeface="Calibri"/>
                <a:sym typeface="Calibri"/>
              </a:rPr>
              <a:t>How to use this toolkit: </a:t>
            </a:r>
            <a:endParaRPr lang="en-US" sz="2000" dirty="0"/>
          </a:p>
          <a:p>
            <a:pPr marL="0" marR="0" lvl="0" indent="0" algn="l" rtl="0">
              <a:spcBef>
                <a:spcPts val="0"/>
              </a:spcBef>
              <a:spcAft>
                <a:spcPts val="0"/>
              </a:spcAft>
              <a:buNone/>
            </a:pPr>
            <a:endParaRPr lang="en-US" sz="1400" b="1"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2000" dirty="0">
                <a:solidFill>
                  <a:schemeClr val="lt1"/>
                </a:solidFill>
                <a:latin typeface="Calibri"/>
                <a:ea typeface="Calibri"/>
                <a:cs typeface="Calibri"/>
                <a:sym typeface="Calibri"/>
              </a:rPr>
              <a:t>Simply copy the text in this toolkit and paste it into your </a:t>
            </a:r>
            <a:r>
              <a:rPr lang="en-US" sz="2000" b="1" dirty="0">
                <a:solidFill>
                  <a:schemeClr val="lt1"/>
                </a:solidFill>
                <a:latin typeface="Calibri"/>
                <a:ea typeface="Calibri"/>
                <a:cs typeface="Calibri"/>
                <a:sym typeface="Calibri"/>
              </a:rPr>
              <a:t>newsletter template</a:t>
            </a:r>
            <a:r>
              <a:rPr lang="en-US" sz="2000" dirty="0">
                <a:solidFill>
                  <a:schemeClr val="lt1"/>
                </a:solidFill>
                <a:latin typeface="Calibri"/>
                <a:ea typeface="Calibri"/>
                <a:cs typeface="Calibri"/>
                <a:sym typeface="Calibri"/>
              </a:rPr>
              <a:t>, </a:t>
            </a:r>
            <a:r>
              <a:rPr lang="en-US" sz="2000" b="1" dirty="0">
                <a:solidFill>
                  <a:schemeClr val="lt1"/>
                </a:solidFill>
                <a:latin typeface="Calibri"/>
                <a:ea typeface="Calibri"/>
                <a:cs typeface="Calibri"/>
                <a:sym typeface="Calibri"/>
              </a:rPr>
              <a:t>social posts</a:t>
            </a:r>
            <a:r>
              <a:rPr lang="en-US" sz="2000" dirty="0">
                <a:solidFill>
                  <a:schemeClr val="lt1"/>
                </a:solidFill>
                <a:latin typeface="Calibri"/>
                <a:ea typeface="Calibri"/>
                <a:cs typeface="Calibri"/>
                <a:sym typeface="Calibri"/>
              </a:rPr>
              <a:t>, or </a:t>
            </a:r>
            <a:r>
              <a:rPr lang="en-US" sz="2000" b="1" dirty="0">
                <a:solidFill>
                  <a:schemeClr val="lt1"/>
                </a:solidFill>
                <a:latin typeface="Calibri"/>
                <a:ea typeface="Calibri"/>
                <a:cs typeface="Calibri"/>
                <a:sym typeface="Calibri"/>
              </a:rPr>
              <a:t>email communications</a:t>
            </a:r>
            <a:r>
              <a:rPr lang="en-US" sz="2000" dirty="0">
                <a:solidFill>
                  <a:schemeClr val="lt1"/>
                </a:solidFill>
                <a:latin typeface="Calibri"/>
                <a:ea typeface="Calibri"/>
                <a:cs typeface="Calibri"/>
                <a:sym typeface="Calibri"/>
              </a:rPr>
              <a:t>. You can also use this toolkit </a:t>
            </a:r>
            <a:r>
              <a:rPr lang="en-US" sz="2000" b="1" dirty="0">
                <a:solidFill>
                  <a:schemeClr val="lt1"/>
                </a:solidFill>
                <a:latin typeface="Calibri"/>
                <a:ea typeface="Calibri"/>
                <a:cs typeface="Calibri"/>
                <a:sym typeface="Calibri"/>
              </a:rPr>
              <a:t>as inspiration </a:t>
            </a:r>
            <a:r>
              <a:rPr lang="en-US" sz="2000" dirty="0">
                <a:solidFill>
                  <a:schemeClr val="lt1"/>
                </a:solidFill>
                <a:latin typeface="Calibri"/>
                <a:ea typeface="Calibri"/>
                <a:cs typeface="Calibri"/>
                <a:sym typeface="Calibri"/>
              </a:rPr>
              <a:t>for your personalized messages that use your own voice.</a:t>
            </a:r>
            <a:endParaRPr lang="en-US" sz="2000" b="1" dirty="0">
              <a:solidFill>
                <a:schemeClr val="lt1"/>
              </a:solidFill>
              <a:latin typeface="Calibri"/>
              <a:ea typeface="Calibri"/>
              <a:cs typeface="Calibri"/>
              <a:sym typeface="Calibri"/>
            </a:endParaRPr>
          </a:p>
          <a:p>
            <a:pPr marL="0" marR="0" lvl="0" indent="0" algn="ctr" rtl="0">
              <a:spcBef>
                <a:spcPts val="0"/>
              </a:spcBef>
              <a:spcAft>
                <a:spcPts val="0"/>
              </a:spcAft>
              <a:buNone/>
            </a:pPr>
            <a:endParaRPr sz="20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0481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13C9-07BD-9728-39E0-DD269E490353}"/>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dirty="0"/>
              <a:t>Your Meeting Toolkit</a:t>
            </a:r>
          </a:p>
        </p:txBody>
      </p:sp>
      <p:sp>
        <p:nvSpPr>
          <p:cNvPr id="3" name="Content Placeholder 2">
            <a:extLst>
              <a:ext uri="{FF2B5EF4-FFF2-40B4-BE49-F238E27FC236}">
                <a16:creationId xmlns:a16="http://schemas.microsoft.com/office/drawing/2014/main" id="{4925E18D-0E18-5064-BDB1-0260FBA69FD2}"/>
              </a:ext>
            </a:extLst>
          </p:cNvPr>
          <p:cNvSpPr txBox="1">
            <a:spLocks/>
          </p:cNvSpPr>
          <p:nvPr/>
        </p:nvSpPr>
        <p:spPr>
          <a:xfrm>
            <a:off x="838199" y="1597025"/>
            <a:ext cx="6427305"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595959"/>
              </a:buClr>
              <a:buSzPts val="3200"/>
              <a:buFont typeface="Arial" panose="020B0604020202020204" pitchFamily="34" charset="0"/>
              <a:buNone/>
            </a:pPr>
            <a:r>
              <a:rPr lang="en-US" sz="2400" dirty="0"/>
              <a:t>Please note these key dates and consider them when promoting the meeting to your friends and colleagues:</a:t>
            </a:r>
          </a:p>
          <a:p>
            <a:pPr marL="0" indent="0">
              <a:spcBef>
                <a:spcPts val="0"/>
              </a:spcBef>
              <a:buClr>
                <a:srgbClr val="595959"/>
              </a:buClr>
              <a:buSzPts val="3200"/>
              <a:buFont typeface="Arial" panose="020B0604020202020204" pitchFamily="34" charset="0"/>
              <a:buNone/>
            </a:pPr>
            <a:endParaRPr lang="en-US" sz="2400" b="1" dirty="0"/>
          </a:p>
          <a:p>
            <a:pPr>
              <a:spcBef>
                <a:spcPts val="0"/>
              </a:spcBef>
              <a:buClr>
                <a:srgbClr val="595959"/>
              </a:buClr>
              <a:buSzPts val="3200"/>
            </a:pPr>
            <a:r>
              <a:rPr lang="en-US" sz="2400" b="1" dirty="0">
                <a:latin typeface="Calibri"/>
                <a:cs typeface="Calibri"/>
              </a:rPr>
              <a:t>November 13</a:t>
            </a:r>
            <a:r>
              <a:rPr lang="en-US" sz="2400" dirty="0">
                <a:latin typeface="Calibri"/>
                <a:cs typeface="Calibri"/>
              </a:rPr>
              <a:t>: Registration opens, full program available online</a:t>
            </a:r>
          </a:p>
          <a:p>
            <a:pPr>
              <a:spcBef>
                <a:spcPts val="0"/>
              </a:spcBef>
              <a:buClr>
                <a:srgbClr val="595959"/>
              </a:buClr>
              <a:buSzPts val="3200"/>
              <a:buFont typeface="Arial" panose="020B0604020202020204" pitchFamily="34" charset="0"/>
              <a:buChar char="•"/>
            </a:pPr>
            <a:r>
              <a:rPr lang="en-US" sz="2400" b="1" dirty="0">
                <a:latin typeface="Calibri"/>
                <a:ea typeface="Calibri"/>
                <a:cs typeface="Calibri"/>
              </a:rPr>
              <a:t>December 13</a:t>
            </a:r>
            <a:r>
              <a:rPr lang="en-US" sz="2400" dirty="0">
                <a:latin typeface="Calibri"/>
                <a:ea typeface="Calibri"/>
                <a:cs typeface="Calibri"/>
              </a:rPr>
              <a:t>: Early bird registration deadline</a:t>
            </a:r>
          </a:p>
          <a:p>
            <a:pPr>
              <a:spcBef>
                <a:spcPts val="0"/>
              </a:spcBef>
              <a:buClr>
                <a:srgbClr val="595959"/>
              </a:buClr>
              <a:buSzPts val="3200"/>
              <a:buFont typeface="Arial" panose="020B0604020202020204" pitchFamily="34" charset="0"/>
              <a:buChar char="•"/>
            </a:pPr>
            <a:r>
              <a:rPr lang="en-US" sz="2400" b="1" dirty="0">
                <a:latin typeface="Calibri"/>
                <a:ea typeface="Calibri"/>
                <a:cs typeface="Calibri"/>
              </a:rPr>
              <a:t>January 31</a:t>
            </a:r>
            <a:r>
              <a:rPr lang="en-US" sz="2400" dirty="0">
                <a:latin typeface="Calibri"/>
                <a:ea typeface="Calibri"/>
                <a:cs typeface="Calibri"/>
              </a:rPr>
              <a:t>: Advance Registration Deadline</a:t>
            </a:r>
          </a:p>
          <a:p>
            <a:pPr>
              <a:spcBef>
                <a:spcPts val="0"/>
              </a:spcBef>
              <a:buClr>
                <a:srgbClr val="595959"/>
              </a:buClr>
              <a:buSzPts val="3200"/>
              <a:buFont typeface="Arial" panose="020B0604020202020204" pitchFamily="34" charset="0"/>
              <a:buChar char="•"/>
            </a:pPr>
            <a:r>
              <a:rPr lang="en-US" sz="2400" b="1" dirty="0"/>
              <a:t>March 10–14</a:t>
            </a:r>
            <a:r>
              <a:rPr lang="en-US" sz="2400" dirty="0"/>
              <a:t>: Meeting Dates</a:t>
            </a:r>
          </a:p>
        </p:txBody>
      </p:sp>
      <p:sp>
        <p:nvSpPr>
          <p:cNvPr id="7" name="Google Shape;103;p2">
            <a:extLst>
              <a:ext uri="{FF2B5EF4-FFF2-40B4-BE49-F238E27FC236}">
                <a16:creationId xmlns:a16="http://schemas.microsoft.com/office/drawing/2014/main" id="{0BF2880C-A611-F8B0-8051-1D256323EBF1}"/>
              </a:ext>
            </a:extLst>
          </p:cNvPr>
          <p:cNvSpPr/>
          <p:nvPr/>
        </p:nvSpPr>
        <p:spPr>
          <a:xfrm>
            <a:off x="7265505" y="1539354"/>
            <a:ext cx="4454386" cy="3761875"/>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i="0" u="none" strike="noStrike" cap="none" dirty="0">
                <a:solidFill>
                  <a:schemeClr val="lt1"/>
                </a:solidFill>
                <a:latin typeface="Calibri"/>
                <a:ea typeface="Calibri"/>
                <a:cs typeface="Calibri"/>
                <a:sym typeface="Calibri"/>
              </a:rPr>
              <a:t>Even before registration opens, San Diego hotels are booking and information about the meeting is available at </a:t>
            </a:r>
            <a:r>
              <a:rPr lang="en-US" sz="2800" b="1" i="0" u="none"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aaos.org/annual</a:t>
            </a:r>
            <a:r>
              <a:rPr lang="en-US" sz="2800" b="1" i="0" u="none" strike="noStrike" cap="none" dirty="0">
                <a:solidFill>
                  <a:schemeClr val="lt1"/>
                </a:solidFill>
                <a:latin typeface="Calibri"/>
                <a:ea typeface="Calibri"/>
                <a:cs typeface="Calibri"/>
                <a:sym typeface="Calibri"/>
              </a:rPr>
              <a:t>.</a:t>
            </a:r>
          </a:p>
        </p:txBody>
      </p:sp>
    </p:spTree>
    <p:extLst>
      <p:ext uri="{BB962C8B-B14F-4D97-AF65-F5344CB8AC3E}">
        <p14:creationId xmlns:p14="http://schemas.microsoft.com/office/powerpoint/2010/main" val="269484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767D8D-728F-6A92-399E-704F4C3F017C}"/>
              </a:ext>
            </a:extLst>
          </p:cNvPr>
          <p:cNvSpPr>
            <a:spLocks noGrp="1"/>
          </p:cNvSpPr>
          <p:nvPr>
            <p:ph type="title"/>
          </p:nvPr>
        </p:nvSpPr>
        <p:spPr>
          <a:xfrm>
            <a:off x="838200" y="2103437"/>
            <a:ext cx="10515600" cy="1325563"/>
          </a:xfrm>
        </p:spPr>
        <p:txBody>
          <a:bodyPr/>
          <a:lstStyle/>
          <a:p>
            <a:r>
              <a:rPr lang="en-US" dirty="0"/>
              <a:t>Social Media</a:t>
            </a:r>
          </a:p>
        </p:txBody>
      </p:sp>
    </p:spTree>
    <p:extLst>
      <p:ext uri="{BB962C8B-B14F-4D97-AF65-F5344CB8AC3E}">
        <p14:creationId xmlns:p14="http://schemas.microsoft.com/office/powerpoint/2010/main" val="3722286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C5D772-2223-1C5F-8759-9C12A19DDE41}"/>
              </a:ext>
            </a:extLst>
          </p:cNvPr>
          <p:cNvSpPr txBox="1">
            <a:spLocks/>
          </p:cNvSpPr>
          <p:nvPr/>
        </p:nvSpPr>
        <p:spPr>
          <a:xfrm>
            <a:off x="838200" y="365125"/>
            <a:ext cx="8585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a:t>Connect with AAOS on Social Media</a:t>
            </a:r>
            <a:endParaRPr lang="en-US" dirty="0"/>
          </a:p>
        </p:txBody>
      </p:sp>
      <p:sp>
        <p:nvSpPr>
          <p:cNvPr id="5" name="Content Placeholder 2">
            <a:extLst>
              <a:ext uri="{FF2B5EF4-FFF2-40B4-BE49-F238E27FC236}">
                <a16:creationId xmlns:a16="http://schemas.microsoft.com/office/drawing/2014/main" id="{B686DFA4-6EE7-1330-0003-C5628E97AA63}"/>
              </a:ext>
            </a:extLst>
          </p:cNvPr>
          <p:cNvSpPr txBox="1">
            <a:spLocks/>
          </p:cNvSpPr>
          <p:nvPr/>
        </p:nvSpPr>
        <p:spPr>
          <a:xfrm>
            <a:off x="838200" y="1690688"/>
            <a:ext cx="10769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595959"/>
              </a:buClr>
              <a:buSzPts val="3200"/>
              <a:buFont typeface="Arial" panose="020B0604020202020204" pitchFamily="34" charset="0"/>
              <a:buNone/>
            </a:pPr>
            <a:r>
              <a:rPr lang="en-US" b="1" dirty="0"/>
              <a:t>Follow AAOS on social media </a:t>
            </a:r>
            <a:r>
              <a:rPr lang="en-US" dirty="0"/>
              <a:t>to help promote the AAOS 2025 Annual Meeting. </a:t>
            </a:r>
          </a:p>
          <a:p>
            <a:pPr marL="0" indent="0">
              <a:spcBef>
                <a:spcPts val="0"/>
              </a:spcBef>
              <a:buClr>
                <a:srgbClr val="595959"/>
              </a:buClr>
              <a:buSzPts val="3200"/>
              <a:buFont typeface="Arial" panose="020B0604020202020204" pitchFamily="34" charset="0"/>
              <a:buNone/>
            </a:pPr>
            <a:endParaRPr lang="en-US" dirty="0"/>
          </a:p>
          <a:p>
            <a:pPr marL="0" indent="0">
              <a:spcBef>
                <a:spcPts val="0"/>
              </a:spcBef>
              <a:buClr>
                <a:srgbClr val="595959"/>
              </a:buClr>
              <a:buSzPts val="3200"/>
              <a:buFont typeface="Arial" panose="020B0604020202020204" pitchFamily="34" charset="0"/>
              <a:buNone/>
            </a:pPr>
            <a:r>
              <a:rPr lang="en-US" b="1" dirty="0"/>
              <a:t>Like and share our content </a:t>
            </a:r>
            <a:r>
              <a:rPr lang="en-US" dirty="0"/>
              <a:t>to easily promote </a:t>
            </a:r>
            <a:br>
              <a:rPr lang="en-US" dirty="0"/>
            </a:br>
            <a:r>
              <a:rPr lang="en-US" dirty="0"/>
              <a:t>the event across your social networks!</a:t>
            </a:r>
          </a:p>
          <a:p>
            <a:pPr marL="0" indent="0">
              <a:spcBef>
                <a:spcPts val="0"/>
              </a:spcBef>
              <a:buClr>
                <a:srgbClr val="595959"/>
              </a:buClr>
              <a:buSzPts val="3200"/>
              <a:buFont typeface="Arial" panose="020B0604020202020204" pitchFamily="34" charset="0"/>
              <a:buNone/>
            </a:pPr>
            <a:endParaRPr lang="en-US" dirty="0"/>
          </a:p>
          <a:p>
            <a:pPr marL="0" indent="0">
              <a:spcBef>
                <a:spcPts val="0"/>
              </a:spcBef>
              <a:buClr>
                <a:srgbClr val="595959"/>
              </a:buClr>
              <a:buSzPts val="3200"/>
              <a:buFont typeface="Arial" panose="020B0604020202020204" pitchFamily="34" charset="0"/>
              <a:buNone/>
            </a:pPr>
            <a:r>
              <a:rPr lang="en-US" dirty="0"/>
              <a:t>Follow us on </a:t>
            </a:r>
            <a:r>
              <a:rPr lang="en-US" b="1" dirty="0">
                <a:hlinkClick r:id="rId3"/>
              </a:rPr>
              <a:t>X (Twitter)</a:t>
            </a:r>
            <a:endParaRPr lang="en-US" b="1" dirty="0"/>
          </a:p>
          <a:p>
            <a:pPr marL="0" indent="0">
              <a:spcBef>
                <a:spcPts val="0"/>
              </a:spcBef>
              <a:buClr>
                <a:srgbClr val="595959"/>
              </a:buClr>
              <a:buSzPts val="3200"/>
              <a:buFont typeface="Arial" panose="020B0604020202020204" pitchFamily="34" charset="0"/>
              <a:buNone/>
            </a:pPr>
            <a:r>
              <a:rPr lang="en-US" dirty="0"/>
              <a:t>Follow and like us on </a:t>
            </a:r>
            <a:r>
              <a:rPr lang="en-US" b="1" dirty="0">
                <a:hlinkClick r:id="rId4"/>
              </a:rPr>
              <a:t>Facebook</a:t>
            </a:r>
            <a:r>
              <a:rPr lang="en-US" dirty="0"/>
              <a:t> </a:t>
            </a:r>
          </a:p>
          <a:p>
            <a:pPr marL="0" indent="0">
              <a:spcBef>
                <a:spcPts val="0"/>
              </a:spcBef>
              <a:buClr>
                <a:srgbClr val="595959"/>
              </a:buClr>
              <a:buSzPts val="3200"/>
              <a:buFont typeface="Arial" panose="020B0604020202020204" pitchFamily="34" charset="0"/>
              <a:buNone/>
            </a:pPr>
            <a:r>
              <a:rPr lang="en-US" dirty="0"/>
              <a:t>Follow and like us on </a:t>
            </a:r>
            <a:r>
              <a:rPr lang="en-US" b="1" dirty="0">
                <a:hlinkClick r:id="rId5"/>
              </a:rPr>
              <a:t>Instagram</a:t>
            </a:r>
            <a:endParaRPr lang="en-US" b="1" dirty="0"/>
          </a:p>
          <a:p>
            <a:pPr marL="0" indent="0">
              <a:spcBef>
                <a:spcPts val="0"/>
              </a:spcBef>
              <a:buClr>
                <a:srgbClr val="595959"/>
              </a:buClr>
              <a:buSzPts val="3200"/>
              <a:buFont typeface="Arial" panose="020B0604020202020204" pitchFamily="34" charset="0"/>
              <a:buNone/>
            </a:pPr>
            <a:r>
              <a:rPr lang="en-US" dirty="0"/>
              <a:t>Follow and like us on </a:t>
            </a:r>
            <a:r>
              <a:rPr lang="en-US" b="1" dirty="0">
                <a:hlinkClick r:id="rId6"/>
              </a:rPr>
              <a:t>LinkedIn</a:t>
            </a:r>
            <a:endParaRPr lang="en-US" b="1" dirty="0"/>
          </a:p>
        </p:txBody>
      </p:sp>
    </p:spTree>
    <p:extLst>
      <p:ext uri="{BB962C8B-B14F-4D97-AF65-F5344CB8AC3E}">
        <p14:creationId xmlns:p14="http://schemas.microsoft.com/office/powerpoint/2010/main" val="373049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0A0578-10C5-44AB-1CC4-8CFB55A02A96}"/>
              </a:ext>
            </a:extLst>
          </p:cNvPr>
          <p:cNvSpPr>
            <a:spLocks noGrp="1"/>
          </p:cNvSpPr>
          <p:nvPr>
            <p:ph idx="1"/>
          </p:nvPr>
        </p:nvSpPr>
        <p:spPr>
          <a:xfrm>
            <a:off x="838200" y="1504157"/>
            <a:ext cx="9969500" cy="954087"/>
          </a:xfrm>
        </p:spPr>
        <p:txBody>
          <a:bodyPr>
            <a:normAutofit/>
          </a:bodyPr>
          <a:lstStyle/>
          <a:p>
            <a:pPr marL="0" indent="0">
              <a:buNone/>
            </a:pPr>
            <a:r>
              <a:rPr lang="en-US" sz="2400" dirty="0"/>
              <a:t>Use the hashtag </a:t>
            </a:r>
            <a:r>
              <a:rPr lang="en-US" sz="2400" b="1" dirty="0">
                <a:solidFill>
                  <a:srgbClr val="C00000"/>
                </a:solidFill>
              </a:rPr>
              <a:t>#AAOS2025 </a:t>
            </a:r>
            <a:r>
              <a:rPr lang="en-US" sz="2400" dirty="0"/>
              <a:t>on all social media posts featuring AAOS Annual Meeting content.</a:t>
            </a:r>
          </a:p>
        </p:txBody>
      </p:sp>
      <p:sp>
        <p:nvSpPr>
          <p:cNvPr id="7" name="Title 6">
            <a:extLst>
              <a:ext uri="{FF2B5EF4-FFF2-40B4-BE49-F238E27FC236}">
                <a16:creationId xmlns:a16="http://schemas.microsoft.com/office/drawing/2014/main" id="{FB6E809A-B357-8D6F-5105-C73B10335B17}"/>
              </a:ext>
            </a:extLst>
          </p:cNvPr>
          <p:cNvSpPr>
            <a:spLocks noGrp="1"/>
          </p:cNvSpPr>
          <p:nvPr>
            <p:ph type="title"/>
          </p:nvPr>
        </p:nvSpPr>
        <p:spPr>
          <a:xfrm>
            <a:off x="838200" y="365125"/>
            <a:ext cx="10515600" cy="1325563"/>
          </a:xfrm>
        </p:spPr>
        <p:txBody>
          <a:bodyPr/>
          <a:lstStyle/>
          <a:p>
            <a:r>
              <a:rPr lang="en-US" dirty="0"/>
              <a:t>#Hashtagging</a:t>
            </a:r>
          </a:p>
        </p:txBody>
      </p:sp>
      <p:sp>
        <p:nvSpPr>
          <p:cNvPr id="4" name="Content Placeholder 4">
            <a:extLst>
              <a:ext uri="{FF2B5EF4-FFF2-40B4-BE49-F238E27FC236}">
                <a16:creationId xmlns:a16="http://schemas.microsoft.com/office/drawing/2014/main" id="{FC2B6D59-5656-949B-228E-A3A1809DD0D5}"/>
              </a:ext>
            </a:extLst>
          </p:cNvPr>
          <p:cNvSpPr txBox="1">
            <a:spLocks/>
          </p:cNvSpPr>
          <p:nvPr/>
        </p:nvSpPr>
        <p:spPr>
          <a:xfrm>
            <a:off x="838200" y="2271712"/>
            <a:ext cx="10985500" cy="1908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2000"/>
              </a:lnSpc>
              <a:spcBef>
                <a:spcPts val="0"/>
              </a:spcBef>
              <a:buFont typeface="Arial" panose="020B0604020202020204" pitchFamily="34" charset="0"/>
              <a:buNone/>
            </a:pPr>
            <a:r>
              <a:rPr lang="en-US" sz="3200" b="1" dirty="0">
                <a:solidFill>
                  <a:srgbClr val="C00000"/>
                </a:solidFill>
                <a:latin typeface="Calibri"/>
                <a:ea typeface="Calibri"/>
                <a:cs typeface="Calibri"/>
                <a:sym typeface="Calibri"/>
              </a:rPr>
              <a:t>Why use hashtags?</a:t>
            </a:r>
            <a:endParaRPr lang="en-US" dirty="0"/>
          </a:p>
          <a:p>
            <a:pPr marL="0" indent="0">
              <a:lnSpc>
                <a:spcPct val="102000"/>
              </a:lnSpc>
              <a:spcBef>
                <a:spcPts val="0"/>
              </a:spcBef>
              <a:buFont typeface="Arial" panose="020B0604020202020204" pitchFamily="34" charset="0"/>
              <a:buNone/>
            </a:pPr>
            <a:r>
              <a:rPr lang="en-US" sz="2400" dirty="0">
                <a:sym typeface="Calibri"/>
              </a:rPr>
              <a:t>Hashtags are searchable and our audience can click on hashtags to view a feed with all posts including the hashtag</a:t>
            </a:r>
            <a:r>
              <a:rPr lang="en-US" sz="2400" dirty="0">
                <a:solidFill>
                  <a:srgbClr val="595959"/>
                </a:solidFill>
                <a:latin typeface="Calibri"/>
                <a:ea typeface="Calibri"/>
                <a:cs typeface="Calibri"/>
                <a:sym typeface="Calibri"/>
              </a:rPr>
              <a:t>.</a:t>
            </a:r>
          </a:p>
          <a:p>
            <a:pPr marL="0" indent="0">
              <a:buNone/>
            </a:pPr>
            <a:endParaRPr lang="en-US" dirty="0"/>
          </a:p>
        </p:txBody>
      </p:sp>
      <p:sp>
        <p:nvSpPr>
          <p:cNvPr id="6" name="Content Placeholder 4">
            <a:extLst>
              <a:ext uri="{FF2B5EF4-FFF2-40B4-BE49-F238E27FC236}">
                <a16:creationId xmlns:a16="http://schemas.microsoft.com/office/drawing/2014/main" id="{844AB90D-4543-88A3-1093-A782D88B84FD}"/>
              </a:ext>
            </a:extLst>
          </p:cNvPr>
          <p:cNvSpPr txBox="1">
            <a:spLocks/>
          </p:cNvSpPr>
          <p:nvPr/>
        </p:nvSpPr>
        <p:spPr>
          <a:xfrm>
            <a:off x="838200" y="3730625"/>
            <a:ext cx="80645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2000"/>
              </a:lnSpc>
              <a:spcBef>
                <a:spcPts val="0"/>
              </a:spcBef>
              <a:buFont typeface="Arial" panose="020B0604020202020204" pitchFamily="34" charset="0"/>
              <a:buNone/>
            </a:pPr>
            <a:r>
              <a:rPr lang="en-US" sz="3200" b="1" dirty="0">
                <a:solidFill>
                  <a:srgbClr val="C00000"/>
                </a:solidFill>
                <a:latin typeface="Calibri"/>
                <a:ea typeface="Calibri"/>
                <a:cs typeface="Calibri"/>
                <a:sym typeface="Calibri"/>
              </a:rPr>
              <a:t>See for yourself!</a:t>
            </a:r>
            <a:endParaRPr lang="en-US" dirty="0"/>
          </a:p>
          <a:p>
            <a:pPr marL="342900" indent="-342900">
              <a:lnSpc>
                <a:spcPct val="102000"/>
              </a:lnSpc>
              <a:spcBef>
                <a:spcPts val="0"/>
              </a:spcBef>
              <a:buClr>
                <a:srgbClr val="595959"/>
              </a:buClr>
              <a:buSzPts val="2000"/>
              <a:buFont typeface="Arial"/>
              <a:buChar char="•"/>
            </a:pPr>
            <a:r>
              <a:rPr lang="en-US" sz="2400" dirty="0">
                <a:sym typeface="Calibri"/>
              </a:rPr>
              <a:t>Type “AAOS2025” into the </a:t>
            </a:r>
            <a:r>
              <a:rPr lang="en-US" sz="2400" b="1" dirty="0">
                <a:hlinkClick r:id="rId3"/>
              </a:rPr>
              <a:t>X (Twitter)</a:t>
            </a:r>
            <a:r>
              <a:rPr lang="en-US" sz="2400" b="1" dirty="0"/>
              <a:t> </a:t>
            </a:r>
            <a:r>
              <a:rPr lang="en-US" sz="2400" dirty="0">
                <a:sym typeface="Calibri"/>
              </a:rPr>
              <a:t>search bar to see the #AAOS2025 Twitter feed.</a:t>
            </a:r>
            <a:endParaRPr lang="en-US" sz="2400" dirty="0"/>
          </a:p>
          <a:p>
            <a:pPr marL="342900" indent="-342900">
              <a:lnSpc>
                <a:spcPct val="102000"/>
              </a:lnSpc>
              <a:spcBef>
                <a:spcPts val="0"/>
              </a:spcBef>
              <a:buClr>
                <a:srgbClr val="595959"/>
              </a:buClr>
              <a:buSzPts val="2000"/>
              <a:buFont typeface="Arial"/>
              <a:buChar char="•"/>
            </a:pPr>
            <a:r>
              <a:rPr lang="en-US" sz="2400" dirty="0">
                <a:sym typeface="Calibri"/>
              </a:rPr>
              <a:t>Type “AAOS2025” into the </a:t>
            </a:r>
            <a:r>
              <a:rPr lang="en-US" sz="2400" b="1" dirty="0">
                <a:hlinkClick r:id="rId4"/>
              </a:rPr>
              <a:t>LinkedIn</a:t>
            </a:r>
            <a:r>
              <a:rPr lang="en-US" sz="2400" dirty="0">
                <a:solidFill>
                  <a:srgbClr val="595959"/>
                </a:solidFill>
                <a:latin typeface="Calibri"/>
                <a:ea typeface="Calibri"/>
                <a:cs typeface="Calibri"/>
                <a:sym typeface="Calibri"/>
              </a:rPr>
              <a:t> </a:t>
            </a:r>
            <a:r>
              <a:rPr lang="en-US" sz="2400" dirty="0">
                <a:sym typeface="Calibri"/>
              </a:rPr>
              <a:t>search bar to see the #AAOS2025 LinkedIn feed.</a:t>
            </a:r>
            <a:endParaRPr lang="en-US" sz="2400" dirty="0"/>
          </a:p>
          <a:p>
            <a:endParaRPr lang="en-US" dirty="0"/>
          </a:p>
        </p:txBody>
      </p:sp>
    </p:spTree>
    <p:extLst>
      <p:ext uri="{BB962C8B-B14F-4D97-AF65-F5344CB8AC3E}">
        <p14:creationId xmlns:p14="http://schemas.microsoft.com/office/powerpoint/2010/main" val="872979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158492" y="2159000"/>
            <a:ext cx="3295908" cy="19177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None/>
            </a:pPr>
            <a:r>
              <a:rPr lang="en-US" sz="2000" b="1" dirty="0">
                <a:solidFill>
                  <a:schemeClr val="lt1"/>
                </a:solidFill>
              </a:rPr>
              <a:t>Personalize and share </a:t>
            </a:r>
            <a:r>
              <a:rPr lang="en-US" sz="2000" dirty="0">
                <a:solidFill>
                  <a:schemeClr val="lt1"/>
                </a:solidFill>
              </a:rPr>
              <a:t>these posts to spread the word about #AAOS2025 throughout your network!</a:t>
            </a:r>
            <a:endParaRPr lang="en-US" sz="2000" dirty="0"/>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368298"/>
            <a:ext cx="10693400" cy="1325563"/>
          </a:xfrm>
        </p:spPr>
        <p:txBody>
          <a:bodyPr/>
          <a:lstStyle/>
          <a:p>
            <a:r>
              <a:rPr lang="en-US" dirty="0"/>
              <a:t>Posting on LinkedIn &amp; Facebook</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3651508" y="1508125"/>
            <a:ext cx="8382000" cy="4537076"/>
          </a:xfrm>
        </p:spPr>
        <p:txBody>
          <a:bodyPr vert="horz" lIns="91440" tIns="45720" rIns="91440" bIns="45720" rtlCol="0" anchor="t">
            <a:normAutofit fontScale="55000" lnSpcReduction="20000"/>
          </a:bodyPr>
          <a:lstStyle/>
          <a:p>
            <a:pPr marL="0" lvl="0" indent="0" algn="l" rtl="0">
              <a:lnSpc>
                <a:spcPct val="110000"/>
              </a:lnSpc>
              <a:spcBef>
                <a:spcPts val="0"/>
              </a:spcBef>
              <a:spcAft>
                <a:spcPts val="0"/>
              </a:spcAft>
              <a:buClr>
                <a:srgbClr val="C00000"/>
              </a:buClr>
              <a:buSzPct val="100000"/>
              <a:buNone/>
            </a:pPr>
            <a:r>
              <a:rPr lang="en-US" sz="3200" b="1" dirty="0">
                <a:solidFill>
                  <a:srgbClr val="C00000"/>
                </a:solidFill>
              </a:rPr>
              <a:t>Post 1</a:t>
            </a:r>
            <a:endParaRPr lang="en-US" dirty="0"/>
          </a:p>
          <a:p>
            <a:pPr marL="0" lvl="0" indent="0" algn="l" rtl="0">
              <a:lnSpc>
                <a:spcPct val="110000"/>
              </a:lnSpc>
              <a:spcBef>
                <a:spcPts val="0"/>
              </a:spcBef>
              <a:spcAft>
                <a:spcPts val="0"/>
              </a:spcAft>
              <a:buClr>
                <a:srgbClr val="595959"/>
              </a:buClr>
              <a:buSzPct val="100000"/>
              <a:buNone/>
            </a:pPr>
            <a:r>
              <a:rPr lang="en-US" dirty="0">
                <a:latin typeface="Calibri"/>
                <a:ea typeface="Calibri"/>
                <a:cs typeface="Calibri"/>
              </a:rPr>
              <a:t>I’m presenting at #AAOS2025! Be part of the most influential, global forum for #orthopaedic care, and </a:t>
            </a:r>
            <a:r>
              <a:rPr lang="en-US" dirty="0">
                <a:highlight>
                  <a:srgbClr val="FFFF00"/>
                </a:highlight>
                <a:latin typeface="Calibri"/>
                <a:ea typeface="Calibri"/>
                <a:cs typeface="Calibri"/>
              </a:rPr>
              <a:t>[attend my session OR check out my poster] </a:t>
            </a:r>
            <a:r>
              <a:rPr lang="en-US" dirty="0">
                <a:latin typeface="Calibri"/>
                <a:ea typeface="Calibri"/>
                <a:cs typeface="Calibri"/>
              </a:rPr>
              <a:t>on </a:t>
            </a:r>
            <a:r>
              <a:rPr lang="en-US" dirty="0">
                <a:highlight>
                  <a:srgbClr val="FFFF00"/>
                </a:highlight>
                <a:latin typeface="Calibri"/>
                <a:ea typeface="Calibri"/>
                <a:cs typeface="Calibri"/>
              </a:rPr>
              <a:t>[topic]</a:t>
            </a:r>
            <a:r>
              <a:rPr lang="en-US" dirty="0">
                <a:latin typeface="Calibri"/>
                <a:ea typeface="Calibri"/>
                <a:cs typeface="Calibri"/>
              </a:rPr>
              <a:t>. It’s The Experience you can’t miss, so register today and join us in San Diego: </a:t>
            </a:r>
            <a:r>
              <a:rPr lang="en-US" dirty="0">
                <a:latin typeface="Calibri"/>
                <a:ea typeface="Calibri"/>
                <a:cs typeface="Calibri"/>
                <a:hlinkClick r:id="rId3"/>
              </a:rPr>
              <a:t>bit.ly/JoinMe-AAOS2025</a:t>
            </a:r>
            <a:endParaRPr lang="en-US" u="sng">
              <a:highlight>
                <a:srgbClr val="FF0000"/>
              </a:highlight>
              <a:latin typeface="Calibri"/>
              <a:ea typeface="Calibri"/>
              <a:cs typeface="Calibri"/>
            </a:endParaRPr>
          </a:p>
          <a:p>
            <a:pPr marL="0" lvl="0" indent="0" algn="l" rtl="0">
              <a:lnSpc>
                <a:spcPct val="110000"/>
              </a:lnSpc>
              <a:spcBef>
                <a:spcPts val="0"/>
              </a:spcBef>
              <a:spcAft>
                <a:spcPts val="0"/>
              </a:spcAft>
              <a:buClr>
                <a:srgbClr val="595959"/>
              </a:buClr>
              <a:buSzPct val="100000"/>
              <a:buNone/>
            </a:pPr>
            <a:endParaRPr lang="en-US" sz="1800" dirty="0"/>
          </a:p>
          <a:p>
            <a:pPr marL="0" lvl="0" indent="0" algn="l" rtl="0">
              <a:lnSpc>
                <a:spcPct val="110000"/>
              </a:lnSpc>
              <a:spcBef>
                <a:spcPts val="0"/>
              </a:spcBef>
              <a:spcAft>
                <a:spcPts val="0"/>
              </a:spcAft>
              <a:buClr>
                <a:srgbClr val="C00000"/>
              </a:buClr>
              <a:buSzPct val="100000"/>
              <a:buNone/>
            </a:pPr>
            <a:r>
              <a:rPr lang="en-US" sz="3200" b="1" dirty="0">
                <a:solidFill>
                  <a:srgbClr val="C00000"/>
                </a:solidFill>
              </a:rPr>
              <a:t>Post 2</a:t>
            </a:r>
            <a:endParaRPr lang="en-US" dirty="0"/>
          </a:p>
          <a:p>
            <a:pPr marL="0" lvl="0" indent="0" algn="l" rtl="0">
              <a:lnSpc>
                <a:spcPct val="110000"/>
              </a:lnSpc>
              <a:spcBef>
                <a:spcPts val="0"/>
              </a:spcBef>
              <a:spcAft>
                <a:spcPts val="0"/>
              </a:spcAft>
              <a:buClr>
                <a:srgbClr val="595959"/>
              </a:buClr>
              <a:buSzPct val="100000"/>
              <a:buNone/>
            </a:pPr>
            <a:r>
              <a:rPr lang="en-US" dirty="0">
                <a:latin typeface="Calibri"/>
                <a:ea typeface="Calibri"/>
                <a:cs typeface="Calibri"/>
              </a:rPr>
              <a:t>Let’s experience the best event in #orthopaedics at #AAOS2025. I’m excited to share that I will be presenting the </a:t>
            </a:r>
            <a:r>
              <a:rPr lang="en-US" dirty="0">
                <a:highlight>
                  <a:srgbClr val="FFFF00"/>
                </a:highlight>
                <a:latin typeface="Calibri"/>
                <a:ea typeface="Calibri"/>
                <a:cs typeface="Calibri"/>
              </a:rPr>
              <a:t>[session OR poster]</a:t>
            </a:r>
            <a:r>
              <a:rPr lang="en-US" dirty="0">
                <a:latin typeface="Calibri"/>
                <a:ea typeface="Calibri"/>
                <a:cs typeface="Calibri"/>
              </a:rPr>
              <a:t> titled </a:t>
            </a:r>
            <a:r>
              <a:rPr lang="en-US" dirty="0">
                <a:highlight>
                  <a:srgbClr val="FFFF00"/>
                </a:highlight>
                <a:latin typeface="Calibri"/>
                <a:ea typeface="Calibri"/>
                <a:cs typeface="Calibri"/>
              </a:rPr>
              <a:t>[title]</a:t>
            </a:r>
            <a:r>
              <a:rPr lang="en-US" dirty="0">
                <a:latin typeface="Calibri"/>
                <a:ea typeface="Calibri"/>
                <a:cs typeface="Calibri"/>
              </a:rPr>
              <a:t>. Register today to join me at THE global </a:t>
            </a:r>
            <a:r>
              <a:rPr lang="en-US" dirty="0" err="1">
                <a:latin typeface="Calibri"/>
                <a:ea typeface="Calibri"/>
                <a:cs typeface="Calibri"/>
              </a:rPr>
              <a:t>orthopaedic</a:t>
            </a:r>
            <a:r>
              <a:rPr lang="en-US" dirty="0">
                <a:latin typeface="Calibri"/>
                <a:ea typeface="Calibri"/>
                <a:cs typeface="Calibri"/>
              </a:rPr>
              <a:t> meeting of the year, March 10–14, 2025, in San Diego. Learn more and sign up here: </a:t>
            </a:r>
            <a:r>
              <a:rPr lang="en-US" dirty="0">
                <a:latin typeface="Calibri"/>
                <a:ea typeface="Calibri"/>
                <a:cs typeface="Calibri"/>
                <a:hlinkClick r:id="rId3"/>
              </a:rPr>
              <a:t>bit.ly/JoinMe-AAOS2025</a:t>
            </a:r>
            <a:endParaRPr lang="en-US" sz="1600">
              <a:solidFill>
                <a:schemeClr val="hlink"/>
              </a:solidFill>
              <a:highlight>
                <a:srgbClr val="FF0000"/>
              </a:highlight>
              <a:latin typeface="Calibri"/>
              <a:ea typeface="Calibri"/>
              <a:cs typeface="Calibri"/>
            </a:endParaRPr>
          </a:p>
          <a:p>
            <a:pPr marL="0" lvl="0" indent="0" algn="l" rtl="0">
              <a:lnSpc>
                <a:spcPct val="110000"/>
              </a:lnSpc>
              <a:spcBef>
                <a:spcPts val="0"/>
              </a:spcBef>
              <a:spcAft>
                <a:spcPts val="0"/>
              </a:spcAft>
              <a:buClr>
                <a:srgbClr val="C00000"/>
              </a:buClr>
              <a:buSzPct val="100000"/>
              <a:buNone/>
            </a:pPr>
            <a:endParaRPr lang="en-US" sz="3200" b="1" dirty="0">
              <a:solidFill>
                <a:srgbClr val="C00000"/>
              </a:solidFill>
            </a:endParaRPr>
          </a:p>
          <a:p>
            <a:pPr marL="0" lvl="0" indent="0" algn="l" rtl="0">
              <a:lnSpc>
                <a:spcPct val="110000"/>
              </a:lnSpc>
              <a:spcBef>
                <a:spcPts val="0"/>
              </a:spcBef>
              <a:spcAft>
                <a:spcPts val="0"/>
              </a:spcAft>
              <a:buClr>
                <a:srgbClr val="C00000"/>
              </a:buClr>
              <a:buSzPct val="100000"/>
              <a:buNone/>
            </a:pPr>
            <a:r>
              <a:rPr lang="en-US" sz="3200" b="1" dirty="0">
                <a:solidFill>
                  <a:srgbClr val="C00000"/>
                </a:solidFill>
              </a:rPr>
              <a:t>Post 3</a:t>
            </a:r>
            <a:endParaRPr lang="en-US" dirty="0"/>
          </a:p>
          <a:p>
            <a:pPr marL="0" lvl="0" indent="0" algn="l" rtl="0">
              <a:lnSpc>
                <a:spcPct val="110000"/>
              </a:lnSpc>
              <a:spcBef>
                <a:spcPts val="0"/>
              </a:spcBef>
              <a:spcAft>
                <a:spcPts val="0"/>
              </a:spcAft>
              <a:buClr>
                <a:srgbClr val="595959"/>
              </a:buClr>
              <a:buSzPct val="100000"/>
              <a:buNone/>
            </a:pPr>
            <a:r>
              <a:rPr lang="en-US" dirty="0">
                <a:latin typeface="Calibri"/>
                <a:ea typeface="Calibri"/>
                <a:cs typeface="Calibri"/>
              </a:rPr>
              <a:t>I just registered for #AAOS2025, have you? We’re headed to San Diego Mar. 10–14, and I’m presenting on </a:t>
            </a:r>
            <a:r>
              <a:rPr lang="en-US" dirty="0">
                <a:highlight>
                  <a:srgbClr val="FFFF00"/>
                </a:highlight>
                <a:latin typeface="Calibri"/>
                <a:ea typeface="Calibri"/>
                <a:cs typeface="Calibri"/>
              </a:rPr>
              <a:t>[date]</a:t>
            </a:r>
            <a:r>
              <a:rPr lang="en-US" dirty="0">
                <a:latin typeface="Calibri"/>
                <a:ea typeface="Calibri"/>
                <a:cs typeface="Calibri"/>
              </a:rPr>
              <a:t> about </a:t>
            </a:r>
            <a:r>
              <a:rPr lang="en-US" dirty="0">
                <a:highlight>
                  <a:srgbClr val="FFFF00"/>
                </a:highlight>
                <a:latin typeface="Calibri"/>
                <a:ea typeface="Calibri"/>
                <a:cs typeface="Calibri"/>
              </a:rPr>
              <a:t>[topic]</a:t>
            </a:r>
            <a:r>
              <a:rPr lang="en-US" dirty="0">
                <a:latin typeface="Calibri"/>
                <a:ea typeface="Calibri"/>
                <a:cs typeface="Calibri"/>
              </a:rPr>
              <a:t>. Just as our 2025 host city is known for world-class beaches and excellent museums, the AAOS 2025 Annual Meeting is known for world-class </a:t>
            </a:r>
            <a:r>
              <a:rPr lang="en-US" dirty="0" err="1">
                <a:latin typeface="Calibri"/>
                <a:ea typeface="Calibri"/>
                <a:cs typeface="Calibri"/>
              </a:rPr>
              <a:t>orthopaedic</a:t>
            </a:r>
            <a:r>
              <a:rPr lang="en-US" dirty="0">
                <a:latin typeface="Calibri"/>
                <a:ea typeface="Calibri"/>
                <a:cs typeface="Calibri"/>
              </a:rPr>
              <a:t> education, networking and innovation. It’s The Experience you can’t miss, so register today: </a:t>
            </a:r>
            <a:r>
              <a:rPr lang="en-US" dirty="0">
                <a:latin typeface="Calibri"/>
                <a:ea typeface="Calibri"/>
                <a:cs typeface="Calibri"/>
                <a:hlinkClick r:id="rId3"/>
              </a:rPr>
              <a:t>bit.ly/JoinMe-AAOS2025</a:t>
            </a:r>
            <a:endParaRPr lang="en-US">
              <a:highlight>
                <a:srgbClr val="FF0000"/>
              </a:highlight>
              <a:latin typeface="Calibri"/>
              <a:ea typeface="Calibri"/>
              <a:cs typeface="Calibri"/>
            </a:endParaRPr>
          </a:p>
          <a:p>
            <a:endParaRPr lang="en-US" dirty="0"/>
          </a:p>
        </p:txBody>
      </p:sp>
    </p:spTree>
    <p:extLst>
      <p:ext uri="{BB962C8B-B14F-4D97-AF65-F5344CB8AC3E}">
        <p14:creationId xmlns:p14="http://schemas.microsoft.com/office/powerpoint/2010/main" val="1273684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03;p2">
            <a:extLst>
              <a:ext uri="{FF2B5EF4-FFF2-40B4-BE49-F238E27FC236}">
                <a16:creationId xmlns:a16="http://schemas.microsoft.com/office/drawing/2014/main" id="{0BF2880C-A611-F8B0-8051-1D256323EBF1}"/>
              </a:ext>
            </a:extLst>
          </p:cNvPr>
          <p:cNvSpPr/>
          <p:nvPr/>
        </p:nvSpPr>
        <p:spPr>
          <a:xfrm>
            <a:off x="158492" y="2159000"/>
            <a:ext cx="3295908" cy="1917700"/>
          </a:xfrm>
          <a:prstGeom prst="snip2DiagRect">
            <a:avLst>
              <a:gd name="adj1" fmla="val 0"/>
              <a:gd name="adj2" fmla="val 16667"/>
            </a:avLst>
          </a:prstGeom>
          <a:solidFill>
            <a:srgbClr val="C00000"/>
          </a:solidFill>
          <a:ln w="12700" cap="flat" cmpd="sng">
            <a:solidFill>
              <a:srgbClr val="940025"/>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ct val="100000"/>
              <a:buNone/>
            </a:pPr>
            <a:r>
              <a:rPr lang="en-US" sz="2000" b="1" dirty="0">
                <a:solidFill>
                  <a:schemeClr val="lt1"/>
                </a:solidFill>
              </a:rPr>
              <a:t>Personalize and share </a:t>
            </a:r>
            <a:r>
              <a:rPr lang="en-US" sz="2000" dirty="0">
                <a:solidFill>
                  <a:schemeClr val="lt1"/>
                </a:solidFill>
              </a:rPr>
              <a:t>these posts to spread the word about #AAOS2025 throughout your network!</a:t>
            </a:r>
            <a:endParaRPr lang="en-US" sz="2000" dirty="0"/>
          </a:p>
        </p:txBody>
      </p:sp>
      <p:sp>
        <p:nvSpPr>
          <p:cNvPr id="4" name="Title 3">
            <a:extLst>
              <a:ext uri="{FF2B5EF4-FFF2-40B4-BE49-F238E27FC236}">
                <a16:creationId xmlns:a16="http://schemas.microsoft.com/office/drawing/2014/main" id="{84526A8F-37FF-1246-F041-7ED810CD91EA}"/>
              </a:ext>
            </a:extLst>
          </p:cNvPr>
          <p:cNvSpPr>
            <a:spLocks noGrp="1"/>
          </p:cNvSpPr>
          <p:nvPr>
            <p:ph type="title"/>
          </p:nvPr>
        </p:nvSpPr>
        <p:spPr>
          <a:xfrm>
            <a:off x="749300" y="368298"/>
            <a:ext cx="10693400" cy="1325563"/>
          </a:xfrm>
        </p:spPr>
        <p:txBody>
          <a:bodyPr/>
          <a:lstStyle/>
          <a:p>
            <a:r>
              <a:rPr lang="en-US" dirty="0"/>
              <a:t>Posting on X</a:t>
            </a:r>
          </a:p>
        </p:txBody>
      </p:sp>
      <p:sp>
        <p:nvSpPr>
          <p:cNvPr id="5" name="Content Placeholder 4">
            <a:extLst>
              <a:ext uri="{FF2B5EF4-FFF2-40B4-BE49-F238E27FC236}">
                <a16:creationId xmlns:a16="http://schemas.microsoft.com/office/drawing/2014/main" id="{3A080197-02DF-6B57-FCEC-70028C6EF47A}"/>
              </a:ext>
            </a:extLst>
          </p:cNvPr>
          <p:cNvSpPr>
            <a:spLocks noGrp="1"/>
          </p:cNvSpPr>
          <p:nvPr>
            <p:ph idx="1"/>
          </p:nvPr>
        </p:nvSpPr>
        <p:spPr>
          <a:xfrm>
            <a:off x="3651508" y="1494014"/>
            <a:ext cx="8382000" cy="4206875"/>
          </a:xfrm>
        </p:spPr>
        <p:txBody>
          <a:bodyPr vert="horz" lIns="91440" tIns="45720" rIns="91440" bIns="45720" rtlCol="0" anchor="t">
            <a:normAutofit fontScale="55000" lnSpcReduction="20000"/>
          </a:bodyPr>
          <a:lstStyle/>
          <a:p>
            <a:pPr marL="0" lvl="0" indent="0" algn="l" rtl="0">
              <a:lnSpc>
                <a:spcPct val="110000"/>
              </a:lnSpc>
              <a:spcBef>
                <a:spcPts val="0"/>
              </a:spcBef>
              <a:spcAft>
                <a:spcPts val="0"/>
              </a:spcAft>
              <a:buClr>
                <a:srgbClr val="C00000"/>
              </a:buClr>
              <a:buSzPct val="100000"/>
              <a:buNone/>
            </a:pPr>
            <a:r>
              <a:rPr lang="en-US" sz="3200" b="1" dirty="0">
                <a:solidFill>
                  <a:srgbClr val="C00000"/>
                </a:solidFill>
              </a:rPr>
              <a:t>Post 1</a:t>
            </a:r>
            <a:endParaRPr lang="en-US" dirty="0"/>
          </a:p>
          <a:p>
            <a:pPr marL="0" lvl="0" indent="0" algn="l" rtl="0">
              <a:lnSpc>
                <a:spcPct val="110000"/>
              </a:lnSpc>
              <a:spcBef>
                <a:spcPts val="0"/>
              </a:spcBef>
              <a:spcAft>
                <a:spcPts val="0"/>
              </a:spcAft>
              <a:buClr>
                <a:srgbClr val="595959"/>
              </a:buClr>
              <a:buSzPct val="100000"/>
              <a:buNone/>
            </a:pPr>
            <a:r>
              <a:rPr lang="en-US" sz="2900" dirty="0">
                <a:latin typeface="Calibri"/>
                <a:cs typeface="Calibri"/>
              </a:rPr>
              <a:t>I’m presenting at #AAOS2025! Join me in San Diego, Mar. 10-14, to hear about the latest findings in our field and connect with fellow #orthopaedic specialists from around the world (like me!): </a:t>
            </a:r>
            <a:r>
              <a:rPr lang="en-US" sz="2900" dirty="0">
                <a:latin typeface="Calibri"/>
                <a:cs typeface="Calibri"/>
                <a:hlinkClick r:id="rId3"/>
              </a:rPr>
              <a:t>bit.ly/JoinMe-AAOS2025</a:t>
            </a:r>
            <a:endParaRPr lang="en-US" sz="2900"/>
          </a:p>
          <a:p>
            <a:pPr marL="0" lvl="0" indent="0" algn="l" rtl="0">
              <a:lnSpc>
                <a:spcPct val="110000"/>
              </a:lnSpc>
              <a:spcBef>
                <a:spcPts val="0"/>
              </a:spcBef>
              <a:spcAft>
                <a:spcPts val="0"/>
              </a:spcAft>
              <a:buClr>
                <a:srgbClr val="595959"/>
              </a:buClr>
              <a:buSzPct val="100000"/>
              <a:buNone/>
            </a:pPr>
            <a:endParaRPr lang="en-US" sz="2900" dirty="0"/>
          </a:p>
          <a:p>
            <a:pPr marL="0" lvl="0" indent="0" algn="l" rtl="0">
              <a:lnSpc>
                <a:spcPct val="110000"/>
              </a:lnSpc>
              <a:spcBef>
                <a:spcPts val="0"/>
              </a:spcBef>
              <a:spcAft>
                <a:spcPts val="0"/>
              </a:spcAft>
              <a:buClr>
                <a:srgbClr val="595959"/>
              </a:buClr>
              <a:buSzPct val="100000"/>
              <a:buNone/>
            </a:pPr>
            <a:r>
              <a:rPr lang="en-US" sz="2900" dirty="0">
                <a:latin typeface="Calibri"/>
                <a:cs typeface="Calibri"/>
              </a:rPr>
              <a:t>#orthotwitter #ortho #orthopaedicsurgeon @AAOS1</a:t>
            </a:r>
          </a:p>
          <a:p>
            <a:pPr marL="0" lvl="0" indent="0" algn="l" rtl="0">
              <a:lnSpc>
                <a:spcPct val="110000"/>
              </a:lnSpc>
              <a:spcBef>
                <a:spcPts val="0"/>
              </a:spcBef>
              <a:spcAft>
                <a:spcPts val="0"/>
              </a:spcAft>
              <a:buClr>
                <a:srgbClr val="595959"/>
              </a:buClr>
              <a:buSzPct val="100000"/>
              <a:buNone/>
            </a:pPr>
            <a:endParaRPr lang="en-US" sz="1800" dirty="0"/>
          </a:p>
          <a:p>
            <a:pPr marL="0" lvl="0" indent="0" algn="l" rtl="0">
              <a:lnSpc>
                <a:spcPct val="110000"/>
              </a:lnSpc>
              <a:spcBef>
                <a:spcPts val="0"/>
              </a:spcBef>
              <a:spcAft>
                <a:spcPts val="0"/>
              </a:spcAft>
              <a:buClr>
                <a:srgbClr val="C00000"/>
              </a:buClr>
              <a:buSzPct val="100000"/>
              <a:buNone/>
            </a:pPr>
            <a:r>
              <a:rPr lang="en-US" sz="3200" b="1" dirty="0">
                <a:solidFill>
                  <a:srgbClr val="C00000"/>
                </a:solidFill>
              </a:rPr>
              <a:t>Post 2</a:t>
            </a:r>
            <a:endParaRPr lang="en-US" dirty="0"/>
          </a:p>
          <a:p>
            <a:pPr marL="0" lvl="0" indent="0" algn="l" rtl="0">
              <a:lnSpc>
                <a:spcPct val="110000"/>
              </a:lnSpc>
              <a:spcBef>
                <a:spcPts val="0"/>
              </a:spcBef>
              <a:spcAft>
                <a:spcPts val="0"/>
              </a:spcAft>
              <a:buClr>
                <a:srgbClr val="595959"/>
              </a:buClr>
              <a:buSzPct val="100000"/>
              <a:buNone/>
            </a:pPr>
            <a:r>
              <a:rPr lang="en-US" dirty="0">
                <a:latin typeface="Calibri"/>
                <a:cs typeface="Calibri"/>
              </a:rPr>
              <a:t>Experience the latest discoveries, insights &amp; practices in the field + collaborate with a diverse audience of healthcare &amp; industry professionals in </a:t>
            </a:r>
            <a:r>
              <a:rPr lang="en-US" dirty="0" err="1">
                <a:latin typeface="Calibri"/>
                <a:cs typeface="Calibri"/>
              </a:rPr>
              <a:t>orthopaedics</a:t>
            </a:r>
            <a:r>
              <a:rPr lang="en-US" dirty="0">
                <a:latin typeface="Calibri"/>
                <a:cs typeface="Calibri"/>
              </a:rPr>
              <a:t> at #AAOS2025. Learn more: </a:t>
            </a:r>
            <a:r>
              <a:rPr lang="en-US" sz="2900" dirty="0">
                <a:latin typeface="Calibri"/>
                <a:cs typeface="Calibri"/>
                <a:hlinkClick r:id="rId3"/>
              </a:rPr>
              <a:t>bit.ly/JoinMe-AAOS2025</a:t>
            </a:r>
            <a:endParaRPr lang="en-US" sz="2900" dirty="0">
              <a:hlinkClick r:id="rId3"/>
            </a:endParaRPr>
          </a:p>
          <a:p>
            <a:pPr marL="0" lvl="0" indent="0" algn="l" rtl="0">
              <a:lnSpc>
                <a:spcPct val="110000"/>
              </a:lnSpc>
              <a:spcBef>
                <a:spcPts val="0"/>
              </a:spcBef>
              <a:spcAft>
                <a:spcPts val="0"/>
              </a:spcAft>
              <a:buClr>
                <a:srgbClr val="595959"/>
              </a:buClr>
              <a:buSzPct val="100000"/>
              <a:buNone/>
            </a:pPr>
            <a:r>
              <a:rPr lang="en-US" dirty="0">
                <a:latin typeface="Calibri"/>
                <a:cs typeface="Calibri"/>
              </a:rPr>
              <a:t>#orthotwitter #ortho #orthopaedicsurgeon @AAOS1</a:t>
            </a:r>
          </a:p>
          <a:p>
            <a:pPr marL="0" lvl="0" indent="0" algn="l" rtl="0">
              <a:lnSpc>
                <a:spcPct val="110000"/>
              </a:lnSpc>
              <a:spcBef>
                <a:spcPts val="0"/>
              </a:spcBef>
              <a:spcAft>
                <a:spcPts val="0"/>
              </a:spcAft>
              <a:buClr>
                <a:srgbClr val="595959"/>
              </a:buClr>
              <a:buSzPct val="100000"/>
              <a:buNone/>
            </a:pPr>
            <a:endParaRPr lang="en-US" sz="3200" b="1" dirty="0">
              <a:solidFill>
                <a:srgbClr val="C00000"/>
              </a:solidFill>
            </a:endParaRPr>
          </a:p>
          <a:p>
            <a:pPr marL="0" lvl="0" indent="0" algn="l" rtl="0">
              <a:lnSpc>
                <a:spcPct val="110000"/>
              </a:lnSpc>
              <a:spcBef>
                <a:spcPts val="0"/>
              </a:spcBef>
              <a:spcAft>
                <a:spcPts val="0"/>
              </a:spcAft>
              <a:buClr>
                <a:srgbClr val="C00000"/>
              </a:buClr>
              <a:buSzPct val="100000"/>
              <a:buNone/>
            </a:pPr>
            <a:r>
              <a:rPr lang="en-US" sz="3200" b="1" dirty="0">
                <a:solidFill>
                  <a:srgbClr val="C00000"/>
                </a:solidFill>
              </a:rPr>
              <a:t>Post 3</a:t>
            </a:r>
            <a:endParaRPr lang="en-US" dirty="0"/>
          </a:p>
          <a:p>
            <a:pPr marL="0" lvl="0" indent="0" algn="l" rtl="0">
              <a:lnSpc>
                <a:spcPct val="110000"/>
              </a:lnSpc>
              <a:spcBef>
                <a:spcPts val="0"/>
              </a:spcBef>
              <a:spcAft>
                <a:spcPts val="0"/>
              </a:spcAft>
              <a:buClr>
                <a:srgbClr val="595959"/>
              </a:buClr>
              <a:buSzPct val="100000"/>
              <a:buNone/>
            </a:pPr>
            <a:r>
              <a:rPr lang="en-US" dirty="0">
                <a:highlight>
                  <a:srgbClr val="FFFF00"/>
                </a:highlight>
                <a:latin typeface="Calibri"/>
                <a:cs typeface="Calibri"/>
              </a:rPr>
              <a:t>[Attend my session OR Check out my poster] </a:t>
            </a:r>
            <a:r>
              <a:rPr lang="en-US" dirty="0">
                <a:latin typeface="Calibri"/>
                <a:cs typeface="Calibri"/>
              </a:rPr>
              <a:t>on </a:t>
            </a:r>
            <a:r>
              <a:rPr lang="en-US" dirty="0">
                <a:highlight>
                  <a:srgbClr val="FFFF00"/>
                </a:highlight>
                <a:latin typeface="Calibri"/>
                <a:cs typeface="Calibri"/>
              </a:rPr>
              <a:t>[topic] </a:t>
            </a:r>
            <a:r>
              <a:rPr lang="en-US" dirty="0">
                <a:latin typeface="Calibri"/>
                <a:cs typeface="Calibri"/>
              </a:rPr>
              <a:t>during #AAOS2025. Learn more about the meeting and sign up today: </a:t>
            </a:r>
            <a:r>
              <a:rPr lang="en-US" sz="2900" dirty="0">
                <a:latin typeface="Calibri"/>
                <a:cs typeface="Calibri"/>
                <a:hlinkClick r:id="rId3"/>
              </a:rPr>
              <a:t>bit.ly/JoinMe-AAOS2025</a:t>
            </a:r>
            <a:endParaRPr lang="en-US" sz="2900" dirty="0">
              <a:hlinkClick r:id="rId3"/>
            </a:endParaRPr>
          </a:p>
          <a:p>
            <a:pPr marL="0" lvl="0" indent="0" algn="l" rtl="0">
              <a:lnSpc>
                <a:spcPct val="110000"/>
              </a:lnSpc>
              <a:spcBef>
                <a:spcPts val="0"/>
              </a:spcBef>
              <a:spcAft>
                <a:spcPts val="0"/>
              </a:spcAft>
              <a:buClr>
                <a:srgbClr val="595959"/>
              </a:buClr>
              <a:buSzPct val="100000"/>
              <a:buNone/>
            </a:pPr>
            <a:r>
              <a:rPr lang="en-US" dirty="0">
                <a:latin typeface="Calibri"/>
                <a:cs typeface="Calibri"/>
              </a:rPr>
              <a:t>#orthotwitter #ortho @AAOS1</a:t>
            </a:r>
          </a:p>
        </p:txBody>
      </p:sp>
    </p:spTree>
    <p:extLst>
      <p:ext uri="{BB962C8B-B14F-4D97-AF65-F5344CB8AC3E}">
        <p14:creationId xmlns:p14="http://schemas.microsoft.com/office/powerpoint/2010/main" val="1243442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ity skyline with boats on the water&#10;&#10;Description automatically generated">
            <a:extLst>
              <a:ext uri="{FF2B5EF4-FFF2-40B4-BE49-F238E27FC236}">
                <a16:creationId xmlns:a16="http://schemas.microsoft.com/office/drawing/2014/main" id="{06B32878-CD73-B66C-59BC-9F0F84CFE4C5}"/>
              </a:ext>
            </a:extLst>
          </p:cNvPr>
          <p:cNvPicPr>
            <a:picLocks noChangeAspect="1"/>
          </p:cNvPicPr>
          <p:nvPr/>
        </p:nvPicPr>
        <p:blipFill>
          <a:blip r:embed="rId2">
            <a:extLst>
              <a:ext uri="{28A0092B-C50C-407E-A947-70E740481C1C}">
                <a14:useLocalDpi xmlns:a14="http://schemas.microsoft.com/office/drawing/2010/main" val="0"/>
              </a:ext>
            </a:extLst>
          </a:blip>
          <a:srcRect t="14600" r="-2" b="17085"/>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2" name="Picture 11" descr="A person standing at a podium with a microphone in front of a crowd&#10;&#10;Description automatically generated">
            <a:extLst>
              <a:ext uri="{FF2B5EF4-FFF2-40B4-BE49-F238E27FC236}">
                <a16:creationId xmlns:a16="http://schemas.microsoft.com/office/drawing/2014/main" id="{32D8BBE6-BF9C-CB90-7512-02E1995621DA}"/>
              </a:ext>
            </a:extLst>
          </p:cNvPr>
          <p:cNvPicPr>
            <a:picLocks noChangeAspect="1"/>
          </p:cNvPicPr>
          <p:nvPr/>
        </p:nvPicPr>
        <p:blipFill>
          <a:blip r:embed="rId3">
            <a:extLst>
              <a:ext uri="{28A0092B-C50C-407E-A947-70E740481C1C}">
                <a14:useLocalDpi xmlns:a14="http://schemas.microsoft.com/office/drawing/2010/main" val="0"/>
              </a:ext>
            </a:extLst>
          </a:blip>
          <a:srcRect r="2" b="29287"/>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6" name="Picture 15" descr="A group of people in a room with a stage and a screen&#10;&#10;Description automatically generated">
            <a:extLst>
              <a:ext uri="{FF2B5EF4-FFF2-40B4-BE49-F238E27FC236}">
                <a16:creationId xmlns:a16="http://schemas.microsoft.com/office/drawing/2014/main" id="{3B49241E-6E15-1628-BE90-5ED4791D7B6C}"/>
              </a:ext>
            </a:extLst>
          </p:cNvPr>
          <p:cNvPicPr>
            <a:picLocks noChangeAspect="1"/>
          </p:cNvPicPr>
          <p:nvPr/>
        </p:nvPicPr>
        <p:blipFill>
          <a:blip r:embed="rId4">
            <a:extLst>
              <a:ext uri="{28A0092B-C50C-407E-A947-70E740481C1C}">
                <a14:useLocalDpi xmlns:a14="http://schemas.microsoft.com/office/drawing/2010/main" val="0"/>
              </a:ext>
            </a:extLst>
          </a:blip>
          <a:srcRect t="3289" r="2" b="27652"/>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3" name="Freeform: Shape 22">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9F39AA4D-96A2-1A7D-EE71-C7660535ADB8}"/>
              </a:ext>
            </a:extLst>
          </p:cNvPr>
          <p:cNvSpPr>
            <a:spLocks noGrp="1"/>
          </p:cNvSpPr>
          <p:nvPr>
            <p:ph type="title"/>
          </p:nvPr>
        </p:nvSpPr>
        <p:spPr>
          <a:xfrm>
            <a:off x="448056" y="685800"/>
            <a:ext cx="2807208" cy="1325563"/>
          </a:xfrm>
        </p:spPr>
        <p:txBody>
          <a:bodyPr vert="horz" lIns="91440" tIns="45720" rIns="91440" bIns="45720" rtlCol="0" anchor="ctr">
            <a:normAutofit/>
          </a:bodyPr>
          <a:lstStyle/>
          <a:p>
            <a:r>
              <a:rPr lang="en-US" sz="2800"/>
              <a:t>Use These Graphics on Social!</a:t>
            </a:r>
            <a:endParaRPr lang="en-US" sz="2800" kern="1200" dirty="0">
              <a:solidFill>
                <a:schemeClr val="tx1"/>
              </a:solidFill>
              <a:latin typeface="+mj-lt"/>
              <a:ea typeface="+mj-ea"/>
              <a:cs typeface="+mj-cs"/>
            </a:endParaRPr>
          </a:p>
        </p:txBody>
      </p:sp>
      <p:sp>
        <p:nvSpPr>
          <p:cNvPr id="27" name="Rectangle 26">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oogle Shape;158;p9">
            <a:extLst>
              <a:ext uri="{FF2B5EF4-FFF2-40B4-BE49-F238E27FC236}">
                <a16:creationId xmlns:a16="http://schemas.microsoft.com/office/drawing/2014/main" id="{AF638734-F47D-D358-DB06-865728ACDF51}"/>
              </a:ext>
            </a:extLst>
          </p:cNvPr>
          <p:cNvSpPr/>
          <p:nvPr/>
        </p:nvSpPr>
        <p:spPr>
          <a:xfrm>
            <a:off x="128017" y="2258568"/>
            <a:ext cx="3817798" cy="3922776"/>
          </a:xfrm>
          <a:prstGeom prst="snipRoundRect">
            <a:avLst>
              <a:gd name="adj1" fmla="val 16667"/>
              <a:gd name="adj2" fmla="val 16667"/>
            </a:avLst>
          </a:prstGeom>
        </p:spPr>
        <p:txBody>
          <a:bodyPr spcFirstLastPara="1" vert="horz" lIns="91440" tIns="45720" rIns="91440" bIns="45720" rtlCol="0" anchor="t" anchorCtr="0">
            <a:normAutofit/>
          </a:bodyPr>
          <a:lstStyle/>
          <a:p>
            <a:pPr>
              <a:lnSpc>
                <a:spcPct val="90000"/>
              </a:lnSpc>
              <a:buClr>
                <a:schemeClr val="lt1"/>
              </a:buClr>
              <a:buSzPct val="100000"/>
            </a:pPr>
            <a:r>
              <a:rPr lang="en-US" sz="2400" dirty="0"/>
              <a:t>Create your own posts about what you're most excited about at this year's event using the hashtag </a:t>
            </a:r>
            <a:r>
              <a:rPr lang="en-US" sz="2400" b="1" dirty="0"/>
              <a:t>#AAOS2025 </a:t>
            </a:r>
            <a:r>
              <a:rPr lang="en-US" sz="2400" dirty="0"/>
              <a:t>and add your own image or borrow one of ours in the following slides.</a:t>
            </a:r>
          </a:p>
        </p:txBody>
      </p:sp>
      <p:pic>
        <p:nvPicPr>
          <p:cNvPr id="14" name="Picture 13">
            <a:extLst>
              <a:ext uri="{FF2B5EF4-FFF2-40B4-BE49-F238E27FC236}">
                <a16:creationId xmlns:a16="http://schemas.microsoft.com/office/drawing/2014/main" id="{44BAC752-5939-8B78-43FF-71D5C84A9E5C}"/>
              </a:ext>
            </a:extLst>
          </p:cNvPr>
          <p:cNvPicPr>
            <a:picLocks noChangeAspect="1"/>
          </p:cNvPicPr>
          <p:nvPr/>
        </p:nvPicPr>
        <p:blipFill>
          <a:blip r:embed="rId5">
            <a:extLst>
              <a:ext uri="{28A0092B-C50C-407E-A947-70E740481C1C}">
                <a14:useLocalDpi xmlns:a14="http://schemas.microsoft.com/office/drawing/2010/main" val="0"/>
              </a:ext>
            </a:extLst>
          </a:blip>
          <a:srcRect l="-1375" t="6756" r="898" b="22195"/>
          <a:stretch/>
        </p:blipFill>
        <p:spPr>
          <a:xfrm>
            <a:off x="7381690" y="10"/>
            <a:ext cx="4810310"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031198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c807a80-9aca-4681-a8ad-31b1f353ac9d">
      <Terms xmlns="http://schemas.microsoft.com/office/infopath/2007/PartnerControls"/>
    </lcf76f155ced4ddcb4097134ff3c332f>
    <TaxCatchAll xmlns="b88963cb-67ac-45a8-b444-b4505ad1e69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92786D3E89F346B8020FE38CF94612" ma:contentTypeVersion="18" ma:contentTypeDescription="Create a new document." ma:contentTypeScope="" ma:versionID="b612e63f504ae2f079b0d296c060c91e">
  <xsd:schema xmlns:xsd="http://www.w3.org/2001/XMLSchema" xmlns:xs="http://www.w3.org/2001/XMLSchema" xmlns:p="http://schemas.microsoft.com/office/2006/metadata/properties" xmlns:ns2="0c807a80-9aca-4681-a8ad-31b1f353ac9d" xmlns:ns3="b88963cb-67ac-45a8-b444-b4505ad1e691" targetNamespace="http://schemas.microsoft.com/office/2006/metadata/properties" ma:root="true" ma:fieldsID="7532963b6d3514a1c668b988fb741e54" ns2:_="" ns3:_="">
    <xsd:import namespace="0c807a80-9aca-4681-a8ad-31b1f353ac9d"/>
    <xsd:import namespace="b88963cb-67ac-45a8-b444-b4505ad1e69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807a80-9aca-4681-a8ad-31b1f353ac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01ff484-9d2c-4be7-820b-857db63bd7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8963cb-67ac-45a8-b444-b4505ad1e69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919ffe8-141a-48b6-8082-864362c172d9}" ma:internalName="TaxCatchAll" ma:showField="CatchAllData" ma:web="b88963cb-67ac-45a8-b444-b4505ad1e6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990D31-FF3C-45D2-9329-7EC58B7AEF63}">
  <ds:schemaRefs>
    <ds:schemaRef ds:uri="http://schemas.microsoft.com/office/2006/documentManagement/types"/>
    <ds:schemaRef ds:uri="http://schemas.openxmlformats.org/package/2006/metadata/core-properties"/>
    <ds:schemaRef ds:uri="http://schemas.microsoft.com/office/2006/metadata/properties"/>
    <ds:schemaRef ds:uri="0c807a80-9aca-4681-a8ad-31b1f353ac9d"/>
    <ds:schemaRef ds:uri="http://purl.org/dc/elements/1.1/"/>
    <ds:schemaRef ds:uri="http://schemas.microsoft.com/office/infopath/2007/PartnerControls"/>
    <ds:schemaRef ds:uri="http://purl.org/dc/dcmitype/"/>
    <ds:schemaRef ds:uri="b88963cb-67ac-45a8-b444-b4505ad1e691"/>
    <ds:schemaRef ds:uri="http://www.w3.org/XML/1998/namespace"/>
    <ds:schemaRef ds:uri="http://purl.org/dc/terms/"/>
  </ds:schemaRefs>
</ds:datastoreItem>
</file>

<file path=customXml/itemProps2.xml><?xml version="1.0" encoding="utf-8"?>
<ds:datastoreItem xmlns:ds="http://schemas.openxmlformats.org/officeDocument/2006/customXml" ds:itemID="{D1F0D11B-7578-4790-9001-E3C09CE37E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807a80-9aca-4681-a8ad-31b1f353ac9d"/>
    <ds:schemaRef ds:uri="b88963cb-67ac-45a8-b444-b4505ad1e6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1D9F43-C590-486B-9C9D-13333CE8BF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TotalTime>
  <Words>1446</Words>
  <Application>Microsoft Office PowerPoint</Application>
  <PresentationFormat>Widescreen</PresentationFormat>
  <Paragraphs>114</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Arial Black</vt:lpstr>
      <vt:lpstr>Calibri</vt:lpstr>
      <vt:lpstr>Noto Sans Symbols</vt:lpstr>
      <vt:lpstr>Office Theme</vt:lpstr>
      <vt:lpstr>PowerPoint Presentation</vt:lpstr>
      <vt:lpstr>PowerPoint Presentation</vt:lpstr>
      <vt:lpstr>PowerPoint Presentation</vt:lpstr>
      <vt:lpstr>Social Media</vt:lpstr>
      <vt:lpstr>PowerPoint Presentation</vt:lpstr>
      <vt:lpstr>#Hashtagging</vt:lpstr>
      <vt:lpstr>Posting on LinkedIn &amp; Facebook</vt:lpstr>
      <vt:lpstr>Posting on X</vt:lpstr>
      <vt:lpstr>Use These Graphics on Social!</vt:lpstr>
      <vt:lpstr>Shareable Images</vt:lpstr>
      <vt:lpstr>Shareable Images</vt:lpstr>
      <vt:lpstr>YouTube Videos Share on Facebook, Twitter, or LinkedIn</vt:lpstr>
      <vt:lpstr>Email</vt:lpstr>
      <vt:lpstr>Personalized Email</vt:lpstr>
      <vt:lpstr>PowerPoint Presentation</vt:lpstr>
      <vt:lpstr>Email Signature Line</vt:lpstr>
      <vt:lpstr>Newsletters</vt:lpstr>
      <vt:lpstr>Personalized Email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Ocampo, Chris</dc:creator>
  <cp:lastModifiedBy>Bannon, Heather</cp:lastModifiedBy>
  <cp:revision>220</cp:revision>
  <dcterms:created xsi:type="dcterms:W3CDTF">2024-05-23T14:14:16Z</dcterms:created>
  <dcterms:modified xsi:type="dcterms:W3CDTF">2024-09-25T19:26:28Z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0x010100E492786D3E89F346B8020FE38CF94612</vt:lpwstr>
  </property>
  <property fmtid="{D5CDD505-2E9C-101B-9397-08002B2CF9AE}" pid="3" name="MediaServiceImageTags">
    <vt:lpwstr/>
  </property>
</Properties>
</file>