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ink/ink2.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301" r:id="rId5"/>
    <p:sldId id="302" r:id="rId6"/>
    <p:sldId id="257" r:id="rId7"/>
    <p:sldId id="262" r:id="rId8"/>
    <p:sldId id="259" r:id="rId9"/>
    <p:sldId id="258" r:id="rId10"/>
    <p:sldId id="263" r:id="rId11"/>
    <p:sldId id="261" r:id="rId12"/>
    <p:sldId id="265" r:id="rId13"/>
    <p:sldId id="264" r:id="rId14"/>
    <p:sldId id="266" r:id="rId15"/>
    <p:sldId id="310" r:id="rId16"/>
    <p:sldId id="267" r:id="rId17"/>
    <p:sldId id="269" r:id="rId18"/>
    <p:sldId id="270" r:id="rId19"/>
    <p:sldId id="271" r:id="rId20"/>
    <p:sldId id="272" r:id="rId21"/>
    <p:sldId id="274" r:id="rId22"/>
    <p:sldId id="275" r:id="rId23"/>
    <p:sldId id="276" r:id="rId24"/>
    <p:sldId id="277" r:id="rId25"/>
    <p:sldId id="278" r:id="rId26"/>
    <p:sldId id="279" r:id="rId27"/>
    <p:sldId id="285" r:id="rId28"/>
    <p:sldId id="286" r:id="rId29"/>
    <p:sldId id="287" r:id="rId30"/>
    <p:sldId id="283" r:id="rId31"/>
    <p:sldId id="314" r:id="rId32"/>
    <p:sldId id="315" r:id="rId33"/>
    <p:sldId id="280" r:id="rId34"/>
    <p:sldId id="311" r:id="rId35"/>
    <p:sldId id="260" r:id="rId36"/>
    <p:sldId id="256" r:id="rId37"/>
    <p:sldId id="312" r:id="rId38"/>
    <p:sldId id="313" r:id="rId39"/>
    <p:sldId id="305" r:id="rId40"/>
    <p:sldId id="306" r:id="rId41"/>
    <p:sldId id="30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F5F5F5"/>
    <a:srgbClr val="A37860"/>
    <a:srgbClr val="012060"/>
    <a:srgbClr val="203864"/>
    <a:srgbClr val="D9E2F3"/>
    <a:srgbClr val="FAFAFA"/>
    <a:srgbClr val="FFFFFF"/>
    <a:srgbClr val="EE7D30"/>
    <a:srgbClr val="C004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D4BF79-7E99-A0C6-419F-4C50EA49455C}" v="93" dt="2020-04-22T19:14:06.689"/>
    <p1510:client id="{87301962-05B3-1E51-C71C-B720F1C00450}" v="14" dt="2020-04-23T13:25:29.878"/>
    <p1510:client id="{1A6F28EB-50E4-B5E4-0762-7F39DC28BED9}" v="109" dt="2020-04-22T23:28:47.109"/>
    <p1510:client id="{47520C2A-4C17-2659-8DA9-48813D69B869}" v="6" dt="2020-04-22T21:00:51.925"/>
    <p1510:client id="{1B84263E-F43F-B4A5-6705-9428551C288B}" v="3" dt="2020-04-22T13:57:37.299"/>
    <p1510:client id="{3C75975B-7092-22AB-B691-C4DC0BD4B652}" v="6" dt="2020-04-22T18:46:53.871"/>
    <p1510:client id="{22EB3BE6-7899-084C-818E-B54F345196D0}" v="244" dt="2020-04-23T14:25:01.554"/>
    <p1510:client id="{8506BEAE-AAD3-4B71-B60D-3DAA76EDDCE4}" v="949" dt="2020-04-22T22:28:33.856"/>
    <p1510:client id="{4434CDF6-55B2-F182-26DF-9C2B2AC91C48}" v="90" dt="2020-04-23T12:50:36.542"/>
    <p1510:client id="{54D0CEF3-7023-DAAE-1C05-AEE05403DBAE}" v="14" dt="2020-04-22T22:55:31.859"/>
    <p1510:client id="{85B61A36-FFE5-750C-46D5-0794214F55CE}" v="3" dt="2020-04-22T17:49:12.601"/>
    <p1510:client id="{A597B81D-A150-76B5-497B-A96217616786}" v="174" dt="2020-04-22T20:03:34.016"/>
    <p1510:client id="{D32FBBCD-30A4-E545-3DEF-20B95B901E60}" v="9" dt="2020-04-22T19:18:01.919"/>
    <p1510:client id="{F38CE8D5-42C3-347C-A3B6-F90F9A978F1C}" v="68" dt="2020-04-23T00:51:28.0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842" autoAdjust="0"/>
  </p:normalViewPr>
  <p:slideViewPr>
    <p:cSldViewPr snapToGrid="0">
      <p:cViewPr varScale="1">
        <p:scale>
          <a:sx n="110" d="100"/>
          <a:sy n="110" d="100"/>
        </p:scale>
        <p:origin x="516" y="108"/>
      </p:cViewPr>
      <p:guideLst/>
    </p:cSldViewPr>
  </p:slideViewPr>
  <p:notesTextViewPr>
    <p:cViewPr>
      <p:scale>
        <a:sx n="3" d="2"/>
        <a:sy n="3" d="2"/>
      </p:scale>
      <p:origin x="0" y="0"/>
    </p:cViewPr>
  </p:notesTextViewPr>
  <p:notesViewPr>
    <p:cSldViewPr snapToGrid="0">
      <p:cViewPr varScale="1">
        <p:scale>
          <a:sx n="49" d="100"/>
          <a:sy n="49" d="100"/>
        </p:scale>
        <p:origin x="2668" y="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3T01:43:01.615"/>
    </inkml:context>
    <inkml:brush xml:id="br0">
      <inkml:brushProperty name="width" value="0.3" units="cm"/>
      <inkml:brushProperty name="height" value="0.6" units="cm"/>
      <inkml:brushProperty name="color" value="#FF2500"/>
      <inkml:brushProperty name="tip" value="rectangle"/>
      <inkml:brushProperty name="rasterOp" value="maskPen"/>
    </inkml:brush>
  </inkml:definitions>
  <inkml:trace contextRef="#ctx0" brushRef="#br0">5331 6946,'-59'0,"-14"0,37 0,-33 0,25 0,-28 0,19 0,-8 0,10 0,0 0,-10-8,8-1,-8-2,10-4,-10 13,7-13,-7 13,0-14,8 7,-18-1,7-6,-10 6,-11-10,8 2,-20-2,10 1,-1-1,-9 0,9-8,38 17,0 0,-39-17,4 8,11 2,0-1,1 1,-1-1,10 1,-7 0,8 0,-11-9,0 7,-11-8,8 1,-20 5,20-13,-19 13,19-13,-8 14,-1-6,9 0,-8 5,11-12,-11 12,8-5,-8 0,11-2,10-6,-7 6,7-4,1 5,-11-19,19 11,-11-20,5 19,13-15,-11 15,13-14,3 7,1 1,9 3,1 0,0 7,-1-16,0 7,7-9,-6 0,12-10,-12 8,11-19,-3 19,5-19,2 19,-2-18,2 17,0-29,0 26,7-16,2 22,0-10,6 8,-6-9,0 12,6-1,-5 9,-1-7,6 7,-5-9,7 0,0 0,-7 9,5-6,-5-5,7 0,0-8,0 10,0 0,0 0,0 0,0 1,0-1,0 0,0 0,0 0,0 0,0 0,0 9,0-6,0 6,0 0,0-7,0 16,0-16,0 7,0 0,0-7,0 16,8-16,-7 16,14-7,-13 9,4-9,1 7,-5-7,12 0,-5 7,0-6,5-6,-6 11,7-11,-6 14,5 0,-6 0,1 0,4 0,-4 0,6 0,0 0,1 0,0-8,-1 5,1-5,0-1,7 6,-6-5,12 8,-11 0,4 0,-7 0,7 7,-4-6,4 6,0-7,-5 0,12 7,-5-6,0 6,5 0,-5-5,7 5,9-1,-7-5,6 5,-8-6,9-1,-7 8,7-7,-1 5,-6-5,7 6,-9-5,8 13,-6-13,15 4,-6-7,0 1,17-3,-15 2,17-2,-11 1,3-10,-2 15,2-13,-2 16,-9 0,6-6,-15 15,29-15,-17 14,10-5,-6 6,-16 1,15-8,-6 6,0-6,6 7,-15 1,16-1,-16 8,7-5,-10 12,1-12,0 5,0 1,0 1,0 0,8 5,-6-12,7 12,-9-5,-1 0,10 6,-7-6,7 0,-10 5,1-5,9 7,-7-7,15 5,-15-4,7 6,0 0,-7 0,15 0,-15 0,16 0,-16 0,6 0,-8 0,0 0,0 0,8 0,-6 0,7 0,0 0,-7 0,15 0,-15 0,6 0,1 0,-7 0,29 0,-26 0,18 0,-15 0,-6 0,16 0,-16 6,15-4,-15 5,15-7,-15 7,6-5,-8 4,9-6,-7 7,6-5,-8 5,0-7,-1 0,10 0,-7 7,6-6,-8 6,9-7,-7 0,6 0,-16 0,6 0,-5 0,6 7,1-5,-8 5,6-7,-5 0,6 6,1-4,9 5,-15-1,22-4,-29 4,20 1,-15-6,8 6,0 0,-1-5,1 5,9 0,-7-5,7 12,-1-12,3 12,0-12,6 13,-15-13,16 13,-16-13,6 12,1-12,-7 12,7-13,-10 6,1 0,14 2,-11 6,3-6,-8 4,-6-11,8 12,0-12,0 11,0-11,-1 12,1-13,0 13,0-5,8 7,3-8,0 7,7-6,-8 0,1 5,7-5,-16 7,15-7,-15 5,7-13,0 14,-7-6,6 7,1-8,-7 6,15-5,-15 6,16 2,-16-1,6 0,-8-1,9 1,-7 0,6-7,-8 5,0-6,0 7,8 2,-6-2,7 1,-10-1,10 1,-7 0,6 0,-8-1,0 0,0 1,0-1,-1 1,-6-2,11 1,-10-1,4 1,-8-1,1-6,-7 4,14-4,-13 6,13 1,-13-1,5-5,0 4,-5-5,5 6,-7 0,0-6,0 4,0-4,0 6,0 0,7-7,-5 6,5-6,-7 7,0 0,7 1,-5-1,13 1,-6 0,0-1,6 1,-5 0,-1 0,6 0,-13-1,12 1,-12-1,6 1,-1-1,-5 0,5 1,-7-1,0 0,0-7,-1 5,1-4,0 6,0 0,0 0,0 0,0-6,0 4,0-4,0 6,6 6,-5-5,5-1,-6-1,-6-6,4 7,-4 0,6 0,0 0,-1-1,-5 1,10 0,-14 0,14 0,-16 0,10 0,-4 0,6 0,-7-1,6 1,-5 0,6 0,-1 0,1 0,-6 0,5 0,-12 0,11 0,-4 0,0 0,4 0,-10 0,10 0,-4-1,0 1,4 0,-10 0,10 0,-4 6,-1-4,6 4,-6-7,1 1,4 0,-11 0,11-1,-10 7,10-5,-11 4,5-5,1 0,-6 6,5-5,1 5,-6-6,5 0,1 6,-6-5,5 5,0-6,-4 0,10 6,-10-4,4 4,0-7,-4 1,10 6,-11-4,6 11,-1-11,-5 5,6-7,-1 8,-4-7,11 7,-11-8,4 0,0 6,-4-5,10 5,-10-6,4 0,0 6,-5-4,6 3,-2-5,-3-1,10 7,-11-5,6 4,-2-6,-3 1,10 5,-11-4,5 5,-6-6,6-1,-4 7,4-5,-6 5,6-6,-4 0,4 6,-6-5,6 5,-5-7,6 1,-7 6,0-4,0 4,0-6,0 7,0-5,0 6,0-1,0-5,0 5,0-7,0 0,0 13,0-9,0 9,0-13,0 0,0 6,0-5,0 5,0 2,0-6,0 5,0-7,0 0,0 7,0-5,0 6,0-8,0 0,0 6,0-5,0 13,0-13,0 7,0-8,0 0,0 6,0-5,0 5,0-6,0 0,0 14,0-11,0 11,0-14,0 7,0-5,0 5,0 1,0-6,0 5,0 0,0-5,-7 6,6-1,-5-5,-1 5,6-7,-5 0,-1 13,6-9,-6 9,1-13,5 0,-6 6,7-4,-6 4,4-6,-4 0,0 6,4-4,-10 4,10-7,-10 1,4 0,0 0,-5 7,5-5,-7 6,7-1,-4-5,3 13,-5-14,-1 14,0-13,-7 6,12 0,-10-6,12 6,-6-8,-1 7,1-5,-1 5,1-7,0 0,-1 7,1-5,-1 6,0-1,1-5,-1 5,-6-6,4 6,-5-4,7 4,-6-6,5-1,-7 8,9-6,-8 6,6-8,-13 1,13-1,-13 1,13 0,-14 7,7-6,-8 6,7-7,-5 0,13-1,-13 2,13-2,-13 1,13-1,-13 1,13-1,-13 1,13-1,-6 1,1 0,5-2,-6 2,1-1,5 0,-6-5,8 3,0-4,-8 0,6 4,-5-4,-1 6,6 0,-13 1,13 0,-13-7,5 5,-7-4,0 6,0 0,8 0,-6-6,5 4,-7-5,0 8,0-8,0 6,0-6,0 1,0 5,8-13,-6 13,5-12,1 10,-6-10,13 10,-6-10,8 10,0-10,0 4,-1 0,1-4,-6 10,4-10,-4 10,6-10,-1 10,1-10,0 10,0-11,0 6,0-1,0-5,-1 12,1-12,-6 12,4-12,-4 12,6-12,0 5,0 0,-6 2,4-1,-4-1,6 0,0-4,0 10,-6-4,5-1,-10 0,10-1,-11 2,10 6,-13 1,5 0,-16 1,7 0,-16 8,16-7,-15 8,14-10,-5 1,7 6,-7-4,5 5,-5-7,8-1,7-6,3 4,-1-5,6 0,-5-1,6-1,2 1,-1 1,0 4,0-5,0 1,0 4,0-11,0 12,0-12,0 12,0-6,0 7,0-6,0 4,0-11,0 11,0-10,0 10,-6-4,4 0,-3 4,5-11,0 11,1-4,-1-1,1 5,-6-10,5 4,-5-6,0 0,4 0,-4 0,0 0,5 0,-13 0,12 0,-15 0,14 0,-5 0,-1 0,6 0,-5 0,7 0,0 0,-4 11,3-8,-12 8,3-11,-7 0,0 7,0 1,0 1,0 5,0-6,8 1,1-2,8-1,0-5,0 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23T01:53:32.311"/>
    </inkml:context>
    <inkml:brush xml:id="br0">
      <inkml:brushProperty name="width" value="0.3" units="cm"/>
      <inkml:brushProperty name="height" value="0.6" units="cm"/>
      <inkml:brushProperty name="color" value="#FF2500"/>
      <inkml:brushProperty name="tip" value="rectangle"/>
      <inkml:brushProperty name="rasterOp" value="maskPen"/>
    </inkml:brush>
  </inkml:definitions>
  <inkml:trace contextRef="#ctx0" brushRef="#br0">1 15,'54'0,"-4"0,-19 0,-7-6,5 4,-14-4,7 6,-8 0,0 0,6 0,-6 0,6 0,-7 0,6 0,-3 0,4 0,-6 0,0 0,6 0,-5 0,6 0,-8 0,6 0,-4 0,3 0,-4 0,6 0,-5 0,5 0,-7 0,6 0,-4 0,4 0,-5 0,0 0,6 6,-5-5,5 6,-6-7,0 0,5 0,-3 6,3-5,-5 5,5-6,-4 0,5 6,-7-4,1 4,5-6,-4 0,5 0,-6 0,0 0,6 6,-4-5,4 6,-6-7,0 0,6 0,-5 6,5-5,-6 5,0-6,6 0,-5 0,5 0,-6 0,0 0,5 0,-4 0,4 0,-6 0,1 0,6 0,-4 0,3 0,-65 0,25 0,-50 0,40 0,7 0,-5 0,6 0,-8 7,0-5,-1 11,1-11,8 5,-15 1,20-7,-20 7,14-8,-7 0,0 0,8 0,-7 0,14 0,-5 0,7 0,0 0,-7 0,5 0,-4 0,-1 0,5 0,-6 0,8 0,0 0,-7 0,-2 0,1 0,0 0,8 0,0 0,-7 0,6 0,-6 0,7 0,0 0,-6 0,-3 0,1 0,0 0,8 0,0 0,-7 0,6 0,-6 0,8 0,-1 0,-5 0,4 0,-4 0,5 0,0 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D009F5-336A-D54D-B08E-71E6F4BBA872}" type="datetimeFigureOut">
              <a:rPr lang="en-US" smtClean="0"/>
              <a:t>4/24/2020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021DF-943C-1943-8B17-A714667E8A93}" type="slidenum">
              <a:rPr lang="en-US" smtClean="0"/>
              <a:t>‹#›</a:t>
            </a:fld>
            <a:endParaRPr lang="en-US"/>
          </a:p>
        </p:txBody>
      </p:sp>
    </p:spTree>
    <p:extLst>
      <p:ext uri="{BB962C8B-B14F-4D97-AF65-F5344CB8AC3E}">
        <p14:creationId xmlns:p14="http://schemas.microsoft.com/office/powerpoint/2010/main" val="2505443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hhs.gov/sites/default/files/relief-fund-payment-terms-and-conditions-04132020.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protect-us.mimecast.com/s/q1wwCwpEzrCpoKytRZTVc" TargetMode="External"/><Relationship Id="rId3" Type="http://schemas.openxmlformats.org/officeDocument/2006/relationships/hyperlink" Target="https://protect-us.mimecast.com/s/fhUUClYvl7f7LxXTGD-M3" TargetMode="External"/><Relationship Id="rId7" Type="http://schemas.openxmlformats.org/officeDocument/2006/relationships/hyperlink" Target="https://protect-us.mimecast.com/s/IvZjCv2YyZiXvxAc8Qg6P"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protect-us.mimecast.com/s/Fz8YCrkEr9U9xE2hG9Gn2" TargetMode="External"/><Relationship Id="rId5" Type="http://schemas.openxmlformats.org/officeDocument/2006/relationships/hyperlink" Target="https://protect-us.mimecast.com/s/FqB7Co2voyi4kEvI6oU0x" TargetMode="External"/><Relationship Id="rId4" Type="http://schemas.openxmlformats.org/officeDocument/2006/relationships/hyperlink" Target="https://protect-us.mimecast.com/s/yyG5Cn5Y0Of5nvmuN8T8R" TargetMode="External"/><Relationship Id="rId9" Type="http://schemas.openxmlformats.org/officeDocument/2006/relationships/hyperlink" Target="https://protect-us.mimecast.com/s/R1ZNCxkVA1UOZkxF73edw"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the current Stark law flexibilities, the AMA suggests that physicians have greater leverage in negotiating compensation packages.</a:t>
            </a:r>
          </a:p>
          <a:p>
            <a:r>
              <a:rPr lang="en-US" dirty="0"/>
              <a:t>Among other things, this means that:</a:t>
            </a:r>
            <a:endParaRPr lang="en-US" dirty="0">
              <a:cs typeface="Calibri"/>
            </a:endParaRPr>
          </a:p>
          <a:p>
            <a:r>
              <a:rPr lang="en-US" dirty="0"/>
              <a:t>    A physician can negotiate a higher payment rate per hour for work performed outside of normal duties in order to address COVID-19 patient care needs in the form of hazard pay.</a:t>
            </a:r>
            <a:endParaRPr lang="en-US" dirty="0">
              <a:cs typeface="Calibri"/>
            </a:endParaRPr>
          </a:p>
          <a:p>
            <a:r>
              <a:rPr lang="en-US" dirty="0"/>
              <a:t>    A hospital can agree to guarantee a certain level of financial compensation for physicians who are paid based on their productivity, but whose production has decreased due to the inability to perform elective surgeries.</a:t>
            </a:r>
            <a:endParaRPr lang="en-US" dirty="0">
              <a:cs typeface="Calibri"/>
            </a:endParaRPr>
          </a:p>
          <a:p>
            <a:r>
              <a:rPr lang="en-US" dirty="0"/>
              <a:t>    A physician and employer can mutually agree to a one-time severance agreement that pays the physician a defined amount of compensation in case of termination.</a:t>
            </a:r>
            <a:endParaRPr lang="en-US" dirty="0">
              <a:cs typeface="Calibri"/>
            </a:endParaRPr>
          </a:p>
          <a:p>
            <a:r>
              <a:rPr lang="en-US" dirty="0"/>
              <a:t>Employer flexibilities</a:t>
            </a:r>
            <a:endParaRPr lang="en-US" dirty="0">
              <a:cs typeface="Calibri"/>
            </a:endParaRPr>
          </a:p>
          <a:p>
            <a:r>
              <a:rPr lang="en-US" dirty="0"/>
              <a:t>As the COVID-19 pandemic continues, hospitals and health systems will have an added amount of flexibility in the agreements they are able to make with physicians who negotiate as part of the termination process.</a:t>
            </a:r>
            <a:endParaRPr lang="en-US" dirty="0">
              <a:cs typeface="Calibri"/>
            </a:endParaRPr>
          </a:p>
          <a:p>
            <a:r>
              <a:rPr lang="en-US" dirty="0"/>
              <a:t>For example, physicians whose positions are terminated can try and negotiate for:</a:t>
            </a:r>
            <a:endParaRPr lang="en-US" dirty="0">
              <a:cs typeface="Calibri"/>
            </a:endParaRPr>
          </a:p>
          <a:p>
            <a:r>
              <a:rPr lang="en-US" dirty="0"/>
              <a:t>    Severance packages.</a:t>
            </a:r>
            <a:endParaRPr lang="en-US" dirty="0">
              <a:cs typeface="Calibri"/>
            </a:endParaRPr>
          </a:p>
          <a:p>
            <a:r>
              <a:rPr lang="en-US" dirty="0"/>
              <a:t>    Waivers of noncompete clauses that would allow the physician to continue practicing in the immediate vicinity of the employer.</a:t>
            </a:r>
            <a:endParaRPr lang="en-US" dirty="0">
              <a:cs typeface="Calibri"/>
            </a:endParaRPr>
          </a:p>
          <a:p>
            <a:r>
              <a:rPr lang="en-US" dirty="0"/>
              <a:t>    Access to the employer’s electronic health record or other technology and resources at a free or reduced rate for the duration of the COVID-19 pandemic.</a:t>
            </a:r>
            <a:endParaRPr lang="en-US" dirty="0">
              <a:cs typeface="Calibri"/>
            </a:endParaRPr>
          </a:p>
          <a:p>
            <a:r>
              <a:rPr lang="en-US" dirty="0"/>
              <a:t>Patient rights</a:t>
            </a:r>
            <a:endParaRPr lang="en-US" dirty="0">
              <a:cs typeface="Calibri"/>
            </a:endParaRPr>
          </a:p>
          <a:p>
            <a:r>
              <a:rPr lang="en-US" dirty="0"/>
              <a:t>Patients’ welfare should be the first priority in any situation where the interests of physicians and hospitals are in conflict. No employer should restrict physicians’ freedom to advocate for the best interest of their patients.”</a:t>
            </a:r>
            <a:endParaRPr lang="en-US" dirty="0">
              <a:cs typeface="Calibri"/>
            </a:endParaRPr>
          </a:p>
          <a:p>
            <a:r>
              <a:rPr lang="en-US" dirty="0"/>
              <a:t>The AMA guide includes additional examples of employment-related concessions that terminated employees can seek from their employer.</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1A021DF-943C-1943-8B17-A714667E8A93}" type="slidenum">
              <a:rPr lang="en-US" smtClean="0"/>
              <a:t>12</a:t>
            </a:fld>
            <a:endParaRPr lang="en-US"/>
          </a:p>
        </p:txBody>
      </p:sp>
    </p:spTree>
    <p:extLst>
      <p:ext uri="{BB962C8B-B14F-4D97-AF65-F5344CB8AC3E}">
        <p14:creationId xmlns:p14="http://schemas.microsoft.com/office/powerpoint/2010/main" val="3484956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On 4/22, HHS announced an extra $70B will be released from the CARES relief fund: </a:t>
            </a:r>
          </a:p>
          <a:p>
            <a:pPr rtl="0" fontAlgn="base"/>
            <a:endParaRPr lang="en-US" sz="1200" b="1" i="0" kern="1200">
              <a:solidFill>
                <a:schemeClr val="tx1"/>
              </a:solidFill>
              <a:effectLst/>
              <a:latin typeface="+mn-lt"/>
              <a:ea typeface="+mn-ea"/>
              <a:cs typeface="+mn-cs"/>
            </a:endParaRPr>
          </a:p>
          <a:p>
            <a:pPr rtl="0" fontAlgn="base"/>
            <a:r>
              <a:rPr lang="en-US" sz="1200" b="1" i="0" kern="1200">
                <a:solidFill>
                  <a:schemeClr val="tx1"/>
                </a:solidFill>
                <a:effectLst/>
                <a:latin typeface="+mn-lt"/>
                <a:ea typeface="+mn-ea"/>
                <a:cs typeface="+mn-cs"/>
              </a:rPr>
              <a:t>Allocations of CARES Act Provider Relief Fund ($100 billion)</a:t>
            </a:r>
            <a:r>
              <a:rPr lang="en-US" sz="1200" b="0" i="0" kern="1200">
                <a:solidFill>
                  <a:schemeClr val="tx1"/>
                </a:solidFill>
                <a:effectLst/>
                <a:latin typeface="+mn-lt"/>
                <a:ea typeface="+mn-ea"/>
                <a:cs typeface="+mn-cs"/>
              </a:rPr>
              <a:t>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$20 billion will go to providers with a relatively small share of their revenue coming from Medicare fee-for-service, such as children’s hospitals </a:t>
            </a:r>
          </a:p>
          <a:p>
            <a:pPr marL="628650" lvl="1" indent="-171450" rtl="0" fontAlgn="base">
              <a:buFont typeface="Arial" panose="020B0604020202020204" pitchFamily="34" charset="0"/>
              <a:buChar char="•"/>
            </a:pPr>
            <a:r>
              <a:rPr lang="en-US" sz="1200" b="0" i="0" kern="1200">
                <a:solidFill>
                  <a:schemeClr val="tx1"/>
                </a:solidFill>
                <a:effectLst/>
                <a:latin typeface="+mn-lt"/>
                <a:ea typeface="+mn-ea"/>
                <a:cs typeface="+mn-cs"/>
              </a:rPr>
              <a:t>Payments will go out weekly, on a rolling basis, as information is validated starting on April 24, 2020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$10 billion allocation for covid-19 high impact areas, a targeted distribution to hospitals in areas that have been particularly impacted by the COVID-19 outbreak such as hospitals serving COVID-19 patients in New York.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  Allocation for the uninsured </a:t>
            </a:r>
          </a:p>
          <a:p>
            <a:pPr marL="628650" lvl="1" indent="-171450" rtl="0" fontAlgn="base">
              <a:buFont typeface="Arial" panose="020B0604020202020204" pitchFamily="34" charset="0"/>
              <a:buChar char="•"/>
            </a:pPr>
            <a:r>
              <a:rPr lang="en-US" sz="1200" b="0" i="0" kern="1200">
                <a:solidFill>
                  <a:schemeClr val="tx1"/>
                </a:solidFill>
                <a:effectLst/>
                <a:latin typeface="+mn-lt"/>
                <a:ea typeface="+mn-ea"/>
                <a:cs typeface="+mn-cs"/>
              </a:rPr>
              <a:t>Health care providers who provided treatment for uninsured COVID-19 patients on or after February 4, 2020, can request claims reimbursement and will be reimbursed at Medicare rates, subject to available funding through HRSA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$10 </a:t>
            </a:r>
            <a:r>
              <a:rPr lang="en-US" sz="1200" b="0" i="0" kern="1200" err="1">
                <a:solidFill>
                  <a:schemeClr val="tx1"/>
                </a:solidFill>
                <a:effectLst/>
                <a:latin typeface="+mn-lt"/>
                <a:ea typeface="+mn-ea"/>
                <a:cs typeface="+mn-cs"/>
              </a:rPr>
              <a:t>bn</a:t>
            </a:r>
            <a:r>
              <a:rPr lang="en-US" sz="1200" b="0" i="0" kern="1200">
                <a:solidFill>
                  <a:schemeClr val="tx1"/>
                </a:solidFill>
                <a:effectLst/>
                <a:latin typeface="+mn-lt"/>
                <a:ea typeface="+mn-ea"/>
                <a:cs typeface="+mn-cs"/>
              </a:rPr>
              <a:t> allocation for rural providers on the basis of operating expenses, using a methodology that distributes payments proportionately to each facility and clinic.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$400 million for Indian Health Service distributed on the basis of operating expenses in addition to support for telehealth infrastructure </a:t>
            </a:r>
          </a:p>
          <a:p>
            <a:pPr rtl="0" fontAlgn="base"/>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Providers can register for the program on April 27, 2020, and begin submitting claims in early May 2020. For more information, visit hrsa.gov/</a:t>
            </a:r>
            <a:r>
              <a:rPr lang="en-US" sz="1200" b="0" i="0" kern="1200" err="1">
                <a:solidFill>
                  <a:schemeClr val="tx1"/>
                </a:solidFill>
                <a:effectLst/>
                <a:latin typeface="+mn-lt"/>
                <a:ea typeface="+mn-ea"/>
                <a:cs typeface="+mn-cs"/>
              </a:rPr>
              <a:t>coviduninsuredclaim</a:t>
            </a:r>
            <a:r>
              <a:rPr lang="en-US" sz="1200" b="0" i="0" kern="1200">
                <a:solidFill>
                  <a:schemeClr val="tx1"/>
                </a:solidFill>
                <a:effectLst/>
                <a:latin typeface="+mn-lt"/>
                <a:ea typeface="+mn-ea"/>
                <a:cs typeface="+mn-cs"/>
              </a:rPr>
              <a:t>  </a:t>
            </a:r>
          </a:p>
          <a:p>
            <a:pPr rtl="0" fontAlgn="base"/>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Some providers, including skilled nursing facilities, dentists, and providers that solely take Medicaid will receive further, separate funding </a:t>
            </a:r>
          </a:p>
          <a:p>
            <a:pPr rtl="0" fontAlgn="base"/>
            <a:r>
              <a:rPr lang="en-US" sz="1200" b="0" i="0" kern="1200">
                <a:solidFill>
                  <a:schemeClr val="tx1"/>
                </a:solidFill>
                <a:effectLst/>
                <a:latin typeface="+mn-lt"/>
                <a:ea typeface="+mn-ea"/>
                <a:cs typeface="+mn-cs"/>
              </a:rPr>
              <a:t> </a:t>
            </a:r>
            <a:r>
              <a:rPr lang="en-US" sz="1200" kern="1200">
                <a:solidFill>
                  <a:schemeClr val="tx1"/>
                </a:solidFill>
                <a:effectLst/>
                <a:latin typeface="+mn-lt"/>
                <a:ea typeface="+mn-ea"/>
                <a:cs typeface="+mn-cs"/>
              </a:rPr>
              <a:t>Payments are based on an HHS-determined methodology, which can be estimated by providers as their individual 2019 Medicare FFS payments divided by total 2019 FFS payments ($484,000,000,000) and multiplied by $30,000,000,000. </a:t>
            </a:r>
          </a:p>
          <a:p>
            <a:pPr lvl="0"/>
            <a:r>
              <a:rPr lang="en-US" sz="1200" kern="1200">
                <a:solidFill>
                  <a:schemeClr val="tx1"/>
                </a:solidFill>
                <a:effectLst/>
                <a:latin typeface="+mn-lt"/>
                <a:ea typeface="+mn-ea"/>
                <a:cs typeface="+mn-cs"/>
              </a:rPr>
              <a:t>Within 30 days of receipt of the funds, providers are required to sign an attestation confirming receipt and agreeing to the </a:t>
            </a:r>
            <a:r>
              <a:rPr lang="en-US" sz="1200" u="sng" kern="1200">
                <a:solidFill>
                  <a:schemeClr val="tx1"/>
                </a:solidFill>
                <a:effectLst/>
                <a:latin typeface="+mn-lt"/>
                <a:ea typeface="+mn-ea"/>
                <a:cs typeface="+mn-cs"/>
                <a:hlinkClick r:id="rId3"/>
              </a:rPr>
              <a:t>terms and conditions</a:t>
            </a:r>
            <a:r>
              <a:rPr lang="en-US" sz="1200" kern="1200">
                <a:solidFill>
                  <a:schemeClr val="tx1"/>
                </a:solidFill>
                <a:effectLst/>
                <a:latin typeface="+mn-lt"/>
                <a:ea typeface="+mn-ea"/>
                <a:cs typeface="+mn-cs"/>
              </a:rPr>
              <a:t>. </a:t>
            </a:r>
          </a:p>
          <a:p>
            <a:pPr lvl="0"/>
            <a:r>
              <a:rPr lang="en-US" sz="1200" kern="1200">
                <a:solidFill>
                  <a:schemeClr val="tx1"/>
                </a:solidFill>
                <a:effectLst/>
                <a:latin typeface="+mn-lt"/>
                <a:ea typeface="+mn-ea"/>
                <a:cs typeface="+mn-cs"/>
              </a:rPr>
              <a:t>If there is evidence of grave misuse or illegal use of the funds, or if the provider balance bills for COVID-19 related treatment, HHS has the authority to require repayment of the grant.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All facilities and providers that received Medicare Fee-for-Service (FFS) reimbursement in 2019 will be eligible for these funds.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providers will still be eligible to receive the funds if they provide diagnoses, testing, or care for individuals with possible or confirmed cases of COVID-19.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Week of 4/20 increase of $75 billion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lvl="0"/>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303222BA-67EB-423C-90FE-919FBCF435D3}" type="slidenum">
              <a:rPr lang="en-US" smtClean="0"/>
              <a:t>23</a:t>
            </a:fld>
            <a:endParaRPr lang="en-US"/>
          </a:p>
        </p:txBody>
      </p:sp>
    </p:spTree>
    <p:extLst>
      <p:ext uri="{BB962C8B-B14F-4D97-AF65-F5344CB8AC3E}">
        <p14:creationId xmlns:p14="http://schemas.microsoft.com/office/powerpoint/2010/main" val="427993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a:t>More than 120 bills </a:t>
            </a:r>
            <a:r>
              <a:rPr lang="en-US"/>
              <a:t>have been introduced in 40 states, Puerto Rico, and the District of Columbia on paid sick leave and worker protections, as well as appropriations requests.</a:t>
            </a:r>
          </a:p>
          <a:p>
            <a:pPr marL="171450" indent="-171450">
              <a:buFont typeface="Arial" panose="020B0604020202020204" pitchFamily="34" charset="0"/>
              <a:buChar char="•"/>
            </a:pPr>
            <a:r>
              <a:rPr lang="en-US" b="1"/>
              <a:t>Over 295 executive actions </a:t>
            </a:r>
            <a:r>
              <a:rPr lang="en-US"/>
              <a:t>have been issued related to declarations of states of emergency, school closures, prohibition of mass gatherings, retail and business closures and restrictions and stay-at-home orders. </a:t>
            </a:r>
            <a:r>
              <a:rPr lang="en-US" b="1"/>
              <a:t>Over 960 executive actions </a:t>
            </a:r>
            <a:r>
              <a:rPr lang="en-US" b="0"/>
              <a:t>have been issued in total. </a:t>
            </a:r>
          </a:p>
          <a:p>
            <a:pPr marL="171450" indent="-171450">
              <a:buFont typeface="Arial" panose="020B0604020202020204" pitchFamily="34" charset="0"/>
              <a:buChar char="•"/>
            </a:pPr>
            <a:r>
              <a:rPr lang="en-US"/>
              <a:t>More than 20 state task forces have been established by 12 governors. </a:t>
            </a:r>
          </a:p>
          <a:p>
            <a:pPr marL="171450" indent="-171450">
              <a:buFont typeface="Arial" panose="020B0604020202020204" pitchFamily="34" charset="0"/>
              <a:buChar char="•"/>
            </a:pPr>
            <a:r>
              <a:rPr lang="en-US" b="1"/>
              <a:t>More than 25 states and the District of Columbia </a:t>
            </a:r>
            <a:r>
              <a:rPr lang="en-US"/>
              <a:t>have issued emergency regulations on a variety of issues including, but not limited to insurance carriers, </a:t>
            </a:r>
            <a:r>
              <a:rPr lang="en-US" b="0"/>
              <a:t>labor &amp; wage issues and medical licensure. </a:t>
            </a:r>
          </a:p>
          <a:p>
            <a:pPr marL="171450" indent="-171450">
              <a:buFont typeface="Arial" panose="020B0604020202020204" pitchFamily="34" charset="0"/>
              <a:buChar char="•"/>
            </a:pPr>
            <a:r>
              <a:rPr lang="en-US" b="1"/>
              <a:t>71 legislative chambers </a:t>
            </a:r>
            <a:r>
              <a:rPr lang="en-US"/>
              <a:t>have either temporarily adjourned, moved to virtual meetings, or announced an early recess or adjourned for the year. </a:t>
            </a:r>
            <a:endParaRPr lang="en-US">
              <a:cs typeface="Calibri"/>
            </a:endParaRPr>
          </a:p>
        </p:txBody>
      </p:sp>
      <p:sp>
        <p:nvSpPr>
          <p:cNvPr id="4" name="Slide Number Placeholder 3"/>
          <p:cNvSpPr>
            <a:spLocks noGrp="1"/>
          </p:cNvSpPr>
          <p:nvPr>
            <p:ph type="sldNum" sz="quarter" idx="5"/>
          </p:nvPr>
        </p:nvSpPr>
        <p:spPr/>
        <p:txBody>
          <a:bodyPr/>
          <a:lstStyle/>
          <a:p>
            <a:fld id="{A0DCBB0F-2933-4EA0-B4BB-A5419EA174A1}" type="slidenum">
              <a:rPr lang="en-US" smtClean="0"/>
              <a:t>24</a:t>
            </a:fld>
            <a:endParaRPr lang="en-US"/>
          </a:p>
        </p:txBody>
      </p:sp>
    </p:spTree>
    <p:extLst>
      <p:ext uri="{BB962C8B-B14F-4D97-AF65-F5344CB8AC3E}">
        <p14:creationId xmlns:p14="http://schemas.microsoft.com/office/powerpoint/2010/main" val="592003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States have been grappling with a variety of issues in responding to the COVID-19 pandemic, including, but certainly not limited to, these important challenges impacting physicians and our patients: </a:t>
            </a:r>
          </a:p>
          <a:p>
            <a:pPr marL="0" indent="0">
              <a:buFont typeface="Arial" panose="020B0604020202020204" pitchFamily="34" charset="0"/>
              <a:buNone/>
            </a:pPr>
            <a:endParaRPr lang="en-US"/>
          </a:p>
          <a:p>
            <a:pPr marL="628650" lvl="1" indent="-171450">
              <a:buFont typeface="Arial" panose="020B0604020202020204" pitchFamily="34" charset="0"/>
              <a:buChar char="•"/>
            </a:pPr>
            <a:r>
              <a:rPr lang="en-US"/>
              <a:t>Patient cost-sharing and access to testing and treatment, especially among those lacking insurance or having recently lost employer-sponsored coverage.</a:t>
            </a:r>
          </a:p>
          <a:p>
            <a:pPr marL="628650" lvl="1" indent="-171450">
              <a:buFont typeface="Arial" panose="020B0604020202020204" pitchFamily="34" charset="0"/>
              <a:buChar char="•"/>
            </a:pPr>
            <a:r>
              <a:rPr lang="en-US"/>
              <a:t>Allowing physicians licensed in good standing to practice across state lines.</a:t>
            </a:r>
          </a:p>
          <a:p>
            <a:pPr marL="1085850" lvl="2" indent="-171450">
              <a:buFont typeface="Arial" panose="020B0604020202020204" pitchFamily="34" charset="0"/>
              <a:buChar char="•"/>
            </a:pPr>
            <a:r>
              <a:rPr lang="en-US"/>
              <a:t>This is an important element, though it’s vital that if states include broad language to include reciprocity for all health care professionals, that they also include language clarifying that they are subject to the scope-of-practice laws of the host state and may not exceed the scope established by their state. </a:t>
            </a:r>
          </a:p>
          <a:p>
            <a:pPr marL="628650" lvl="1" indent="-171450">
              <a:buFont typeface="Arial" panose="020B0604020202020204" pitchFamily="34" charset="0"/>
              <a:buChar char="•"/>
            </a:pPr>
            <a:r>
              <a:rPr lang="en-US"/>
              <a:t>It’s also vitally important that medical liability issues during the pandemic are addressed. Specifically, states should: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Provide immunity from civil liability for any harm caused in the course of providing medical services in support of the state’s response to the COVID-19 outbreak, harm caused by volunteer physicians acting in good faith and </a:t>
            </a:r>
            <a:r>
              <a:rPr lang="en-US" sz="1200" b="1" i="0" kern="1200">
                <a:solidFill>
                  <a:schemeClr val="tx1"/>
                </a:solidFill>
                <a:effectLst/>
                <a:latin typeface="+mn-lt"/>
                <a:ea typeface="+mn-ea"/>
                <a:cs typeface="+mn-cs"/>
              </a:rPr>
              <a:t>harm caused resulting from a federal, state or local directive to cancel, delay or deny care</a:t>
            </a:r>
            <a:r>
              <a:rPr lang="en-US" sz="1200" b="0" i="0" kern="1200">
                <a:solidFill>
                  <a:schemeClr val="tx1"/>
                </a:solidFill>
                <a:effectLst/>
                <a:latin typeface="+mn-lt"/>
                <a:ea typeface="+mn-ea"/>
                <a:cs typeface="+mn-cs"/>
              </a:rPr>
              <a:t> as a result of the COVID-19 pandemic.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Eliminating barriers to providing care by telemedicine and advocating for appropriate reimbursement is also paramount.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And as we all know, states have established a variety of restrictions on procedures considered “elective.” </a:t>
            </a:r>
            <a:endParaRPr lang="en-US"/>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A0DCBB0F-2933-4EA0-B4BB-A5419EA174A1}" type="slidenum">
              <a:rPr lang="en-US" smtClean="0"/>
              <a:t>25</a:t>
            </a:fld>
            <a:endParaRPr lang="en-US"/>
          </a:p>
        </p:txBody>
      </p:sp>
    </p:spTree>
    <p:extLst>
      <p:ext uri="{BB962C8B-B14F-4D97-AF65-F5344CB8AC3E}">
        <p14:creationId xmlns:p14="http://schemas.microsoft.com/office/powerpoint/2010/main" val="1098097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kern="1200">
                <a:solidFill>
                  <a:schemeClr val="tx1"/>
                </a:solidFill>
                <a:effectLst/>
                <a:latin typeface="+mn-lt"/>
                <a:ea typeface="+mn-ea"/>
                <a:cs typeface="+mn-cs"/>
              </a:rPr>
              <a:t>We are beginning to see some states ease restrictions that have been placed on elective procedures. </a:t>
            </a:r>
          </a:p>
          <a:p>
            <a:pPr marL="171450" lvl="0" indent="-171450">
              <a:buFont typeface="Arial" panose="020B0604020202020204" pitchFamily="34" charset="0"/>
              <a:buChar char="•"/>
            </a:pPr>
            <a:r>
              <a:rPr lang="en-US"/>
              <a:t>States vary significantly concerning how to distinguish between services that should be delayed and those that should not. </a:t>
            </a:r>
          </a:p>
          <a:p>
            <a:pPr marL="171450" lvl="0" indent="-171450">
              <a:buFont typeface="Arial" panose="020B0604020202020204" pitchFamily="34" charset="0"/>
              <a:buChar char="•"/>
            </a:pPr>
            <a:r>
              <a:rPr lang="en-US"/>
              <a:t>Regardless of the specifics that states provide, physicians should consult the recommendations from CMS, the CDC, AAOS and the American College of Surgeons to aid in decision-making</a:t>
            </a:r>
            <a:r>
              <a:rPr lang="en-US" sz="1200" b="0" kern="1200">
                <a:solidFill>
                  <a:schemeClr val="tx1"/>
                </a:solidFill>
                <a:effectLst/>
                <a:latin typeface="+mn-lt"/>
                <a:ea typeface="+mn-ea"/>
                <a:cs typeface="+mn-cs"/>
              </a:rPr>
              <a:t>. </a:t>
            </a:r>
          </a:p>
          <a:p>
            <a:pPr marL="0" lvl="0" indent="0">
              <a:buFont typeface="Arial" panose="020B0604020202020204" pitchFamily="34" charset="0"/>
              <a:buNone/>
            </a:pPr>
            <a:endParaRPr lang="en-US" sz="1200" b="0" kern="1200">
              <a:solidFill>
                <a:schemeClr val="tx1"/>
              </a:solidFill>
              <a:effectLst/>
              <a:latin typeface="+mn-lt"/>
              <a:ea typeface="+mn-ea"/>
              <a:cs typeface="+mn-cs"/>
            </a:endParaRPr>
          </a:p>
          <a:p>
            <a:pPr lvl="0"/>
            <a:r>
              <a:rPr lang="en-US" sz="1200" b="1" u="sng" kern="1200">
                <a:solidFill>
                  <a:schemeClr val="tx1"/>
                </a:solidFill>
                <a:effectLst/>
                <a:latin typeface="+mn-lt"/>
                <a:ea typeface="+mn-ea"/>
                <a:cs typeface="+mn-cs"/>
              </a:rPr>
              <a:t>Background</a:t>
            </a:r>
            <a:r>
              <a:rPr lang="en-US" sz="1200" b="1" kern="1200">
                <a:solidFill>
                  <a:schemeClr val="tx1"/>
                </a:solidFill>
                <a:effectLst/>
                <a:latin typeface="+mn-lt"/>
                <a:ea typeface="+mn-ea"/>
                <a:cs typeface="+mn-cs"/>
              </a:rPr>
              <a:t>:</a:t>
            </a:r>
          </a:p>
          <a:p>
            <a:pPr lvl="0"/>
            <a:endParaRPr lang="en-US" sz="1200" b="1" kern="1200">
              <a:solidFill>
                <a:schemeClr val="tx1"/>
              </a:solidFill>
              <a:effectLst/>
              <a:latin typeface="+mn-lt"/>
              <a:ea typeface="+mn-ea"/>
              <a:cs typeface="+mn-cs"/>
            </a:endParaRPr>
          </a:p>
          <a:p>
            <a:pPr lvl="0"/>
            <a:r>
              <a:rPr lang="en-US" sz="1200" b="1" kern="1200">
                <a:solidFill>
                  <a:schemeClr val="tx1"/>
                </a:solidFill>
                <a:effectLst/>
                <a:latin typeface="+mn-lt"/>
                <a:ea typeface="+mn-ea"/>
                <a:cs typeface="+mn-cs"/>
              </a:rPr>
              <a:t>AK</a:t>
            </a:r>
            <a:r>
              <a:rPr lang="en-US" sz="1200" kern="1200">
                <a:solidFill>
                  <a:schemeClr val="tx1"/>
                </a:solidFill>
                <a:effectLst/>
                <a:latin typeface="+mn-lt"/>
                <a:ea typeface="+mn-ea"/>
                <a:cs typeface="+mn-cs"/>
              </a:rPr>
              <a:t>: </a:t>
            </a:r>
            <a:r>
              <a:rPr lang="en-US" sz="1200" kern="1200">
                <a:solidFill>
                  <a:schemeClr val="tx1"/>
                </a:solidFill>
                <a:effectLst/>
                <a:highlight>
                  <a:srgbClr val="000000"/>
                </a:highlight>
                <a:latin typeface="+mn-lt"/>
                <a:ea typeface="+mn-ea"/>
                <a:cs typeface="+mn-cs"/>
              </a:rPr>
              <a:t>Gov. Dunleavy </a:t>
            </a:r>
            <a:r>
              <a:rPr lang="en-US" sz="1200" u="sng" kern="1200">
                <a:solidFill>
                  <a:schemeClr val="tx1"/>
                </a:solidFill>
                <a:effectLst/>
                <a:highlight>
                  <a:srgbClr val="000000"/>
                </a:highlight>
                <a:latin typeface="+mn-lt"/>
                <a:ea typeface="+mn-ea"/>
                <a:cs typeface="+mn-cs"/>
                <a:hlinkClick r:id="rId3"/>
              </a:rPr>
              <a:t>issued a mandate</a:t>
            </a:r>
            <a:r>
              <a:rPr lang="en-US" sz="1200" kern="1200">
                <a:solidFill>
                  <a:schemeClr val="tx1"/>
                </a:solidFill>
                <a:effectLst/>
                <a:highlight>
                  <a:srgbClr val="000000"/>
                </a:highlight>
                <a:latin typeface="+mn-lt"/>
                <a:ea typeface="+mn-ea"/>
                <a:cs typeface="+mn-cs"/>
              </a:rPr>
              <a:t> to allow non-urgent elective services, that cannot be delayed beyond eight weeks without posing a significant risk to quality of life, to resume May 4. The order additionally lays out a range of safety precautions that must be met in order for facilities, which explicitly include ambulatory surgical centers, to provide elective services.</a:t>
            </a:r>
          </a:p>
          <a:p>
            <a:pPr lvl="0"/>
            <a:r>
              <a:rPr lang="en-US" sz="1200" b="1" kern="1200">
                <a:solidFill>
                  <a:schemeClr val="tx1"/>
                </a:solidFill>
                <a:effectLst/>
                <a:latin typeface="+mn-lt"/>
                <a:ea typeface="+mn-ea"/>
                <a:cs typeface="+mn-cs"/>
              </a:rPr>
              <a:t>IN</a:t>
            </a:r>
            <a:r>
              <a:rPr lang="en-US" sz="1200" kern="1200">
                <a:solidFill>
                  <a:schemeClr val="tx1"/>
                </a:solidFill>
                <a:effectLst/>
                <a:latin typeface="+mn-lt"/>
                <a:ea typeface="+mn-ea"/>
                <a:cs typeface="+mn-cs"/>
              </a:rPr>
              <a:t>: Gov. Holcomb </a:t>
            </a:r>
            <a:r>
              <a:rPr lang="en-US" sz="1200" u="sng" kern="1200">
                <a:solidFill>
                  <a:schemeClr val="tx1"/>
                </a:solidFill>
                <a:effectLst/>
                <a:latin typeface="+mn-lt"/>
                <a:ea typeface="+mn-ea"/>
                <a:cs typeface="+mn-cs"/>
                <a:hlinkClick r:id="rId4"/>
              </a:rPr>
              <a:t>announced</a:t>
            </a:r>
            <a:r>
              <a:rPr lang="en-US" sz="1200" kern="1200">
                <a:solidFill>
                  <a:schemeClr val="tx1"/>
                </a:solidFill>
                <a:effectLst/>
                <a:latin typeface="+mn-lt"/>
                <a:ea typeface="+mn-ea"/>
                <a:cs typeface="+mn-cs"/>
              </a:rPr>
              <a:t> the easing of elective surgery restrictions on hospitals this week. He added “… if state medical supplies remain adequate, then more procedures at clinics and surgery centers could be allowed next week.” </a:t>
            </a:r>
          </a:p>
          <a:p>
            <a:pPr lvl="0"/>
            <a:r>
              <a:rPr lang="en-US" sz="1200" b="1" kern="1200">
                <a:solidFill>
                  <a:schemeClr val="tx1"/>
                </a:solidFill>
                <a:effectLst/>
                <a:latin typeface="+mn-lt"/>
                <a:ea typeface="+mn-ea"/>
                <a:cs typeface="+mn-cs"/>
              </a:rPr>
              <a:t>LA</a:t>
            </a:r>
            <a:r>
              <a:rPr lang="en-US" sz="1200" kern="1200">
                <a:solidFill>
                  <a:schemeClr val="tx1"/>
                </a:solidFill>
                <a:effectLst/>
                <a:latin typeface="+mn-lt"/>
                <a:ea typeface="+mn-ea"/>
                <a:cs typeface="+mn-cs"/>
              </a:rPr>
              <a:t>: Gov. John Bel Edwards indicated </a:t>
            </a:r>
            <a:r>
              <a:rPr lang="en-US" sz="1200" u="sng" kern="1200">
                <a:solidFill>
                  <a:schemeClr val="tx1"/>
                </a:solidFill>
                <a:effectLst/>
                <a:latin typeface="+mn-lt"/>
                <a:ea typeface="+mn-ea"/>
                <a:cs typeface="+mn-cs"/>
                <a:hlinkClick r:id="rId5"/>
              </a:rPr>
              <a:t>providers could restart</a:t>
            </a:r>
            <a:r>
              <a:rPr lang="en-US" sz="1200" kern="1200">
                <a:solidFill>
                  <a:schemeClr val="tx1"/>
                </a:solidFill>
                <a:effectLst/>
                <a:latin typeface="+mn-lt"/>
                <a:ea typeface="+mn-ea"/>
                <a:cs typeface="+mn-cs"/>
              </a:rPr>
              <a:t> some “time sensitive” non-emergency procedures on April 27.</a:t>
            </a:r>
          </a:p>
          <a:p>
            <a:pPr lvl="0"/>
            <a:r>
              <a:rPr lang="en-US" sz="1200" b="1" kern="1200">
                <a:solidFill>
                  <a:schemeClr val="tx1"/>
                </a:solidFill>
                <a:effectLst/>
                <a:latin typeface="+mn-lt"/>
                <a:ea typeface="+mn-ea"/>
                <a:cs typeface="+mn-cs"/>
              </a:rPr>
              <a:t>OK</a:t>
            </a:r>
            <a:r>
              <a:rPr lang="en-US" sz="1200" kern="1200">
                <a:solidFill>
                  <a:schemeClr val="tx1"/>
                </a:solidFill>
                <a:effectLst/>
                <a:latin typeface="+mn-lt"/>
                <a:ea typeface="+mn-ea"/>
                <a:cs typeface="+mn-cs"/>
              </a:rPr>
              <a:t>: Gov. Stitt </a:t>
            </a:r>
            <a:r>
              <a:rPr lang="en-US" sz="1200" u="sng" kern="1200">
                <a:solidFill>
                  <a:schemeClr val="tx1"/>
                </a:solidFill>
                <a:effectLst/>
                <a:latin typeface="+mn-lt"/>
                <a:ea typeface="+mn-ea"/>
                <a:cs typeface="+mn-cs"/>
                <a:hlinkClick r:id="rId6"/>
              </a:rPr>
              <a:t>issued an amendment</a:t>
            </a:r>
            <a:r>
              <a:rPr lang="en-US" sz="1200" kern="1200">
                <a:solidFill>
                  <a:schemeClr val="tx1"/>
                </a:solidFill>
                <a:effectLst/>
                <a:latin typeface="+mn-lt"/>
                <a:ea typeface="+mn-ea"/>
                <a:cs typeface="+mn-cs"/>
              </a:rPr>
              <a:t> to previous executive orders setting guidelines for medical providers to determine which elective surgeries may resume April 24. </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Additionally, Gov. Stitt signed </a:t>
            </a:r>
            <a:r>
              <a:rPr lang="en-US" sz="1200" u="sng" kern="1200">
                <a:solidFill>
                  <a:schemeClr val="tx1"/>
                </a:solidFill>
                <a:effectLst/>
                <a:latin typeface="+mn-lt"/>
                <a:ea typeface="+mn-ea"/>
                <a:cs typeface="+mn-cs"/>
                <a:hlinkClick r:id="rId7"/>
              </a:rPr>
              <a:t>an executive order</a:t>
            </a:r>
            <a:r>
              <a:rPr lang="en-US" sz="1200" kern="1200">
                <a:solidFill>
                  <a:schemeClr val="tx1"/>
                </a:solidFill>
                <a:effectLst/>
                <a:latin typeface="+mn-lt"/>
                <a:ea typeface="+mn-ea"/>
                <a:cs typeface="+mn-cs"/>
              </a:rPr>
              <a:t> outlining an Elective Surgery Acuity Scale (ESAS) for medical providers to follow regarding when elective surgeries can be performed during the COVID-19 state of emergency.</a:t>
            </a:r>
          </a:p>
          <a:p>
            <a:pPr lvl="0"/>
            <a:r>
              <a:rPr lang="en-US" sz="1200" b="1" kern="1200">
                <a:solidFill>
                  <a:schemeClr val="tx1"/>
                </a:solidFill>
                <a:effectLst/>
                <a:latin typeface="+mn-lt"/>
                <a:ea typeface="+mn-ea"/>
                <a:cs typeface="+mn-cs"/>
              </a:rPr>
              <a:t>TX</a:t>
            </a:r>
            <a:r>
              <a:rPr lang="en-US" sz="1200" kern="1200">
                <a:solidFill>
                  <a:schemeClr val="tx1"/>
                </a:solidFill>
                <a:effectLst/>
                <a:latin typeface="+mn-lt"/>
                <a:ea typeface="+mn-ea"/>
                <a:cs typeface="+mn-cs"/>
              </a:rPr>
              <a:t>: Last Friday, Gov. Abbott, </a:t>
            </a:r>
            <a:r>
              <a:rPr lang="en-US" sz="1200" u="sng" kern="1200">
                <a:solidFill>
                  <a:schemeClr val="tx1"/>
                </a:solidFill>
                <a:effectLst/>
                <a:latin typeface="+mn-lt"/>
                <a:ea typeface="+mn-ea"/>
                <a:cs typeface="+mn-cs"/>
                <a:hlinkClick r:id="rId8"/>
              </a:rPr>
              <a:t>by executive order</a:t>
            </a:r>
            <a:r>
              <a:rPr lang="en-US" sz="1200" kern="1200">
                <a:solidFill>
                  <a:schemeClr val="tx1"/>
                </a:solidFill>
                <a:effectLst/>
                <a:latin typeface="+mn-lt"/>
                <a:ea typeface="+mn-ea"/>
                <a:cs typeface="+mn-cs"/>
              </a:rPr>
              <a:t>, loosened restrictions on surgeries put in place in March: </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The order states that beginning April 21 through May 8, all health care professionals and all health care facilities must continue to postpone all surgeries and procedures that are not medically necessary to diagnose or correct a serious medical condition of, or to preserve the life of, a patient who without timely performance of the surgery or procedure would be at risk for serious adverse medical consequences or death as determined by a patient's physician. </a:t>
            </a:r>
            <a:r>
              <a:rPr lang="en-US" sz="1200" b="1" kern="1200">
                <a:solidFill>
                  <a:schemeClr val="tx1"/>
                </a:solidFill>
                <a:effectLst/>
                <a:latin typeface="+mn-lt"/>
                <a:ea typeface="+mn-ea"/>
                <a:cs typeface="+mn-cs"/>
              </a:rPr>
              <a:t>Exceptions now include</a:t>
            </a:r>
            <a:r>
              <a:rPr lang="en-US" sz="1200" kern="1200">
                <a:solidFill>
                  <a:schemeClr val="tx1"/>
                </a:solidFill>
                <a:effectLst/>
                <a:latin typeface="+mn-lt"/>
                <a:ea typeface="+mn-ea"/>
                <a:cs typeface="+mn-cs"/>
              </a:rPr>
              <a:t>: </a:t>
            </a:r>
          </a:p>
          <a:p>
            <a:pPr marL="1085850" lvl="2" indent="-171450">
              <a:buFont typeface="Arial" panose="020B0604020202020204" pitchFamily="34" charset="0"/>
              <a:buChar char="•"/>
            </a:pPr>
            <a:r>
              <a:rPr lang="en-US" sz="1200" kern="1200">
                <a:solidFill>
                  <a:schemeClr val="tx1"/>
                </a:solidFill>
                <a:effectLst/>
                <a:latin typeface="+mn-lt"/>
                <a:ea typeface="+mn-ea"/>
                <a:cs typeface="+mn-cs"/>
              </a:rPr>
              <a:t>Any procedure that, if performed in accordance with the commonly accepted standard of clinical practice, would not deplete the hospital capacity or the PPE needed to cope with COVID-19, or</a:t>
            </a:r>
          </a:p>
          <a:p>
            <a:pPr marL="1085850" lvl="2" indent="-171450">
              <a:buFont typeface="Arial" panose="020B0604020202020204" pitchFamily="34" charset="0"/>
              <a:buChar char="•"/>
            </a:pPr>
            <a:r>
              <a:rPr lang="en-US" sz="1200" kern="1200">
                <a:solidFill>
                  <a:schemeClr val="tx1"/>
                </a:solidFill>
                <a:effectLst/>
                <a:latin typeface="+mn-lt"/>
                <a:ea typeface="+mn-ea"/>
                <a:cs typeface="+mn-cs"/>
              </a:rPr>
              <a:t>Any surgery or procedure performed in a licensed health care facility that has certified in writing to Texas HHSC both (1) that it will reserve at least 25% of its hospital capacity for treatment of COVID-19 patients, accounting for the range of clinical severity of COVID-19 patients, and (2) that it will not request any PPE from any public source — whether federal, state, or local — for the duration of the COVID-19 disaster. </a:t>
            </a:r>
          </a:p>
          <a:p>
            <a:pPr lvl="0"/>
            <a:r>
              <a:rPr lang="en-US" sz="1200" b="1" kern="1200">
                <a:solidFill>
                  <a:schemeClr val="tx1"/>
                </a:solidFill>
                <a:effectLst/>
                <a:latin typeface="+mn-lt"/>
                <a:ea typeface="+mn-ea"/>
                <a:cs typeface="+mn-cs"/>
              </a:rPr>
              <a:t>WV</a:t>
            </a:r>
            <a:r>
              <a:rPr lang="en-US" sz="1200" kern="1200">
                <a:solidFill>
                  <a:schemeClr val="tx1"/>
                </a:solidFill>
                <a:effectLst/>
                <a:latin typeface="+mn-lt"/>
                <a:ea typeface="+mn-ea"/>
                <a:cs typeface="+mn-cs"/>
              </a:rPr>
              <a:t>: Gov. Justice issued </a:t>
            </a:r>
            <a:r>
              <a:rPr lang="en-US" sz="1200" u="sng" kern="1200">
                <a:solidFill>
                  <a:schemeClr val="tx1"/>
                </a:solidFill>
                <a:effectLst/>
                <a:latin typeface="+mn-lt"/>
                <a:ea typeface="+mn-ea"/>
                <a:cs typeface="+mn-cs"/>
                <a:hlinkClick r:id="rId9"/>
              </a:rPr>
              <a:t>an executive order</a:t>
            </a:r>
            <a:r>
              <a:rPr lang="en-US" sz="1200" kern="1200">
                <a:solidFill>
                  <a:schemeClr val="tx1"/>
                </a:solidFill>
                <a:effectLst/>
                <a:latin typeface="+mn-lt"/>
                <a:ea typeface="+mn-ea"/>
                <a:cs typeface="+mn-cs"/>
              </a:rPr>
              <a:t> outlining the process for hospitals to apply to resume elective medical procedures, provided that certain safety thresholds are met. The earliest hospitals will be able to restart elective medical procedures is April 28. </a:t>
            </a:r>
          </a:p>
          <a:p>
            <a:endParaRPr lang="en-US"/>
          </a:p>
        </p:txBody>
      </p:sp>
      <p:sp>
        <p:nvSpPr>
          <p:cNvPr id="4" name="Slide Number Placeholder 3"/>
          <p:cNvSpPr>
            <a:spLocks noGrp="1"/>
          </p:cNvSpPr>
          <p:nvPr>
            <p:ph type="sldNum" sz="quarter" idx="5"/>
          </p:nvPr>
        </p:nvSpPr>
        <p:spPr/>
        <p:txBody>
          <a:bodyPr/>
          <a:lstStyle/>
          <a:p>
            <a:fld id="{A0DCBB0F-2933-4EA0-B4BB-A5419EA174A1}" type="slidenum">
              <a:rPr lang="en-US" smtClean="0"/>
              <a:t>26</a:t>
            </a:fld>
            <a:endParaRPr lang="en-US"/>
          </a:p>
        </p:txBody>
      </p:sp>
    </p:spTree>
    <p:extLst>
      <p:ext uri="{BB962C8B-B14F-4D97-AF65-F5344CB8AC3E}">
        <p14:creationId xmlns:p14="http://schemas.microsoft.com/office/powerpoint/2010/main" val="3154296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Access is especially important during COVID crisis. </a:t>
            </a:r>
          </a:p>
          <a:p>
            <a:r>
              <a:rPr lang="en-US"/>
              <a:t>2020 is an important election year and we need to make sure our war chest is fully funded to support physician and ortho friendly candidates and members of Congress. </a:t>
            </a:r>
          </a:p>
        </p:txBody>
      </p:sp>
      <p:sp>
        <p:nvSpPr>
          <p:cNvPr id="4" name="Slide Number Placeholder 3"/>
          <p:cNvSpPr>
            <a:spLocks noGrp="1"/>
          </p:cNvSpPr>
          <p:nvPr>
            <p:ph type="sldNum" sz="quarter" idx="5"/>
          </p:nvPr>
        </p:nvSpPr>
        <p:spPr/>
        <p:txBody>
          <a:bodyPr/>
          <a:lstStyle/>
          <a:p>
            <a:fld id="{474E1FE7-C110-43D7-9D55-9CFA0A35F094}" type="slidenum">
              <a:rPr lang="en-US" smtClean="0"/>
              <a:t>27</a:t>
            </a:fld>
            <a:endParaRPr lang="en-US"/>
          </a:p>
        </p:txBody>
      </p:sp>
    </p:spTree>
    <p:extLst>
      <p:ext uri="{BB962C8B-B14F-4D97-AF65-F5344CB8AC3E}">
        <p14:creationId xmlns:p14="http://schemas.microsoft.com/office/powerpoint/2010/main" val="2930990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$75 billion for reimbursement to hospitals and healthcare providers to support the need for COVID-19 related expenses and lost revenue. Language remains the same as CARES Act. This funding is in addition to the $100 billion provided in the CARES Act. </a:t>
            </a:r>
          </a:p>
          <a:p>
            <a:endParaRPr lang="en-US" dirty="0"/>
          </a:p>
          <a:p>
            <a:r>
              <a:rPr lang="en-US" dirty="0"/>
              <a:t>$25 billion for necessary expenses to research, develop, validate, manufacture, purchase, administer, and expand capacity for COVID-19 tests. Specific funding is provided for: </a:t>
            </a:r>
          </a:p>
          <a:p>
            <a:pPr marL="171450" lvl="0" indent="-171450">
              <a:buFont typeface="Arial" panose="020B0604020202020204" pitchFamily="34" charset="0"/>
              <a:buChar char="•"/>
            </a:pPr>
            <a:r>
              <a:rPr lang="en-US" dirty="0"/>
              <a:t>$11 billion for states, localities, territories, and tribes to develop, purchase, administer, process, and analyze COVID-19 tests, scale-up laboratory capacity, trace contacts, and support employer testing. Funds are also made available to employers for testing. </a:t>
            </a:r>
          </a:p>
          <a:p>
            <a:pPr marL="628650" lvl="1" indent="-171450">
              <a:buFont typeface="Arial" panose="020B0604020202020204" pitchFamily="34" charset="0"/>
              <a:buChar char="•"/>
            </a:pPr>
            <a:r>
              <a:rPr lang="en-US" dirty="0"/>
              <a:t>$2 billion provided to States consistent with the Public Health Emergency Preparedness grant formula, ensuring every state receives funding; </a:t>
            </a:r>
          </a:p>
          <a:p>
            <a:pPr marL="628650" lvl="1" indent="-171450">
              <a:buFont typeface="Arial" panose="020B0604020202020204" pitchFamily="34" charset="0"/>
              <a:buChar char="•"/>
            </a:pPr>
            <a:r>
              <a:rPr lang="en-US" dirty="0"/>
              <a:t>$4.25 billion provided to areas based on relative number of COVID-19 cases; </a:t>
            </a:r>
          </a:p>
          <a:p>
            <a:pPr marL="628650" lvl="1" indent="-171450">
              <a:buFont typeface="Arial" panose="020B0604020202020204" pitchFamily="34" charset="0"/>
              <a:buChar char="•"/>
            </a:pPr>
            <a:r>
              <a:rPr lang="en-US" dirty="0"/>
              <a:t>$750 million provided to tribes, tribal organizations, and urban Indian health organizations in coordination with Indian Health Service. </a:t>
            </a:r>
          </a:p>
          <a:p>
            <a:pPr marL="171450" lvl="0" indent="-171450">
              <a:buFont typeface="Arial" panose="020B0604020202020204" pitchFamily="34" charset="0"/>
              <a:buChar char="•"/>
            </a:pPr>
            <a:r>
              <a:rPr lang="en-US" dirty="0"/>
              <a:t>$1 billion provided to Centers for Disease Control and Prevention for surveillance, epidemiology, laboratory capacity expansion, contact tracing, public health data surveillance and analytics infrastructure modernization. </a:t>
            </a:r>
          </a:p>
          <a:p>
            <a:pPr marL="171450" lvl="0" indent="-171450">
              <a:buFont typeface="Arial" panose="020B0604020202020204" pitchFamily="34" charset="0"/>
              <a:buChar char="•"/>
            </a:pPr>
            <a:r>
              <a:rPr lang="en-US" dirty="0"/>
              <a:t>$1.8 billion provided to the National Institutes of Health to develop, validate, improve, and implement testing and associated technologies; to accelerate research, development, and implementation of point-of-care and other rapid testing; and for partnerships with governmental and non-governmental entities to research, develop, and implement the activities. </a:t>
            </a:r>
          </a:p>
          <a:p>
            <a:pPr marL="171450" lvl="0" indent="-171450">
              <a:buFont typeface="Arial" panose="020B0604020202020204" pitchFamily="34" charset="0"/>
              <a:buChar char="•"/>
            </a:pPr>
            <a:r>
              <a:rPr lang="en-US" dirty="0"/>
              <a:t>$1 billion for the Biomedical Advanced Research and Development Authority for advanced research, development, manufacturing, production, and purchase of diagnostic, serologic, or other COVID-19 tests or related supplies. </a:t>
            </a:r>
          </a:p>
          <a:p>
            <a:pPr marL="171450" lvl="0" indent="-171450">
              <a:buFont typeface="Arial" panose="020B0604020202020204" pitchFamily="34" charset="0"/>
              <a:buChar char="•"/>
            </a:pPr>
            <a:r>
              <a:rPr lang="en-US" dirty="0"/>
              <a:t>$22 million for the Food and Drug Administration to support activities associated with diagnostic, serological, antigen, and other tests, and related administrative activities; </a:t>
            </a:r>
          </a:p>
          <a:p>
            <a:pPr marL="171450" lvl="0" indent="-171450">
              <a:buFont typeface="Arial" panose="020B0604020202020204" pitchFamily="34" charset="0"/>
              <a:buChar char="•"/>
            </a:pPr>
            <a:r>
              <a:rPr lang="en-US" dirty="0"/>
              <a:t>$825 million for Community Health Centers and rural health clinics; </a:t>
            </a:r>
          </a:p>
          <a:p>
            <a:pPr marL="171450" lvl="0" indent="-171450">
              <a:buFont typeface="Arial" panose="020B0604020202020204" pitchFamily="34" charset="0"/>
              <a:buChar char="•"/>
            </a:pPr>
            <a:r>
              <a:rPr lang="en-US" dirty="0"/>
              <a:t>Up to $1 billion may be used to cover costs of testing for the uninsured. </a:t>
            </a:r>
          </a:p>
          <a:p>
            <a:endParaRPr lang="en-US" dirty="0"/>
          </a:p>
          <a:p>
            <a:endParaRPr lang="en-US" dirty="0"/>
          </a:p>
        </p:txBody>
      </p:sp>
      <p:sp>
        <p:nvSpPr>
          <p:cNvPr id="4" name="Slide Number Placeholder 3"/>
          <p:cNvSpPr>
            <a:spLocks noGrp="1"/>
          </p:cNvSpPr>
          <p:nvPr>
            <p:ph type="sldNum" sz="quarter" idx="5"/>
          </p:nvPr>
        </p:nvSpPr>
        <p:spPr/>
        <p:txBody>
          <a:bodyPr/>
          <a:lstStyle/>
          <a:p>
            <a:fld id="{41A021DF-943C-1943-8B17-A714667E8A93}" type="slidenum">
              <a:rPr lang="en-US" smtClean="0"/>
              <a:t>28</a:t>
            </a:fld>
            <a:endParaRPr lang="en-US"/>
          </a:p>
        </p:txBody>
      </p:sp>
    </p:spTree>
    <p:extLst>
      <p:ext uri="{BB962C8B-B14F-4D97-AF65-F5344CB8AC3E}">
        <p14:creationId xmlns:p14="http://schemas.microsoft.com/office/powerpoint/2010/main" val="497940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b="1" dirty="0"/>
              <a:t>Support for local economies</a:t>
            </a:r>
          </a:p>
          <a:p>
            <a:pPr marL="171450" lvl="0" indent="-171450">
              <a:buFont typeface="Arial" panose="020B0604020202020204" pitchFamily="34" charset="0"/>
              <a:buChar char="•"/>
              <a:defRPr/>
            </a:pPr>
            <a:r>
              <a:rPr lang="en-US" dirty="0"/>
              <a:t>infrastructure specific funding</a:t>
            </a:r>
          </a:p>
          <a:p>
            <a:pPr marL="171450" lvl="0" indent="-171450">
              <a:buFont typeface="Arial" panose="020B0604020202020204" pitchFamily="34" charset="0"/>
              <a:buChar char="•"/>
              <a:defRPr/>
            </a:pPr>
            <a:r>
              <a:rPr lang="en-US" dirty="0"/>
              <a:t>additional support for unemployed works and distressed industries (think hospitality, retail, healthcare), </a:t>
            </a:r>
          </a:p>
          <a:p>
            <a:pPr marL="171450" lvl="0" indent="-171450">
              <a:buFont typeface="Arial" panose="020B0604020202020204" pitchFamily="34" charset="0"/>
              <a:buChar char="•"/>
              <a:defRPr/>
            </a:pPr>
            <a:r>
              <a:rPr lang="en-US" dirty="0"/>
              <a:t>more funding for the education sector</a:t>
            </a:r>
          </a:p>
          <a:p>
            <a:pPr marL="171450" lvl="0" indent="-171450">
              <a:buFont typeface="Arial" panose="020B0604020202020204" pitchFamily="34" charset="0"/>
              <a:buChar char="•"/>
              <a:defRPr/>
            </a:pPr>
            <a:endParaRPr lang="en-US" b="1" dirty="0"/>
          </a:p>
          <a:p>
            <a:pPr lvl="0">
              <a:defRPr/>
            </a:pPr>
            <a:r>
              <a:rPr lang="en-US" b="1" dirty="0"/>
              <a:t>Liability Protections</a:t>
            </a:r>
          </a:p>
          <a:p>
            <a:pPr marL="171450" lvl="0" indent="-171450">
              <a:buFont typeface="Arial" panose="020B0604020202020204" pitchFamily="34" charset="0"/>
              <a:buChar char="•"/>
              <a:defRPr/>
            </a:pPr>
            <a:r>
              <a:rPr lang="en-US" dirty="0"/>
              <a:t>Could cover protections</a:t>
            </a:r>
          </a:p>
          <a:p>
            <a:pPr lvl="0">
              <a:defRPr/>
            </a:pPr>
            <a:endParaRPr lang="en-US" b="1" dirty="0"/>
          </a:p>
          <a:p>
            <a:pPr lvl="0">
              <a:defRPr/>
            </a:pPr>
            <a:r>
              <a:rPr lang="en-US" b="1" dirty="0"/>
              <a:t>Including 501 c(6) in PPP</a:t>
            </a:r>
          </a:p>
          <a:p>
            <a:pPr marL="171450" lvl="0" indent="-171450">
              <a:buFont typeface="Arial" panose="020B0604020202020204" pitchFamily="34" charset="0"/>
              <a:buChar char="•"/>
              <a:defRPr/>
            </a:pPr>
            <a:r>
              <a:rPr lang="en-US" dirty="0"/>
              <a:t>Currently </a:t>
            </a:r>
          </a:p>
          <a:p>
            <a:pPr lvl="0">
              <a:defRPr/>
            </a:pPr>
            <a:endParaRPr lang="en-US" b="1" dirty="0"/>
          </a:p>
          <a:p>
            <a:pPr lvl="0">
              <a:defRPr/>
            </a:pPr>
            <a:r>
              <a:rPr lang="en-US" b="1" dirty="0"/>
              <a:t>Adjustments to Medicare Advanced Payment</a:t>
            </a:r>
          </a:p>
          <a:p>
            <a:pPr marL="171450" lvl="0" indent="-171450">
              <a:buFont typeface="Arial" panose="020B0604020202020204" pitchFamily="34" charset="0"/>
              <a:buChar char="•"/>
              <a:defRPr/>
            </a:pPr>
            <a:r>
              <a:rPr lang="en-US" dirty="0"/>
              <a:t>We’re hearing that the interest rate may be lowered and the payment date extended</a:t>
            </a:r>
          </a:p>
          <a:p>
            <a:pPr marL="171450" lvl="0" indent="-171450">
              <a:buFont typeface="Arial" panose="020B0604020202020204" pitchFamily="34" charset="0"/>
              <a:buChar char="•"/>
              <a:defRPr/>
            </a:pPr>
            <a:r>
              <a:rPr lang="en-US" dirty="0"/>
              <a:t>Loan forgiveness for practices who show financial hardship</a:t>
            </a:r>
          </a:p>
          <a:p>
            <a:endParaRPr lang="en-US" dirty="0"/>
          </a:p>
        </p:txBody>
      </p:sp>
      <p:sp>
        <p:nvSpPr>
          <p:cNvPr id="4" name="Slide Number Placeholder 3"/>
          <p:cNvSpPr>
            <a:spLocks noGrp="1"/>
          </p:cNvSpPr>
          <p:nvPr>
            <p:ph type="sldNum" sz="quarter" idx="5"/>
          </p:nvPr>
        </p:nvSpPr>
        <p:spPr/>
        <p:txBody>
          <a:bodyPr/>
          <a:lstStyle/>
          <a:p>
            <a:fld id="{41A021DF-943C-1943-8B17-A714667E8A93}" type="slidenum">
              <a:rPr lang="en-US" smtClean="0"/>
              <a:t>29</a:t>
            </a:fld>
            <a:endParaRPr lang="en-US"/>
          </a:p>
        </p:txBody>
      </p:sp>
    </p:spTree>
    <p:extLst>
      <p:ext uri="{BB962C8B-B14F-4D97-AF65-F5344CB8AC3E}">
        <p14:creationId xmlns:p14="http://schemas.microsoft.com/office/powerpoint/2010/main" val="3814202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believe that there is opportunity to use the flexibilities we’ve found during </a:t>
            </a:r>
            <a:r>
              <a:rPr lang="en-US" err="1"/>
              <a:t>covid</a:t>
            </a:r>
            <a:r>
              <a:rPr lang="en-US"/>
              <a:t> from both Congress and the administration to push many of our priorities moving forward.  </a:t>
            </a:r>
          </a:p>
          <a:p>
            <a:endParaRPr lang="en-US"/>
          </a:p>
          <a:p>
            <a:r>
              <a:rPr lang="en-US"/>
              <a:t>There is:</a:t>
            </a:r>
          </a:p>
          <a:p>
            <a:pPr marL="171450" indent="-171450">
              <a:buFont typeface="Arial" panose="020B0604020202020204" pitchFamily="34" charset="0"/>
              <a:buChar char="•"/>
            </a:pPr>
            <a:r>
              <a:rPr lang="en-US" sz="1200">
                <a:solidFill>
                  <a:schemeClr val="bg1"/>
                </a:solidFill>
              </a:rPr>
              <a:t>Opportunity for the POH waiver to become permanent</a:t>
            </a:r>
          </a:p>
          <a:p>
            <a:pPr marL="171450" indent="-171450">
              <a:buFont typeface="Arial" panose="020B0604020202020204" pitchFamily="34" charset="0"/>
              <a:buChar char="•"/>
            </a:pPr>
            <a:r>
              <a:rPr lang="en-US" sz="1200">
                <a:solidFill>
                  <a:schemeClr val="bg1"/>
                </a:solidFill>
              </a:rPr>
              <a:t>Much discussion and excitement surrounding expansion of telemedicine</a:t>
            </a:r>
          </a:p>
          <a:p>
            <a:pPr marL="171450" indent="-171450">
              <a:buFont typeface="Arial" panose="020B0604020202020204" pitchFamily="34" charset="0"/>
              <a:buChar char="•"/>
            </a:pPr>
            <a:r>
              <a:rPr lang="en-US" sz="1200">
                <a:solidFill>
                  <a:schemeClr val="bg1"/>
                </a:solidFill>
              </a:rPr>
              <a:t>Opportunity for the current stark flexibilities to become permanent</a:t>
            </a:r>
          </a:p>
          <a:p>
            <a:pPr marL="171450" indent="-171450">
              <a:buFont typeface="Arial" panose="020B0604020202020204" pitchFamily="34" charset="0"/>
              <a:buChar char="•"/>
            </a:pPr>
            <a:r>
              <a:rPr lang="en-US" sz="1200">
                <a:solidFill>
                  <a:schemeClr val="bg1"/>
                </a:solidFill>
              </a:rPr>
              <a:t>The current flexibilities in the quality program flexibilities to be expanded and potentially permanent</a:t>
            </a:r>
          </a:p>
          <a:p>
            <a:endParaRPr lang="en-US"/>
          </a:p>
        </p:txBody>
      </p:sp>
      <p:sp>
        <p:nvSpPr>
          <p:cNvPr id="4" name="Slide Number Placeholder 3"/>
          <p:cNvSpPr>
            <a:spLocks noGrp="1"/>
          </p:cNvSpPr>
          <p:nvPr>
            <p:ph type="sldNum" sz="quarter" idx="10"/>
          </p:nvPr>
        </p:nvSpPr>
        <p:spPr/>
        <p:txBody>
          <a:bodyPr/>
          <a:lstStyle/>
          <a:p>
            <a:fld id="{B90A4236-5DFB-4226-A92E-EE3F405BF5C4}" type="slidenum">
              <a:rPr lang="en-US" smtClean="0"/>
              <a:t>30</a:t>
            </a:fld>
            <a:endParaRPr lang="en-US"/>
          </a:p>
        </p:txBody>
      </p:sp>
    </p:spTree>
    <p:extLst>
      <p:ext uri="{BB962C8B-B14F-4D97-AF65-F5344CB8AC3E}">
        <p14:creationId xmlns:p14="http://schemas.microsoft.com/office/powerpoint/2010/main" val="254678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wrote letters and had conversations with members of Congress and their staff about several items relating to financial relief for physician practices:</a:t>
            </a:r>
          </a:p>
          <a:p>
            <a:endParaRPr lang="en-US" sz="1200" b="0" i="0" kern="1200">
              <a:solidFill>
                <a:schemeClr val="tx1"/>
              </a:solidFill>
              <a:effectLst/>
              <a:latin typeface="+mn-lt"/>
              <a:ea typeface="+mn-ea"/>
              <a:cs typeface="+mn-cs"/>
            </a:endParaRPr>
          </a:p>
          <a:p>
            <a:r>
              <a:rPr lang="en-US" sz="1200" b="1" i="0" kern="1200">
                <a:solidFill>
                  <a:schemeClr val="tx1"/>
                </a:solidFill>
                <a:effectLst/>
                <a:latin typeface="+mn-lt"/>
                <a:ea typeface="+mn-ea"/>
                <a:cs typeface="+mn-cs"/>
              </a:rPr>
              <a:t>SEQUESTRATION</a:t>
            </a:r>
          </a:p>
          <a:p>
            <a:r>
              <a:rPr lang="en-US" sz="1200" b="0" i="0" kern="1200">
                <a:solidFill>
                  <a:schemeClr val="tx1"/>
                </a:solidFill>
                <a:effectLst/>
                <a:latin typeface="+mn-lt"/>
                <a:ea typeface="+mn-ea"/>
                <a:cs typeface="+mn-cs"/>
              </a:rPr>
              <a:t>The Coronavirus Aid, Relief, and Economic Security (CARES) Act temporarily suspends the -2% sequestration payment adjustment on Medicare fee-for-service payment. This means that physicians will see a 2% payment increase on Medicare claims effective May 1, 2020. The increase is effective for claims with dates of service from May 1, 2020, through December 31, 2020.</a:t>
            </a:r>
          </a:p>
          <a:p>
            <a:endParaRPr lang="en-US"/>
          </a:p>
          <a:p>
            <a:r>
              <a:rPr lang="en-US" b="1"/>
              <a:t>ACCELERATED AND ADVANCE PAYMENTS PROGRAM</a:t>
            </a:r>
          </a:p>
          <a:p>
            <a:r>
              <a:rPr lang="en-US"/>
              <a:t>In order to increase cash flow to providers of services and suppliers impacted by COVID-19, the Centers for Medicare &amp; Medicaid Services (CMS) has expanded our current Accelerated and Advance Payment Program to a broader group of Medicare Part A providers and Part B suppliers. The expansion of this program is only for the duration of the public health emergency. Most providers and suppliers will be able to request up to 100% of the Medicare payment amount for a three-month period. </a:t>
            </a:r>
            <a:endParaRPr lang="en-US" b="1"/>
          </a:p>
          <a:p>
            <a:endParaRPr lang="en-US" b="1"/>
          </a:p>
          <a:p>
            <a:r>
              <a:rPr lang="en-US" b="1"/>
              <a:t>$30 BILLION IN CMS FUNDING</a:t>
            </a:r>
          </a:p>
          <a:p>
            <a:r>
              <a:rPr lang="en-US"/>
              <a:t>This is part of the CARES Act. Beginning Apr 10, 2020, HHS is partnering with UnitedHealth Group (UHG) to deliver the initial $30 billion distribution to providers as quickly as possible. Providers will be paid via Automated Clearing House account information on file with UHG, UnitedHealthcare, or Optum Bank, or used for reimbursements from the Centers for Medicare &amp; Medicaid Services (CMS). Providers who normally receive a paper check for reimbursement from CMS will receive a paper check in the mail for this payment as well, within the next few weeks. Facilities and providers are allotted a portion of the $30 billion based on their share of 2019 Medicare fee-for-service (FFS) reimbursements. </a:t>
            </a:r>
            <a:r>
              <a:rPr lang="en-US" b="1"/>
              <a:t>These are payments, not loans, to healthcare providers, and will not need to be repaid.</a:t>
            </a:r>
          </a:p>
          <a:p>
            <a:endParaRPr lang="en-US" b="0"/>
          </a:p>
          <a:p>
            <a:r>
              <a:rPr lang="en-US" b="1"/>
              <a:t>REFINEMENTS TO MEDICARE ADVANCED PAYMENT PROGRAM</a:t>
            </a:r>
          </a:p>
          <a:p>
            <a:r>
              <a:rPr lang="en-US" b="0"/>
              <a:t>We are working on the following changes: a decrease in the interest rate (currently at 10.25%), extending both the application deadline and finally extending the repayment deadline. We are also asking for loan forgiveness for rural practices who demonstrate financial need</a:t>
            </a:r>
          </a:p>
          <a:p>
            <a:endParaRPr lang="en-US" b="0"/>
          </a:p>
          <a:p>
            <a:r>
              <a:rPr lang="en-US" b="1"/>
              <a:t>E/M CODE ADJUSTMENT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The Centers for Medicare and Medicaid Services’ (CMS) final Medicare Physician Fee Schedule (MPFS) rule for CY 2020 included broad changes to reduce administrative burden, improve payment rates, and reflect current clinical practice, especially as it relates to evaluation and management services (E/M). Unfortunately, CMS proposed </a:t>
            </a:r>
            <a:r>
              <a:rPr lang="en-US" sz="1200" b="1" i="0" kern="1200">
                <a:solidFill>
                  <a:schemeClr val="tx1"/>
                </a:solidFill>
                <a:effectLst/>
                <a:latin typeface="+mn-lt"/>
                <a:ea typeface="+mn-ea"/>
                <a:cs typeface="+mn-cs"/>
              </a:rPr>
              <a:t>not</a:t>
            </a:r>
            <a:r>
              <a:rPr lang="en-US" sz="1200" b="0" i="0" kern="1200">
                <a:solidFill>
                  <a:schemeClr val="tx1"/>
                </a:solidFill>
                <a:effectLst/>
                <a:latin typeface="+mn-lt"/>
                <a:ea typeface="+mn-ea"/>
                <a:cs typeface="+mn-cs"/>
              </a:rPr>
              <a:t> to apply the payment adjustment to the E/M portion of the global codes.  Arbitrarily adjusting some E/</a:t>
            </a:r>
            <a:r>
              <a:rPr lang="en-US" sz="1200" b="0" i="0" kern="1200" err="1">
                <a:solidFill>
                  <a:schemeClr val="tx1"/>
                </a:solidFill>
                <a:effectLst/>
                <a:latin typeface="+mn-lt"/>
                <a:ea typeface="+mn-ea"/>
                <a:cs typeface="+mn-cs"/>
              </a:rPr>
              <a:t>Ms</a:t>
            </a:r>
            <a:r>
              <a:rPr lang="en-US" sz="1200" b="0" i="0" kern="1200">
                <a:solidFill>
                  <a:schemeClr val="tx1"/>
                </a:solidFill>
                <a:effectLst/>
                <a:latin typeface="+mn-lt"/>
                <a:ea typeface="+mn-ea"/>
                <a:cs typeface="+mn-cs"/>
              </a:rPr>
              <a:t> but not others is in conflict with current law. The financial impact of the COVID-19 pandemic has been swift and is already being felt across every sector of the healthcare provider community. Therefore, AAOS has asked Congress to waive the budget neutrality requirements stipulated in Section 1848(c)(2) of the Social Security Act for the finalized E/M code proposal for a period of no less than five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endParaRPr lang="en-US" b="1"/>
          </a:p>
        </p:txBody>
      </p:sp>
      <p:sp>
        <p:nvSpPr>
          <p:cNvPr id="4" name="Slide Number Placeholder 3"/>
          <p:cNvSpPr>
            <a:spLocks noGrp="1"/>
          </p:cNvSpPr>
          <p:nvPr>
            <p:ph type="sldNum" sz="quarter" idx="10"/>
          </p:nvPr>
        </p:nvSpPr>
        <p:spPr/>
        <p:txBody>
          <a:bodyPr/>
          <a:lstStyle/>
          <a:p>
            <a:fld id="{0AAE709D-7342-4485-B1C7-4FF5BADFA30B}" type="slidenum">
              <a:rPr lang="en-US" smtClean="0"/>
              <a:t>15</a:t>
            </a:fld>
            <a:endParaRPr lang="en-US"/>
          </a:p>
        </p:txBody>
      </p:sp>
    </p:spTree>
    <p:extLst>
      <p:ext uri="{BB962C8B-B14F-4D97-AF65-F5344CB8AC3E}">
        <p14:creationId xmlns:p14="http://schemas.microsoft.com/office/powerpoint/2010/main" val="966064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a:t>HIPAA FLEXIBILITY</a:t>
            </a:r>
          </a:p>
          <a:p>
            <a:pPr marL="0" indent="0">
              <a:buFont typeface="Arial" panose="020B0604020202020204" pitchFamily="34" charset="0"/>
              <a:buNone/>
            </a:pPr>
            <a:r>
              <a:rPr lang="en-US"/>
              <a:t>Beginning Mar 17, 2020 and through the entire period of the Public Health Emergency, the Office for Civil Rights (OCR) at the U.S Department of Health and Human Services (HHS) announced that it will waive potential penalties for HIPAA violations against health care providers that serve patients through everyday communications technologies during the COVID-19 nationwide public health emergency. FAQ: https://www.hhs.gov/sites/default/files/telehealth-faqs-508.pdf</a:t>
            </a:r>
          </a:p>
          <a:p>
            <a:pPr marL="0" indent="0">
              <a:buFont typeface="Arial" panose="020B0604020202020204" pitchFamily="34" charset="0"/>
              <a:buNone/>
            </a:pPr>
            <a:endParaRPr lang="en-US"/>
          </a:p>
          <a:p>
            <a:pPr marL="0" indent="0">
              <a:buFont typeface="Arial" panose="020B0604020202020204" pitchFamily="34" charset="0"/>
              <a:buNone/>
            </a:pPr>
            <a:r>
              <a:rPr lang="en-US" b="1"/>
              <a:t>DELAY IN COMPLIACE FLEXIBILITIES</a:t>
            </a:r>
          </a:p>
          <a:p>
            <a:pPr marL="0" indent="0">
              <a:buFont typeface="Arial" panose="020B0604020202020204" pitchFamily="34" charset="0"/>
              <a:buNone/>
            </a:pPr>
            <a:r>
              <a:rPr lang="en-US"/>
              <a:t>On April 21, 2020, the Office of the National Coordinator for Health IT (ONC) and the Centers for Medicare &amp; Medicaid Services (CMS), in conjunction with the HHS Office of Inspector General (OIG) announced a policy of enforcement discretion to allow compliance flexibilities regarding the implementation of the interoperability final rules announced on March 9th in response to the coronavirus disease (COVID-19) public health emergency. ONC, CMS, and OIG will continue to monitor the implementation landscape to determine if further action is needed. This delay was allowed in response to providers asking that interoperability benchmarks </a:t>
            </a:r>
            <a:r>
              <a:rPr lang="en-US" sz="1200" kern="1200">
                <a:solidFill>
                  <a:schemeClr val="tx1"/>
                </a:solidFill>
                <a:effectLst/>
                <a:latin typeface="+mn-lt"/>
                <a:ea typeface="+mn-ea"/>
                <a:cs typeface="+mn-cs"/>
              </a:rPr>
              <a:t>were impossible to meet amid a surge of coronavirus cases and other related crises.</a:t>
            </a:r>
          </a:p>
          <a:p>
            <a:pPr marL="0" indent="0">
              <a:buFont typeface="Arial" panose="020B0604020202020204" pitchFamily="34" charset="0"/>
              <a:buNone/>
            </a:pPr>
            <a:endParaRPr lang="en-US" sz="1200" kern="1200">
              <a:solidFill>
                <a:schemeClr val="tx1"/>
              </a:solidFill>
              <a:effectLst/>
              <a:latin typeface="+mn-lt"/>
              <a:ea typeface="+mn-ea"/>
              <a:cs typeface="+mn-cs"/>
            </a:endParaRPr>
          </a:p>
          <a:p>
            <a:pPr marL="0" indent="0">
              <a:buFont typeface="Arial" panose="020B0604020202020204" pitchFamily="34" charset="0"/>
              <a:buNone/>
            </a:pPr>
            <a:r>
              <a:rPr lang="en-US" sz="1200" b="1" kern="1200">
                <a:solidFill>
                  <a:schemeClr val="tx1"/>
                </a:solidFill>
                <a:effectLst/>
                <a:latin typeface="+mn-lt"/>
                <a:ea typeface="+mn-ea"/>
                <a:cs typeface="+mn-cs"/>
              </a:rPr>
              <a:t>CLARIFIYING CODES</a:t>
            </a:r>
          </a:p>
          <a:p>
            <a:pPr marL="0" indent="0">
              <a:buFont typeface="Arial" panose="020B0604020202020204" pitchFamily="34" charset="0"/>
              <a:buNone/>
            </a:pPr>
            <a:endParaRPr lang="en-US" sz="1200" b="1" kern="1200">
              <a:solidFill>
                <a:schemeClr val="tx1"/>
              </a:solidFill>
              <a:effectLst/>
              <a:latin typeface="+mn-lt"/>
              <a:ea typeface="+mn-ea"/>
              <a:cs typeface="+mn-cs"/>
            </a:endParaRPr>
          </a:p>
          <a:p>
            <a:pPr marL="0" indent="0">
              <a:buFont typeface="Arial" panose="020B0604020202020204" pitchFamily="34" charset="0"/>
              <a:buNone/>
            </a:pPr>
            <a:r>
              <a:rPr lang="en-US" sz="1200" kern="1200">
                <a:solidFill>
                  <a:schemeClr val="tx1"/>
                </a:solidFill>
                <a:effectLst/>
                <a:latin typeface="+mn-lt"/>
                <a:ea typeface="+mn-ea"/>
                <a:cs typeface="+mn-cs"/>
              </a:rPr>
              <a:t>We are asking for reimbursement for telehealth at the same rate as face to face care for new patients, for audio only check ins to be counted as telehealth services, and for flexibility for utilization of non-physician clinical staff in facilities to lower in person contact (e.g. allowing nurses or physician assistants to help with audio or video in communicating with patients in hospitals or nursing homes).</a:t>
            </a:r>
            <a:endParaRPr lang="en-US" sz="1200" b="1" kern="1200">
              <a:solidFill>
                <a:schemeClr val="tx1"/>
              </a:solidFill>
              <a:effectLst/>
              <a:latin typeface="+mn-lt"/>
              <a:ea typeface="+mn-ea"/>
              <a:cs typeface="+mn-cs"/>
            </a:endParaRPr>
          </a:p>
          <a:p>
            <a:pPr marL="0" indent="0">
              <a:buFont typeface="Arial" panose="020B0604020202020204" pitchFamily="34" charset="0"/>
              <a:buNone/>
            </a:pPr>
            <a:endParaRPr lang="en-US" sz="1200" b="1" kern="1200">
              <a:solidFill>
                <a:schemeClr val="tx1"/>
              </a:solidFill>
              <a:effectLst/>
              <a:latin typeface="+mn-lt"/>
              <a:ea typeface="+mn-ea"/>
              <a:cs typeface="+mn-cs"/>
            </a:endParaRPr>
          </a:p>
          <a:p>
            <a:pPr marL="0" indent="0">
              <a:buFont typeface="Arial" panose="020B0604020202020204" pitchFamily="34" charset="0"/>
              <a:buNone/>
            </a:pPr>
            <a:r>
              <a:rPr lang="en-US" sz="1200" b="1" kern="1200">
                <a:solidFill>
                  <a:schemeClr val="tx1"/>
                </a:solidFill>
                <a:effectLst/>
                <a:latin typeface="+mn-lt"/>
                <a:ea typeface="+mn-ea"/>
                <a:cs typeface="+mn-cs"/>
              </a:rPr>
              <a:t>UNIFORM TELEHEALTH FLEXIBILITIES</a:t>
            </a:r>
          </a:p>
          <a:p>
            <a:pPr marL="0" indent="0">
              <a:buFont typeface="Arial" panose="020B0604020202020204" pitchFamily="34" charset="0"/>
              <a:buNone/>
            </a:pPr>
            <a:endParaRPr lang="en-US" sz="1200" b="1" kern="1200">
              <a:solidFill>
                <a:schemeClr val="tx1"/>
              </a:solidFill>
              <a:effectLst/>
              <a:latin typeface="+mn-lt"/>
              <a:ea typeface="+mn-ea"/>
              <a:cs typeface="+mn-cs"/>
            </a:endParaRPr>
          </a:p>
          <a:p>
            <a:r>
              <a:rPr lang="en-US" sz="1200" kern="1200">
                <a:solidFill>
                  <a:schemeClr val="tx1"/>
                </a:solidFill>
                <a:effectLst/>
                <a:latin typeface="+mn-lt"/>
                <a:ea typeface="+mn-ea"/>
                <a:cs typeface="+mn-cs"/>
              </a:rPr>
              <a:t>We are asking for commercial insurance companies to align with Medicare in allowing telehealth flexibilities in terms of coding requirements, modes used and dates for allowing such flexibilities to lessen physician burden.</a:t>
            </a:r>
          </a:p>
          <a:p>
            <a:pPr marL="0" indent="0">
              <a:buFont typeface="Arial" panose="020B0604020202020204" pitchFamily="34" charset="0"/>
              <a:buNone/>
            </a:pPr>
            <a:endParaRPr lang="en-US" b="1"/>
          </a:p>
        </p:txBody>
      </p:sp>
      <p:sp>
        <p:nvSpPr>
          <p:cNvPr id="4" name="Slide Number Placeholder 3"/>
          <p:cNvSpPr>
            <a:spLocks noGrp="1"/>
          </p:cNvSpPr>
          <p:nvPr>
            <p:ph type="sldNum" sz="quarter" idx="5"/>
          </p:nvPr>
        </p:nvSpPr>
        <p:spPr/>
        <p:txBody>
          <a:bodyPr/>
          <a:lstStyle/>
          <a:p>
            <a:fld id="{B90A4236-5DFB-4226-A92E-EE3F405BF5C4}" type="slidenum">
              <a:rPr lang="en-US" smtClean="0"/>
              <a:t>16</a:t>
            </a:fld>
            <a:endParaRPr lang="en-US"/>
          </a:p>
        </p:txBody>
      </p:sp>
    </p:spTree>
    <p:extLst>
      <p:ext uri="{BB962C8B-B14F-4D97-AF65-F5344CB8AC3E}">
        <p14:creationId xmlns:p14="http://schemas.microsoft.com/office/powerpoint/2010/main" val="3586447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PROTECTING SURGICAL TEAMS</a:t>
            </a:r>
            <a:endParaRPr lang="en-US" sz="1200" kern="1200">
              <a:solidFill>
                <a:schemeClr val="tx1"/>
              </a:solidFill>
              <a:effectLst/>
              <a:latin typeface="+mn-lt"/>
              <a:ea typeface="+mn-ea"/>
              <a:cs typeface="+mn-cs"/>
            </a:endParaRPr>
          </a:p>
          <a:p>
            <a:r>
              <a:rPr lang="en-US"/>
              <a:t>In March Dr Weber wrote a letter to VP Pence asking for CDC guidance on protecting surgical teams and streamlined guidance for distribution of PPE and essential medical equipment. In response on April 13, CDC issued new infection control guidelines for clinicians. Available here: https://www.cdc.gov/coronavirus/2019-ncov/hcp/infection-control-recommendations.html</a:t>
            </a:r>
          </a:p>
          <a:p>
            <a:endParaRPr lang="en-US"/>
          </a:p>
          <a:p>
            <a:r>
              <a:rPr lang="en-US" sz="1200" b="1" kern="1200">
                <a:solidFill>
                  <a:schemeClr val="tx1"/>
                </a:solidFill>
                <a:effectLst/>
                <a:latin typeface="+mn-lt"/>
                <a:ea typeface="+mn-ea"/>
                <a:cs typeface="+mn-cs"/>
              </a:rPr>
              <a:t>PAID FAMILY MEDICAL LEAVE/SICK LEAVE</a:t>
            </a:r>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Congress should take action to ensure physicians, healthcare workers, and first responders are included and covered under the paid sick leave provisions instituted by the Families First Coronavirus Response Act.</a:t>
            </a:r>
          </a:p>
          <a:p>
            <a:pPr lvl="0"/>
            <a:r>
              <a:rPr lang="en-US" sz="1200" kern="1200">
                <a:solidFill>
                  <a:schemeClr val="tx1"/>
                </a:solidFill>
                <a:effectLst/>
                <a:latin typeface="+mn-lt"/>
                <a:ea typeface="+mn-ea"/>
                <a:cs typeface="+mn-cs"/>
              </a:rPr>
              <a:t>Protecting hospitals’ bottom lines at the very expense of the people they employ is not acceptable – the same safety net coverage that has been extended to the rest of Americans should be extended to those serving on the frontlines. </a:t>
            </a:r>
          </a:p>
          <a:p>
            <a:endParaRPr lang="en-US"/>
          </a:p>
        </p:txBody>
      </p:sp>
      <p:sp>
        <p:nvSpPr>
          <p:cNvPr id="4" name="Slide Number Placeholder 3"/>
          <p:cNvSpPr>
            <a:spLocks noGrp="1"/>
          </p:cNvSpPr>
          <p:nvPr>
            <p:ph type="sldNum" sz="quarter" idx="5"/>
          </p:nvPr>
        </p:nvSpPr>
        <p:spPr/>
        <p:txBody>
          <a:bodyPr/>
          <a:lstStyle/>
          <a:p>
            <a:fld id="{B90A4236-5DFB-4226-A92E-EE3F405BF5C4}" type="slidenum">
              <a:rPr lang="en-US" smtClean="0"/>
              <a:t>17</a:t>
            </a:fld>
            <a:endParaRPr lang="en-US"/>
          </a:p>
        </p:txBody>
      </p:sp>
    </p:spTree>
    <p:extLst>
      <p:ext uri="{BB962C8B-B14F-4D97-AF65-F5344CB8AC3E}">
        <p14:creationId xmlns:p14="http://schemas.microsoft.com/office/powerpoint/2010/main" val="1462443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PHYSICIAN OWNED HOSPITALS:</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During the COVID-19 emergency, physician-owned hospitals can temporarily increase the number of their licensed beds, operating rooms, and procedure rooms, even though such expansion would otherwise be prohibited under the Stark Law. For example, a physician-owned hospital may temporarily convert observation beds to inpatient beds to accommodate patient surge during the COVID-19 pandemic in the United States. </a:t>
            </a:r>
          </a:p>
          <a:p>
            <a:r>
              <a:rPr lang="en-US" sz="1200" kern="1200">
                <a:solidFill>
                  <a:schemeClr val="tx1"/>
                </a:solidFill>
                <a:effectLst/>
                <a:latin typeface="+mn-lt"/>
                <a:ea typeface="+mn-ea"/>
                <a:cs typeface="+mn-cs"/>
              </a:rPr>
              <a:t> </a:t>
            </a:r>
          </a:p>
          <a:p>
            <a:pPr lvl="0"/>
            <a:r>
              <a:rPr lang="en-US" sz="1200" kern="1200">
                <a:solidFill>
                  <a:schemeClr val="tx1"/>
                </a:solidFill>
                <a:effectLst/>
                <a:latin typeface="+mn-lt"/>
                <a:ea typeface="+mn-ea"/>
                <a:cs typeface="+mn-cs"/>
              </a:rPr>
              <a:t> Many POHs partner with other health care providers or entities that specialize in administrative duties necessary to run a small business. Even though these POHs are independently owned and operated, the SBA’s current affiliation rules may link what are otherwise unrelated POHs together through common ownership, even minority ownership (e.g. 25 percent) / equity only investment at 51%, or by a management agreement with the same management company and therefore exclude them from relief under the Paycheck Protection Program. It is critical to exempt health care providers such as POHs that are enrolled in Medicare from affiliation rules during the covered period of the COVID crisis.</a:t>
            </a:r>
          </a:p>
          <a:p>
            <a:pPr lvl="0"/>
            <a:r>
              <a:rPr lang="en-US" sz="1200" kern="1200">
                <a:solidFill>
                  <a:schemeClr val="tx1"/>
                </a:solidFill>
                <a:effectLst/>
                <a:latin typeface="+mn-lt"/>
                <a:ea typeface="+mn-ea"/>
                <a:cs typeface="+mn-cs"/>
              </a:rPr>
              <a:t>Additionally, AAOS would like to see this expansion made permanent, as well as allowance for new construction of POHs.</a:t>
            </a:r>
          </a:p>
          <a:p>
            <a:pPr lvl="0"/>
            <a:endParaRPr lang="en-US" sz="1200" kern="1200">
              <a:solidFill>
                <a:schemeClr val="tx1"/>
              </a:solidFill>
              <a:effectLst/>
              <a:latin typeface="+mn-lt"/>
              <a:ea typeface="+mn-ea"/>
              <a:cs typeface="+mn-cs"/>
            </a:endParaRPr>
          </a:p>
          <a:p>
            <a:pPr lvl="0"/>
            <a:r>
              <a:rPr lang="en-US" sz="1200" b="1" kern="1200">
                <a:solidFill>
                  <a:schemeClr val="tx1"/>
                </a:solidFill>
                <a:effectLst/>
                <a:latin typeface="+mn-lt"/>
                <a:ea typeface="+mn-ea"/>
                <a:cs typeface="+mn-cs"/>
              </a:rPr>
              <a:t>INCREASE HOSPITAL CAPACITY -  CMS HOSPITALS WITHOUT WALLS</a:t>
            </a:r>
          </a:p>
          <a:p>
            <a:pPr lvl="0"/>
            <a:r>
              <a:rPr lang="en-US" sz="1200" kern="1200">
                <a:solidFill>
                  <a:schemeClr val="tx1"/>
                </a:solidFill>
                <a:effectLst/>
                <a:latin typeface="+mn-lt"/>
                <a:ea typeface="+mn-ea"/>
                <a:cs typeface="+mn-cs"/>
              </a:rPr>
              <a:t>CMS is allowing healthcare systems and hospitals to provide services in locations beyond their existing walls to help address the urgent need to expand care capacity and to develop sites dedicated to COVID-19 treatment. Under CMS’s temporary new rules, hospitals will be able to transfer patients to outside facilities, such as ambulatory surgery centers, inpatient rehabilitation hospitals, hotels, and dormitories, while still receiving hospital payments under Medicare.</a:t>
            </a:r>
          </a:p>
          <a:p>
            <a:pPr lvl="0"/>
            <a:endParaRPr lang="en-US" sz="1200" kern="1200">
              <a:solidFill>
                <a:schemeClr val="tx1"/>
              </a:solidFill>
              <a:effectLst/>
              <a:latin typeface="+mn-lt"/>
              <a:ea typeface="+mn-ea"/>
              <a:cs typeface="+mn-cs"/>
            </a:endParaRPr>
          </a:p>
          <a:p>
            <a:pPr lvl="0"/>
            <a:r>
              <a:rPr lang="en-US" sz="1200" b="1" kern="1200">
                <a:solidFill>
                  <a:schemeClr val="tx1"/>
                </a:solidFill>
                <a:effectLst/>
                <a:latin typeface="+mn-lt"/>
                <a:ea typeface="+mn-ea"/>
                <a:cs typeface="+mn-cs"/>
              </a:rPr>
              <a:t>STARK LAWS</a:t>
            </a:r>
          </a:p>
          <a:p>
            <a:pPr lvl="0"/>
            <a:r>
              <a:rPr lang="en-US" sz="1200" kern="1200">
                <a:solidFill>
                  <a:schemeClr val="tx1"/>
                </a:solidFill>
                <a:effectLst/>
                <a:latin typeface="+mn-lt"/>
                <a:ea typeface="+mn-ea"/>
                <a:cs typeface="+mn-cs"/>
              </a:rPr>
              <a:t>On March 30, 2020, HHS issued blanket waivers to permit certain financial relationships and referrals that would otherwise be non compliant with the Physician Self-Referral Law (Stark Law). These blanket waivers were given a retroactive effective date of March 1, 2020. Similar to other Section 1135 waivers issued in response to the COVID-19 public health emergency. </a:t>
            </a:r>
            <a:r>
              <a:rPr lang="en-US" sz="1200" i="0" kern="1200">
                <a:solidFill>
                  <a:schemeClr val="tx1"/>
                </a:solidFill>
                <a:effectLst/>
                <a:latin typeface="+mn-lt"/>
                <a:ea typeface="+mn-ea"/>
                <a:cs typeface="+mn-cs"/>
              </a:rPr>
              <a:t>These include the ability to pay physicians hazard pay and provide personal protective equipment at below fair market value if related to COVID-19.  </a:t>
            </a:r>
          </a:p>
          <a:p>
            <a:endParaRPr lang="en-US"/>
          </a:p>
        </p:txBody>
      </p:sp>
      <p:sp>
        <p:nvSpPr>
          <p:cNvPr id="4" name="Slide Number Placeholder 3"/>
          <p:cNvSpPr>
            <a:spLocks noGrp="1"/>
          </p:cNvSpPr>
          <p:nvPr>
            <p:ph type="sldNum" sz="quarter" idx="10"/>
          </p:nvPr>
        </p:nvSpPr>
        <p:spPr/>
        <p:txBody>
          <a:bodyPr/>
          <a:lstStyle/>
          <a:p>
            <a:fld id="{B90A4236-5DFB-4226-A92E-EE3F405BF5C4}" type="slidenum">
              <a:rPr lang="en-US" smtClean="0"/>
              <a:t>18</a:t>
            </a:fld>
            <a:endParaRPr lang="en-US"/>
          </a:p>
        </p:txBody>
      </p:sp>
    </p:spTree>
    <p:extLst>
      <p:ext uri="{BB962C8B-B14F-4D97-AF65-F5344CB8AC3E}">
        <p14:creationId xmlns:p14="http://schemas.microsoft.com/office/powerpoint/2010/main" val="394071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2019 MIPS reporting deadline has been extended to April 30 and those who fail to report by that date will get an no penalty.</a:t>
            </a:r>
          </a:p>
          <a:p>
            <a:pPr marL="171450" indent="-171450">
              <a:buFont typeface="Arial" panose="020B0604020202020204" pitchFamily="34" charset="0"/>
              <a:buChar char="•"/>
            </a:pPr>
            <a:r>
              <a:rPr lang="en-US"/>
              <a:t>Clinicians may now earn credit in the Merit-based Incentive Payment System (MIPS), for participation in a clinical trial and reporting clinical information by attesting to the new COVID-19 Clinical Trials improvement activity. This action will provide vital data to help drive improvement in patient care and develop innovative best practices to manage the spread of COVID-19 within communities.</a:t>
            </a:r>
          </a:p>
        </p:txBody>
      </p:sp>
      <p:sp>
        <p:nvSpPr>
          <p:cNvPr id="4" name="Slide Number Placeholder 3"/>
          <p:cNvSpPr>
            <a:spLocks noGrp="1"/>
          </p:cNvSpPr>
          <p:nvPr>
            <p:ph type="sldNum" sz="quarter" idx="5"/>
          </p:nvPr>
        </p:nvSpPr>
        <p:spPr/>
        <p:txBody>
          <a:bodyPr/>
          <a:lstStyle/>
          <a:p>
            <a:fld id="{B90A4236-5DFB-4226-A92E-EE3F405BF5C4}" type="slidenum">
              <a:rPr lang="en-US" smtClean="0"/>
              <a:t>19</a:t>
            </a:fld>
            <a:endParaRPr lang="en-US"/>
          </a:p>
        </p:txBody>
      </p:sp>
    </p:spTree>
    <p:extLst>
      <p:ext uri="{BB962C8B-B14F-4D97-AF65-F5344CB8AC3E}">
        <p14:creationId xmlns:p14="http://schemas.microsoft.com/office/powerpoint/2010/main" val="1236175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MEDICAL LIABILITY</a:t>
            </a:r>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AAOS supports blanket liability protections for physicians who are working outside their normal practice area in order to provide surge capacity but not volunteering and therefore not covered by the “good Samaritan” language in CARES.</a:t>
            </a:r>
            <a:endParaRPr lang="en-US" sz="14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As physicians risk their lives to treat those in COVID-19 “hot spots”, whether it’s through contractual support or through volunteering, they should be provided a uniform level of protection and avoid the situation whereby a patchwork of liability laws across the country would lead to unequal treatment of our frontline healthcare providers and facilities during this national crisis.</a:t>
            </a:r>
            <a:endParaRPr lang="en-US" sz="14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Health care professionals and facilities are making every effort to provide the best care possible to an increasingly larger patient population, work with limited tools/PPE, and practice under circumstances which are forcing them to shift limited resources to address urgent needs.</a:t>
            </a:r>
            <a:endParaRPr lang="en-US" sz="14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The following situations, none of which are the result of wrongdoing by caregivers or the facilities in which they operate, pose substantial liability risks: </a:t>
            </a:r>
            <a:endParaRPr lang="en-US" sz="14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To meet increasing demand, physicians are being asked to provide treatments or care outside their general practice areas and for which they may not have the most up-to-date knowledge; </a:t>
            </a:r>
            <a:endParaRPr lang="en-US" sz="14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Physicians who have left the practice of medicine are being asked to come out of retirement to address the shortage of healthcare providers; </a:t>
            </a:r>
            <a:endParaRPr lang="en-US" sz="14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Healthcare professionals, and the facilities in which they practice, often have inadequate safety equipment that could result in the transmission of the virus from patient to provider and then to additional patients, or directly from one patient to another; </a:t>
            </a:r>
            <a:endParaRPr lang="en-US" sz="14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Facilities are facing shortages of equipment, such as ventilators, and being forced to ration care; </a:t>
            </a:r>
            <a:endParaRPr lang="en-US" sz="14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Inadequate testing could lead to delayed or flawed diagnosis; </a:t>
            </a:r>
            <a:endParaRPr lang="en-US" sz="14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“Elective” surgeries and procedures are being delayed to preserve capacity for those with the coronavirus; and </a:t>
            </a:r>
            <a:endParaRPr lang="en-US" sz="14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Patients with issues other than coronavirus are facing delayed treatments so that resources may be saved for coronavirus patients. </a:t>
            </a:r>
            <a:endParaRPr lang="en-US" sz="14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B90A4236-5DFB-4226-A92E-EE3F405BF5C4}" type="slidenum">
              <a:rPr lang="en-US" smtClean="0"/>
              <a:t>20</a:t>
            </a:fld>
            <a:endParaRPr lang="en-US"/>
          </a:p>
        </p:txBody>
      </p:sp>
    </p:spTree>
    <p:extLst>
      <p:ext uri="{BB962C8B-B14F-4D97-AF65-F5344CB8AC3E}">
        <p14:creationId xmlns:p14="http://schemas.microsoft.com/office/powerpoint/2010/main" val="234287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a:t>Economic Injury Disaster Loan Program</a:t>
            </a:r>
          </a:p>
          <a:p>
            <a:pPr marL="0" indent="0">
              <a:buNone/>
            </a:pPr>
            <a:r>
              <a:rPr lang="en-US" sz="1200" b="1" kern="1200">
                <a:solidFill>
                  <a:schemeClr val="tx1"/>
                </a:solidFill>
                <a:effectLst/>
                <a:latin typeface="+mn-lt"/>
                <a:ea typeface="+mn-ea"/>
                <a:cs typeface="+mn-cs"/>
              </a:rPr>
              <a:t>Week of 4/20 there was an increase to the Emergency Economic Injury Disaster (EIDL) grants from $10B to $20B (an increase of $10B); increases the EIDL loan program by $50B</a:t>
            </a:r>
            <a:endParaRPr lang="en-US" b="1"/>
          </a:p>
          <a:p>
            <a:pPr marL="171450" indent="-171450">
              <a:buFont typeface="Arial" panose="020B0604020202020204" pitchFamily="34" charset="0"/>
              <a:buChar char="•"/>
            </a:pPr>
            <a:r>
              <a:rPr lang="en-US"/>
              <a:t>Must be adversely impacted by the Covid-19 pandemic</a:t>
            </a:r>
          </a:p>
          <a:p>
            <a:pPr marL="171450" indent="-171450">
              <a:buFont typeface="Arial" panose="020B0604020202020204" pitchFamily="34" charset="0"/>
              <a:buChar char="•"/>
            </a:pPr>
            <a:r>
              <a:rPr lang="en-US"/>
              <a:t>Small business with 500 or fewer employees, or businesses in certain industries if they meet the SBAs size standards</a:t>
            </a:r>
          </a:p>
          <a:p>
            <a:pPr marL="171450" indent="-171450">
              <a:buFont typeface="Arial" panose="020B0604020202020204" pitchFamily="34" charset="0"/>
              <a:buChar char="•"/>
            </a:pPr>
            <a:r>
              <a:rPr lang="en-US"/>
              <a:t>Maximum amount of $2,000,000. </a:t>
            </a:r>
          </a:p>
          <a:p>
            <a:pPr marL="171450" indent="-171450">
              <a:buFont typeface="Arial" panose="020B0604020202020204" pitchFamily="34" charset="0"/>
              <a:buChar char="•"/>
            </a:pPr>
            <a:r>
              <a:rPr lang="en-US"/>
              <a:t>Interest rate of 3.7% </a:t>
            </a:r>
          </a:p>
          <a:p>
            <a:pPr marL="171450" indent="-171450">
              <a:buFont typeface="Arial" panose="020B0604020202020204" pitchFamily="34" charset="0"/>
              <a:buChar char="•"/>
            </a:pPr>
            <a:r>
              <a:rPr lang="en-US"/>
              <a:t>Loan term of up to 30 years, depending on the needs of the borrower</a:t>
            </a:r>
          </a:p>
          <a:p>
            <a:pPr marL="171450" indent="-171450">
              <a:buFont typeface="Arial" panose="020B0604020202020204" pitchFamily="34" charset="0"/>
              <a:buChar char="•"/>
            </a:pPr>
            <a:r>
              <a:rPr lang="en-US"/>
              <a:t>Proceeds must be used for working capital needs such as fixed debt and payroll</a:t>
            </a:r>
          </a:p>
          <a:p>
            <a:pPr marL="171450" indent="-171450">
              <a:buFont typeface="Arial" panose="020B0604020202020204" pitchFamily="34" charset="0"/>
              <a:buChar char="•"/>
            </a:pPr>
            <a:r>
              <a:rPr lang="en-US"/>
              <a:t>Loan advance of up to $10,000 will not have to be repaid</a:t>
            </a:r>
          </a:p>
          <a:p>
            <a:pPr marL="171450" indent="-171450">
              <a:buFont typeface="Arial" panose="020B0604020202020204" pitchFamily="34" charset="0"/>
              <a:buChar char="•"/>
            </a:pPr>
            <a:endParaRPr lang="en-US"/>
          </a:p>
          <a:p>
            <a:pPr marL="0" indent="0">
              <a:buFont typeface="Arial" panose="020B0604020202020204" pitchFamily="34" charset="0"/>
              <a:buNone/>
            </a:pPr>
            <a:r>
              <a:rPr lang="en-US" b="1"/>
              <a:t>Paycheck Protection Program</a:t>
            </a:r>
          </a:p>
          <a:p>
            <a:pPr marL="0" indent="0">
              <a:buNone/>
            </a:pPr>
            <a:r>
              <a:rPr lang="en-US" b="1"/>
              <a:t>Initial money was depleted on April 16</a:t>
            </a:r>
            <a:r>
              <a:rPr lang="en-US" b="1" baseline="30000"/>
              <a:t>th</a:t>
            </a:r>
            <a:r>
              <a:rPr lang="en-US" b="1"/>
              <a:t>, funding re-upped week of 4/20 by </a:t>
            </a:r>
            <a:r>
              <a:rPr lang="en-US" sz="1200" b="1" kern="1200">
                <a:solidFill>
                  <a:schemeClr val="tx1"/>
                </a:solidFill>
                <a:effectLst/>
                <a:latin typeface="+mn-lt"/>
                <a:ea typeface="+mn-ea"/>
                <a:cs typeface="+mn-cs"/>
              </a:rPr>
              <a:t>an increase of $321B</a:t>
            </a:r>
          </a:p>
          <a:p>
            <a:pPr marL="0" indent="0">
              <a:buNone/>
            </a:pPr>
            <a:endParaRPr lang="en-US" sz="1200" b="1"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$60 B set aside for institutions with assets under $50B</a:t>
            </a:r>
          </a:p>
          <a:p>
            <a:pPr lvl="1"/>
            <a:r>
              <a:rPr lang="en-US" sz="1200" kern="1200">
                <a:solidFill>
                  <a:schemeClr val="tx1"/>
                </a:solidFill>
                <a:effectLst/>
                <a:latin typeface="+mn-lt"/>
                <a:ea typeface="+mn-ea"/>
                <a:cs typeface="+mn-cs"/>
              </a:rPr>
              <a:t>$30B is for those institutions between $10-$50B in assets </a:t>
            </a:r>
          </a:p>
          <a:p>
            <a:pPr lvl="1"/>
            <a:r>
              <a:rPr lang="en-US" sz="1200" kern="1200">
                <a:solidFill>
                  <a:schemeClr val="tx1"/>
                </a:solidFill>
                <a:effectLst/>
                <a:latin typeface="+mn-lt"/>
                <a:ea typeface="+mn-ea"/>
                <a:cs typeface="+mn-cs"/>
              </a:rPr>
              <a:t>$30B is for those institutions with less than $10B in assets </a:t>
            </a:r>
          </a:p>
          <a:p>
            <a:r>
              <a:rPr lang="en-US" sz="1200" kern="1200">
                <a:solidFill>
                  <a:schemeClr val="tx1"/>
                </a:solidFill>
                <a:effectLst/>
                <a:latin typeface="+mn-lt"/>
                <a:ea typeface="+mn-ea"/>
                <a:cs typeface="+mn-cs"/>
              </a:rPr>
              <a:t>These will be made by depository institutions such as community banks, CDFI’s, </a:t>
            </a:r>
            <a:r>
              <a:rPr lang="en-US" sz="1200" kern="1200" err="1">
                <a:solidFill>
                  <a:schemeClr val="tx1"/>
                </a:solidFill>
                <a:effectLst/>
                <a:latin typeface="+mn-lt"/>
                <a:ea typeface="+mn-ea"/>
                <a:cs typeface="+mn-cs"/>
              </a:rPr>
              <a:t>etc</a:t>
            </a:r>
            <a:endParaRPr lang="en-US" b="1"/>
          </a:p>
          <a:p>
            <a:pPr marL="0" indent="0">
              <a:buFont typeface="Arial" panose="020B0604020202020204" pitchFamily="34" charset="0"/>
              <a:buNone/>
            </a:pPr>
            <a:endParaRPr lang="en-US" b="1"/>
          </a:p>
          <a:p>
            <a:pPr marL="171450" indent="-171450">
              <a:buFont typeface="Arial" panose="020B0604020202020204" pitchFamily="34" charset="0"/>
              <a:buChar char="•"/>
            </a:pPr>
            <a:r>
              <a:rPr lang="en-US" b="0"/>
              <a:t>Intended to incentivize businesses to keep their employees on payroll during the pandemic</a:t>
            </a:r>
          </a:p>
          <a:p>
            <a:pPr marL="171450" indent="-171450">
              <a:buFont typeface="Arial" panose="020B0604020202020204" pitchFamily="34" charset="0"/>
              <a:buChar char="•"/>
            </a:pPr>
            <a:r>
              <a:rPr lang="en-US" b="0"/>
              <a:t>Administered through third party lenders</a:t>
            </a:r>
          </a:p>
          <a:p>
            <a:pPr marL="171450" indent="-171450">
              <a:buFont typeface="Arial" panose="020B0604020202020204" pitchFamily="34" charset="0"/>
              <a:buChar char="•"/>
            </a:pPr>
            <a:r>
              <a:rPr lang="en-US" b="0"/>
              <a:t>Loans will be forgiven if employers maintain payroll </a:t>
            </a:r>
          </a:p>
          <a:p>
            <a:pPr marL="171450" indent="-171450">
              <a:buFont typeface="Arial" panose="020B0604020202020204" pitchFamily="34" charset="0"/>
              <a:buChar char="•"/>
            </a:pPr>
            <a:r>
              <a:rPr lang="en-US" b="0"/>
              <a:t>Loan amount will equal 250% of average monthly payroll</a:t>
            </a:r>
          </a:p>
          <a:p>
            <a:pPr marL="171450" indent="-171450">
              <a:buFont typeface="Arial" panose="020B0604020202020204" pitchFamily="34" charset="0"/>
              <a:buChar char="•"/>
            </a:pPr>
            <a:r>
              <a:rPr lang="en-US" b="0"/>
              <a:t>Debt forgiveness is from Feb 15-June 30</a:t>
            </a:r>
            <a:r>
              <a:rPr lang="en-US" b="0" baseline="30000"/>
              <a:t>th</a:t>
            </a:r>
            <a:endParaRPr lang="en-US" b="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Allows you to use the loan to cover payroll costs, including salaries, paid sick and medical leave, insurance premiums, mortgage, rent and utility payments.</a:t>
            </a:r>
          </a:p>
          <a:p>
            <a:pPr marL="171450" indent="-171450">
              <a:buFont typeface="Arial" panose="020B0604020202020204" pitchFamily="34" charset="0"/>
              <a:buChar char="•"/>
            </a:pPr>
            <a:endParaRPr lang="en-US" b="0"/>
          </a:p>
          <a:p>
            <a:endParaRPr lang="en-US"/>
          </a:p>
        </p:txBody>
      </p:sp>
      <p:sp>
        <p:nvSpPr>
          <p:cNvPr id="4" name="Slide Number Placeholder 3"/>
          <p:cNvSpPr>
            <a:spLocks noGrp="1"/>
          </p:cNvSpPr>
          <p:nvPr>
            <p:ph type="sldNum" sz="quarter" idx="10"/>
          </p:nvPr>
        </p:nvSpPr>
        <p:spPr/>
        <p:txBody>
          <a:bodyPr/>
          <a:lstStyle/>
          <a:p>
            <a:fld id="{303222BA-67EB-423C-90FE-919FBCF435D3}" type="slidenum">
              <a:rPr lang="en-US" smtClean="0"/>
              <a:t>21</a:t>
            </a:fld>
            <a:endParaRPr lang="en-US"/>
          </a:p>
        </p:txBody>
      </p:sp>
    </p:spTree>
    <p:extLst>
      <p:ext uri="{BB962C8B-B14F-4D97-AF65-F5344CB8AC3E}">
        <p14:creationId xmlns:p14="http://schemas.microsoft.com/office/powerpoint/2010/main" val="3588217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Main Street Lending Program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Two programs: the Main Street New Loan Facility (MSNLF) and Main Street Expanded Loan Facility (MSELF). Cannot participate in both programs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Loans require attestations stating that eligible borrowers require the loans as a result of circumstances precipitated by Covid-19 pandemic and that the funds will be used to make efforts to maintain payroll and retain employees</a:t>
            </a:r>
          </a:p>
          <a:p>
            <a:pPr marL="171450" indent="-171450">
              <a:buFont typeface="Arial" panose="020B0604020202020204" pitchFamily="34" charset="0"/>
              <a:buChar char="•"/>
            </a:pPr>
            <a:r>
              <a:rPr lang="en-US"/>
              <a:t>For businesses with less than 10,000 employees or less than $2.5 billion in 2019 annual revenue</a:t>
            </a:r>
          </a:p>
          <a:p>
            <a:pPr marL="171450" indent="-171450">
              <a:buFont typeface="Arial" panose="020B0604020202020204" pitchFamily="34" charset="0"/>
              <a:buChar char="•"/>
            </a:pPr>
            <a:r>
              <a:rPr lang="en-US"/>
              <a:t>4-year maturity</a:t>
            </a:r>
          </a:p>
          <a:p>
            <a:pPr marL="171450" indent="-171450">
              <a:buFont typeface="Arial" panose="020B0604020202020204" pitchFamily="34" charset="0"/>
              <a:buChar char="•"/>
            </a:pPr>
            <a:r>
              <a:rPr lang="en-US"/>
              <a:t>Pre-payment permitted without penalty</a:t>
            </a:r>
          </a:p>
          <a:p>
            <a:pPr marL="171450" indent="-171450">
              <a:buFont typeface="Arial" panose="020B0604020202020204" pitchFamily="34" charset="0"/>
              <a:buChar char="•"/>
            </a:pPr>
            <a:r>
              <a:rPr lang="en-US"/>
              <a:t>MSNLF loans between $1 million and the lesser of $25 million </a:t>
            </a:r>
            <a:r>
              <a:rPr lang="en-US" sz="1200" kern="1200">
                <a:solidFill>
                  <a:schemeClr val="tx1"/>
                </a:solidFill>
                <a:effectLst/>
                <a:latin typeface="+mn-lt"/>
                <a:ea typeface="+mn-ea"/>
                <a:cs typeface="+mn-cs"/>
              </a:rPr>
              <a:t>OR an amount that, when added to the eligible borrower’s existing outstanding debt does not exceed four times the eligible borrower’s 2019 earnings before interest, taxes, depreciation, and amortization.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MSELF loans between $1 million and the lesser of $150 million 30% of the eligible borrower’s existing outstanding debt, OR an amount that, when added to the eligible borrower’s existing outstanding debt does not exceed six times the eligible borrower’s 2019 earnings before interest, taxes, depreciation, and amortization.</a:t>
            </a:r>
          </a:p>
          <a:p>
            <a:pPr marL="171450" indent="-171450">
              <a:buFont typeface="Arial" panose="020B0604020202020204" pitchFamily="34" charset="0"/>
              <a:buChar char="•"/>
            </a:pPr>
            <a:endParaRPr lang="en-US" sz="1200" kern="1200">
              <a:solidFill>
                <a:schemeClr val="tx1"/>
              </a:solidFill>
              <a:effectLst/>
              <a:latin typeface="+mn-lt"/>
              <a:ea typeface="+mn-ea"/>
              <a:cs typeface="+mn-cs"/>
            </a:endParaRPr>
          </a:p>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303222BA-67EB-423C-90FE-919FBCF435D3}" type="slidenum">
              <a:rPr lang="en-US" smtClean="0"/>
              <a:t>22</a:t>
            </a:fld>
            <a:endParaRPr lang="en-US"/>
          </a:p>
        </p:txBody>
      </p:sp>
    </p:spTree>
    <p:extLst>
      <p:ext uri="{BB962C8B-B14F-4D97-AF65-F5344CB8AC3E}">
        <p14:creationId xmlns:p14="http://schemas.microsoft.com/office/powerpoint/2010/main" val="41222679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553230"/>
            <a:ext cx="9144000" cy="2387600"/>
          </a:xfrm>
        </p:spPr>
        <p:txBody>
          <a:bodyPr anchor="b"/>
          <a:lstStyle>
            <a:lvl1pPr algn="ctr">
              <a:defRPr sz="6000"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524000" y="504137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4" name="Straight Connector 3"/>
          <p:cNvCxnSpPr/>
          <p:nvPr userDrawn="1"/>
        </p:nvCxnSpPr>
        <p:spPr>
          <a:xfrm>
            <a:off x="0" y="57509"/>
            <a:ext cx="12192000" cy="0"/>
          </a:xfrm>
          <a:prstGeom prst="line">
            <a:avLst/>
          </a:prstGeom>
          <a:ln w="114300">
            <a:solidFill>
              <a:srgbClr val="C00433"/>
            </a:solidFill>
          </a:ln>
        </p:spPr>
        <p:style>
          <a:lnRef idx="1">
            <a:schemeClr val="accent1"/>
          </a:lnRef>
          <a:fillRef idx="0">
            <a:schemeClr val="accent1"/>
          </a:fillRef>
          <a:effectRef idx="0">
            <a:schemeClr val="accent1"/>
          </a:effectRef>
          <a:fontRef idx="minor">
            <a:schemeClr val="tx1"/>
          </a:fontRef>
        </p:style>
      </p:cxnSp>
      <p:pic>
        <p:nvPicPr>
          <p:cNvPr id="2050" name="Picture 2" descr="Image result for aaos"/>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22965" b="24205"/>
          <a:stretch/>
        </p:blipFill>
        <p:spPr bwMode="auto">
          <a:xfrm>
            <a:off x="4027714" y="212690"/>
            <a:ext cx="4136572" cy="2185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982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trategic Plan">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C847588F-2CFA-924B-A0AB-0CA7AFA1AC53}"/>
              </a:ext>
            </a:extLst>
          </p:cNvPr>
          <p:cNvSpPr/>
          <p:nvPr userDrawn="1"/>
        </p:nvSpPr>
        <p:spPr>
          <a:xfrm>
            <a:off x="4152161" y="1001490"/>
            <a:ext cx="3845496" cy="450557"/>
          </a:xfrm>
          <a:prstGeom prst="rect">
            <a:avLst/>
          </a:prstGeom>
          <a:solidFill>
            <a:srgbClr val="FFFFFF">
              <a:lumMod val="85000"/>
            </a:srgbClr>
          </a:solidFill>
          <a:ln w="9525" cap="flat" cmpd="sng" algn="ctr">
            <a:noFill/>
            <a:prstDash val="solid"/>
            <a:miter lim="800000"/>
          </a:ln>
          <a:effectLst/>
        </p:spPr>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The trusted leaders 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advancing musculoskeletal health </a:t>
            </a:r>
          </a:p>
        </p:txBody>
      </p:sp>
      <p:sp>
        <p:nvSpPr>
          <p:cNvPr id="34" name="Rectangle 33">
            <a:extLst>
              <a:ext uri="{FF2B5EF4-FFF2-40B4-BE49-F238E27FC236}">
                <a16:creationId xmlns:a16="http://schemas.microsoft.com/office/drawing/2014/main" id="{822D7E8A-96F6-9F42-902D-8DB2B1F293B0}"/>
              </a:ext>
            </a:extLst>
          </p:cNvPr>
          <p:cNvSpPr/>
          <p:nvPr userDrawn="1"/>
        </p:nvSpPr>
        <p:spPr>
          <a:xfrm>
            <a:off x="8129055" y="1001490"/>
            <a:ext cx="3855275" cy="450557"/>
          </a:xfrm>
          <a:prstGeom prst="rect">
            <a:avLst/>
          </a:prstGeom>
          <a:solidFill>
            <a:srgbClr val="FFFFFF">
              <a:lumMod val="85000"/>
            </a:srgbClr>
          </a:solidFill>
          <a:ln w="9525" cap="flat" cmpd="sng" algn="ctr">
            <a:noFill/>
            <a:prstDash val="solid"/>
            <a:miter lim="800000"/>
          </a:ln>
          <a:effectLst/>
        </p:spPr>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Leading to serve     Shaping our future     Excellence together</a:t>
            </a:r>
          </a:p>
        </p:txBody>
      </p:sp>
      <p:sp>
        <p:nvSpPr>
          <p:cNvPr id="35" name="Rectangle 34">
            <a:extLst>
              <a:ext uri="{FF2B5EF4-FFF2-40B4-BE49-F238E27FC236}">
                <a16:creationId xmlns:a16="http://schemas.microsoft.com/office/drawing/2014/main" id="{9E648943-5C72-3645-94D1-A6E20B92FCEE}"/>
              </a:ext>
            </a:extLst>
          </p:cNvPr>
          <p:cNvSpPr/>
          <p:nvPr userDrawn="1"/>
        </p:nvSpPr>
        <p:spPr>
          <a:xfrm>
            <a:off x="214206" y="995073"/>
            <a:ext cx="3806558" cy="450557"/>
          </a:xfrm>
          <a:prstGeom prst="rect">
            <a:avLst/>
          </a:prstGeom>
          <a:solidFill>
            <a:srgbClr val="FFFFFF">
              <a:lumMod val="85000"/>
            </a:srgbClr>
          </a:solidFill>
          <a:ln w="9525" cap="flat" cmpd="sng" algn="ctr">
            <a:noFill/>
            <a:prstDash val="solid"/>
            <a:miter lim="800000"/>
          </a:ln>
          <a:effectLst/>
        </p:spPr>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Serving our profession to provide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highest quality musculoskeletal care</a:t>
            </a:r>
          </a:p>
        </p:txBody>
      </p:sp>
      <p:sp>
        <p:nvSpPr>
          <p:cNvPr id="36" name="TextBox 35">
            <a:extLst>
              <a:ext uri="{FF2B5EF4-FFF2-40B4-BE49-F238E27FC236}">
                <a16:creationId xmlns:a16="http://schemas.microsoft.com/office/drawing/2014/main" id="{7854AED5-11BB-E941-A833-ACFFD4AA9D7C}"/>
              </a:ext>
            </a:extLst>
          </p:cNvPr>
          <p:cNvSpPr txBox="1"/>
          <p:nvPr userDrawn="1"/>
        </p:nvSpPr>
        <p:spPr>
          <a:xfrm>
            <a:off x="205877" y="797580"/>
            <a:ext cx="3830191" cy="2423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75" b="1" i="0" u="none" strike="noStrike" kern="0" cap="none" spc="0" normalizeH="0" baseline="0" noProof="0">
                <a:ln>
                  <a:noFill/>
                </a:ln>
                <a:solidFill>
                  <a:srgbClr val="E93E33">
                    <a:lumMod val="50000"/>
                  </a:srgbClr>
                </a:solidFill>
                <a:effectLst/>
                <a:uLnTx/>
                <a:uFillTx/>
                <a:latin typeface="Calibri" panose="020F0502020204030204"/>
                <a:ea typeface="+mn-ea"/>
                <a:cs typeface="+mn-cs"/>
              </a:rPr>
              <a:t>MISSION STATEMENT</a:t>
            </a:r>
          </a:p>
        </p:txBody>
      </p:sp>
      <p:sp>
        <p:nvSpPr>
          <p:cNvPr id="37" name="TextBox 36">
            <a:extLst>
              <a:ext uri="{FF2B5EF4-FFF2-40B4-BE49-F238E27FC236}">
                <a16:creationId xmlns:a16="http://schemas.microsoft.com/office/drawing/2014/main" id="{7A59B45E-F6CE-3B4B-B9CC-7DFCDD82FBA7}"/>
              </a:ext>
            </a:extLst>
          </p:cNvPr>
          <p:cNvSpPr txBox="1"/>
          <p:nvPr userDrawn="1"/>
        </p:nvSpPr>
        <p:spPr>
          <a:xfrm>
            <a:off x="8154139" y="797580"/>
            <a:ext cx="3830191" cy="2423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75" b="1" i="0" u="none" strike="noStrike" kern="0" cap="none" spc="0" normalizeH="0" baseline="0" noProof="0">
                <a:ln>
                  <a:noFill/>
                </a:ln>
                <a:solidFill>
                  <a:srgbClr val="E93E33">
                    <a:lumMod val="50000"/>
                  </a:srgbClr>
                </a:solidFill>
                <a:effectLst/>
                <a:uLnTx/>
                <a:uFillTx/>
                <a:latin typeface="Calibri" panose="020F0502020204030204"/>
                <a:ea typeface="+mn-ea"/>
                <a:cs typeface="+mn-cs"/>
              </a:rPr>
              <a:t>CORE VALUES</a:t>
            </a:r>
          </a:p>
        </p:txBody>
      </p:sp>
      <p:sp>
        <p:nvSpPr>
          <p:cNvPr id="38" name="TextBox 37">
            <a:extLst>
              <a:ext uri="{FF2B5EF4-FFF2-40B4-BE49-F238E27FC236}">
                <a16:creationId xmlns:a16="http://schemas.microsoft.com/office/drawing/2014/main" id="{E7A6F569-0501-E347-9A53-32D620EF019F}"/>
              </a:ext>
            </a:extLst>
          </p:cNvPr>
          <p:cNvSpPr txBox="1"/>
          <p:nvPr userDrawn="1"/>
        </p:nvSpPr>
        <p:spPr>
          <a:xfrm>
            <a:off x="4180008" y="797580"/>
            <a:ext cx="3830191" cy="2423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75" b="1" i="0" u="none" strike="noStrike" kern="0" cap="none" spc="0" normalizeH="0" baseline="0" noProof="0">
                <a:ln>
                  <a:noFill/>
                </a:ln>
                <a:solidFill>
                  <a:srgbClr val="E93E33">
                    <a:lumMod val="50000"/>
                  </a:srgbClr>
                </a:solidFill>
                <a:effectLst/>
                <a:uLnTx/>
                <a:uFillTx/>
                <a:latin typeface="Calibri" panose="020F0502020204030204"/>
                <a:ea typeface="+mn-ea"/>
                <a:cs typeface="+mn-cs"/>
              </a:rPr>
              <a:t>VISION STATEMENT</a:t>
            </a:r>
          </a:p>
        </p:txBody>
      </p:sp>
      <p:sp>
        <p:nvSpPr>
          <p:cNvPr id="39" name="Rectangle 38">
            <a:extLst>
              <a:ext uri="{FF2B5EF4-FFF2-40B4-BE49-F238E27FC236}">
                <a16:creationId xmlns:a16="http://schemas.microsoft.com/office/drawing/2014/main" id="{B50EA762-D81C-6949-BD9E-ECB935FCB328}"/>
              </a:ext>
            </a:extLst>
          </p:cNvPr>
          <p:cNvSpPr/>
          <p:nvPr userDrawn="1"/>
        </p:nvSpPr>
        <p:spPr>
          <a:xfrm>
            <a:off x="4152161" y="1529658"/>
            <a:ext cx="3845496" cy="650286"/>
          </a:xfrm>
          <a:prstGeom prst="rect">
            <a:avLst/>
          </a:prstGeom>
          <a:solidFill>
            <a:srgbClr val="FFFFFF">
              <a:lumMod val="85000"/>
            </a:srgbClr>
          </a:solidFill>
          <a:ln w="9525" cap="flat" cmpd="sng" algn="ctr">
            <a:noFill/>
            <a:prstDash val="solid"/>
            <a:miter lim="800000"/>
          </a:ln>
          <a:effectLst/>
        </p:spPr>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E93E33">
                    <a:lumMod val="50000"/>
                  </a:srgbClr>
                </a:solidFill>
                <a:effectLst/>
                <a:uLnTx/>
                <a:uFillTx/>
                <a:latin typeface="Calibri" panose="020F0502020204030204"/>
                <a:ea typeface="+mn-ea"/>
                <a:cs typeface="+mn-cs"/>
              </a:rPr>
              <a:t>GOAL 2: </a:t>
            </a:r>
            <a:r>
              <a:rPr kumimoji="0" lang="en-US" sz="1100"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Equip members to thrive 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value-based environments and advance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the quality of orthopaedic care</a:t>
            </a:r>
          </a:p>
        </p:txBody>
      </p:sp>
      <p:sp>
        <p:nvSpPr>
          <p:cNvPr id="40" name="Rectangle 39">
            <a:extLst>
              <a:ext uri="{FF2B5EF4-FFF2-40B4-BE49-F238E27FC236}">
                <a16:creationId xmlns:a16="http://schemas.microsoft.com/office/drawing/2014/main" id="{6B88ECC0-E534-8541-B37D-DD9054292B5C}"/>
              </a:ext>
            </a:extLst>
          </p:cNvPr>
          <p:cNvSpPr/>
          <p:nvPr userDrawn="1"/>
        </p:nvSpPr>
        <p:spPr>
          <a:xfrm>
            <a:off x="8110743" y="1529658"/>
            <a:ext cx="3873588" cy="650286"/>
          </a:xfrm>
          <a:prstGeom prst="rect">
            <a:avLst/>
          </a:prstGeom>
          <a:solidFill>
            <a:srgbClr val="FFFFFF">
              <a:lumMod val="85000"/>
            </a:srgbClr>
          </a:solidFill>
          <a:ln w="9525" cap="flat" cmpd="sng" algn="ctr">
            <a:noFill/>
            <a:prstDash val="solid"/>
            <a:miter lim="800000"/>
          </a:ln>
          <a:effectLst/>
        </p:spPr>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E93E33">
                    <a:lumMod val="50000"/>
                  </a:srgbClr>
                </a:solidFill>
                <a:effectLst/>
                <a:uLnTx/>
                <a:uFillTx/>
                <a:latin typeface="Calibri" panose="020F0502020204030204"/>
                <a:ea typeface="+mn-ea"/>
                <a:cs typeface="+mn-cs"/>
              </a:rPr>
              <a:t>GOAL 3: </a:t>
            </a:r>
            <a:r>
              <a:rPr kumimoji="0" lang="en-US" sz="1100"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Evolve the culture and governance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AAOS’s board and volunteer structure to become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more strategic, innovative, and diverse</a:t>
            </a:r>
            <a:endParaRPr kumimoji="0" lang="en-US" sz="1100" b="0" i="1"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85D3222B-58AE-EE47-AE62-729254C31FAB}"/>
              </a:ext>
            </a:extLst>
          </p:cNvPr>
          <p:cNvSpPr/>
          <p:nvPr userDrawn="1"/>
        </p:nvSpPr>
        <p:spPr>
          <a:xfrm>
            <a:off x="214206" y="1523241"/>
            <a:ext cx="3806558" cy="650286"/>
          </a:xfrm>
          <a:prstGeom prst="rect">
            <a:avLst/>
          </a:prstGeom>
          <a:solidFill>
            <a:srgbClr val="FFFFFF">
              <a:lumMod val="85000"/>
            </a:srgbClr>
          </a:solidFill>
          <a:ln w="9525" cap="flat" cmpd="sng" algn="ctr">
            <a:noFill/>
            <a:prstDash val="solid"/>
            <a:miter lim="800000"/>
          </a:ln>
          <a:effectLst/>
        </p:spPr>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E93E33">
                    <a:lumMod val="50000"/>
                  </a:srgbClr>
                </a:solidFill>
                <a:effectLst/>
                <a:uLnTx/>
                <a:uFillTx/>
                <a:latin typeface="Calibri" panose="020F0502020204030204"/>
                <a:ea typeface="+mn-ea"/>
                <a:cs typeface="+mn-cs"/>
              </a:rPr>
              <a:t>GOAL 1: </a:t>
            </a:r>
            <a:r>
              <a:rPr kumimoji="0" lang="en-US" sz="1100"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Deliver a personalized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seamless member experience</a:t>
            </a:r>
          </a:p>
        </p:txBody>
      </p:sp>
      <p:sp>
        <p:nvSpPr>
          <p:cNvPr id="42" name="Rectangle 41">
            <a:extLst>
              <a:ext uri="{FF2B5EF4-FFF2-40B4-BE49-F238E27FC236}">
                <a16:creationId xmlns:a16="http://schemas.microsoft.com/office/drawing/2014/main" id="{83CB286B-4C6B-174D-BB55-D8DF53661F2D}"/>
              </a:ext>
            </a:extLst>
          </p:cNvPr>
          <p:cNvSpPr/>
          <p:nvPr userDrawn="1"/>
        </p:nvSpPr>
        <p:spPr>
          <a:xfrm>
            <a:off x="214206" y="1526620"/>
            <a:ext cx="3806557" cy="4378977"/>
          </a:xfrm>
          <a:prstGeom prst="rect">
            <a:avLst/>
          </a:prstGeom>
          <a:noFill/>
          <a:ln w="9525" cap="flat" cmpd="sng" algn="ctr">
            <a:solidFill>
              <a:srgbClr val="FFFFFF">
                <a:lumMod val="85000"/>
              </a:srgbClr>
            </a:solidFill>
            <a:prstDash val="solid"/>
            <a:miter lim="800000"/>
          </a:ln>
          <a:effectLst/>
        </p:spPr>
        <p:txBody>
          <a:bodyPr lIns="72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75" b="1"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B1DC82C4-7D55-CB4B-BDF8-B182E787C206}"/>
              </a:ext>
            </a:extLst>
          </p:cNvPr>
          <p:cNvSpPr/>
          <p:nvPr userDrawn="1"/>
        </p:nvSpPr>
        <p:spPr>
          <a:xfrm>
            <a:off x="4152160" y="1526621"/>
            <a:ext cx="3845497" cy="4378976"/>
          </a:xfrm>
          <a:prstGeom prst="rect">
            <a:avLst/>
          </a:prstGeom>
          <a:noFill/>
          <a:ln w="9525" cap="flat" cmpd="sng" algn="ctr">
            <a:solidFill>
              <a:srgbClr val="FFFFFF">
                <a:lumMod val="85000"/>
              </a:srgbClr>
            </a:solidFill>
            <a:prstDash val="solid"/>
            <a:miter lim="800000"/>
          </a:ln>
          <a:effectLst/>
        </p:spPr>
        <p:txBody>
          <a:bodyPr lIns="72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75" b="1"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B733FB62-EFF0-6842-9F48-21A3AC970F7F}"/>
              </a:ext>
            </a:extLst>
          </p:cNvPr>
          <p:cNvSpPr/>
          <p:nvPr userDrawn="1"/>
        </p:nvSpPr>
        <p:spPr>
          <a:xfrm>
            <a:off x="8110742" y="1523242"/>
            <a:ext cx="3873588" cy="4382274"/>
          </a:xfrm>
          <a:prstGeom prst="rect">
            <a:avLst/>
          </a:prstGeom>
          <a:noFill/>
          <a:ln w="9525" cap="flat" cmpd="sng" algn="ctr">
            <a:solidFill>
              <a:srgbClr val="FFFFFF">
                <a:lumMod val="85000"/>
              </a:srgbClr>
            </a:solidFill>
            <a:prstDash val="solid"/>
            <a:miter lim="800000"/>
          </a:ln>
          <a:effectLst/>
        </p:spPr>
        <p:txBody>
          <a:bodyPr lIns="72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75" b="1"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45" name="Straight Connector 44">
            <a:extLst>
              <a:ext uri="{FF2B5EF4-FFF2-40B4-BE49-F238E27FC236}">
                <a16:creationId xmlns:a16="http://schemas.microsoft.com/office/drawing/2014/main" id="{08E0678D-FD55-244F-96D3-2B7431C262A1}"/>
              </a:ext>
            </a:extLst>
          </p:cNvPr>
          <p:cNvCxnSpPr>
            <a:cxnSpLocks/>
            <a:endCxn id="42" idx="2"/>
          </p:cNvCxnSpPr>
          <p:nvPr userDrawn="1"/>
        </p:nvCxnSpPr>
        <p:spPr>
          <a:xfrm>
            <a:off x="2105917" y="1973798"/>
            <a:ext cx="11568" cy="3931799"/>
          </a:xfrm>
          <a:prstGeom prst="line">
            <a:avLst/>
          </a:prstGeom>
          <a:noFill/>
          <a:ln w="9525" cap="flat" cmpd="sng" algn="ctr">
            <a:solidFill>
              <a:srgbClr val="FFFFFF">
                <a:lumMod val="85000"/>
              </a:srgbClr>
            </a:solidFill>
            <a:prstDash val="solid"/>
            <a:miter lim="800000"/>
          </a:ln>
          <a:effectLst/>
        </p:spPr>
      </p:cxnSp>
      <p:cxnSp>
        <p:nvCxnSpPr>
          <p:cNvPr id="46" name="Straight Connector 45">
            <a:extLst>
              <a:ext uri="{FF2B5EF4-FFF2-40B4-BE49-F238E27FC236}">
                <a16:creationId xmlns:a16="http://schemas.microsoft.com/office/drawing/2014/main" id="{8E0DF1AC-A546-404A-8723-AD040678AF47}"/>
              </a:ext>
            </a:extLst>
          </p:cNvPr>
          <p:cNvCxnSpPr>
            <a:cxnSpLocks/>
            <a:endCxn id="43" idx="2"/>
          </p:cNvCxnSpPr>
          <p:nvPr userDrawn="1"/>
        </p:nvCxnSpPr>
        <p:spPr>
          <a:xfrm flipH="1">
            <a:off x="6074909" y="1943797"/>
            <a:ext cx="1928" cy="3961800"/>
          </a:xfrm>
          <a:prstGeom prst="line">
            <a:avLst/>
          </a:prstGeom>
          <a:noFill/>
          <a:ln w="9525" cap="flat" cmpd="sng" algn="ctr">
            <a:solidFill>
              <a:srgbClr val="FFFFFF">
                <a:lumMod val="85000"/>
              </a:srgbClr>
            </a:solidFill>
            <a:prstDash val="solid"/>
            <a:miter lim="800000"/>
          </a:ln>
          <a:effectLst/>
        </p:spPr>
      </p:cxnSp>
      <p:cxnSp>
        <p:nvCxnSpPr>
          <p:cNvPr id="47" name="Straight Connector 46">
            <a:extLst>
              <a:ext uri="{FF2B5EF4-FFF2-40B4-BE49-F238E27FC236}">
                <a16:creationId xmlns:a16="http://schemas.microsoft.com/office/drawing/2014/main" id="{130FCEDE-B3A2-C745-BCBE-002B4E363F8B}"/>
              </a:ext>
            </a:extLst>
          </p:cNvPr>
          <p:cNvCxnSpPr>
            <a:cxnSpLocks/>
            <a:endCxn id="44" idx="2"/>
          </p:cNvCxnSpPr>
          <p:nvPr userDrawn="1"/>
        </p:nvCxnSpPr>
        <p:spPr>
          <a:xfrm flipH="1">
            <a:off x="10047536" y="1835909"/>
            <a:ext cx="3530" cy="4069607"/>
          </a:xfrm>
          <a:prstGeom prst="line">
            <a:avLst/>
          </a:prstGeom>
          <a:noFill/>
          <a:ln w="9525" cap="flat" cmpd="sng" algn="ctr">
            <a:solidFill>
              <a:srgbClr val="FFFFFF">
                <a:lumMod val="85000"/>
              </a:srgbClr>
            </a:solidFill>
            <a:prstDash val="solid"/>
            <a:miter lim="800000"/>
          </a:ln>
          <a:effectLst/>
        </p:spPr>
      </p:cxnSp>
      <p:sp>
        <p:nvSpPr>
          <p:cNvPr id="48" name="Rectangle 47">
            <a:extLst>
              <a:ext uri="{FF2B5EF4-FFF2-40B4-BE49-F238E27FC236}">
                <a16:creationId xmlns:a16="http://schemas.microsoft.com/office/drawing/2014/main" id="{716127D4-71FD-904C-88EF-A94A88E837B3}"/>
              </a:ext>
            </a:extLst>
          </p:cNvPr>
          <p:cNvSpPr/>
          <p:nvPr userDrawn="1"/>
        </p:nvSpPr>
        <p:spPr>
          <a:xfrm>
            <a:off x="214205" y="2179143"/>
            <a:ext cx="1890487" cy="25994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975" b="1" i="0" u="none" strike="noStrike" kern="0" cap="none" spc="0" normalizeH="0" baseline="0" noProof="0">
                <a:ln>
                  <a:noFill/>
                </a:ln>
                <a:solidFill>
                  <a:srgbClr val="E93E33">
                    <a:lumMod val="50000"/>
                  </a:srgbClr>
                </a:solidFill>
                <a:effectLst/>
                <a:uLnTx/>
                <a:uFillTx/>
                <a:latin typeface="Calibri" panose="020F0502020204030204"/>
                <a:ea typeface="+mn-ea"/>
                <a:cs typeface="+mn-cs"/>
              </a:rPr>
              <a:t>METRICS</a:t>
            </a:r>
          </a:p>
          <a:p>
            <a:pPr marL="177800" marR="0" lvl="0" indent="-1778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Increase in volume of member specific data collected and analyzed on member needs and preferences</a:t>
            </a:r>
          </a:p>
          <a:p>
            <a:pPr marL="177800" marR="0" lvl="0" indent="-1778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Increase in user satisfaction and utilization of content delivery platform</a:t>
            </a:r>
          </a:p>
          <a:p>
            <a:pPr marL="177800" marR="0" lvl="0" indent="-1778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Increase in the proportion of content and education personalized to user needs and preferences</a:t>
            </a:r>
          </a:p>
          <a:p>
            <a:pPr marL="177800" marR="0" lvl="0" indent="-1778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Increase in member retention and recruitment</a:t>
            </a:r>
          </a:p>
        </p:txBody>
      </p:sp>
      <p:sp>
        <p:nvSpPr>
          <p:cNvPr id="49" name="Rectangle 48">
            <a:extLst>
              <a:ext uri="{FF2B5EF4-FFF2-40B4-BE49-F238E27FC236}">
                <a16:creationId xmlns:a16="http://schemas.microsoft.com/office/drawing/2014/main" id="{D4020362-74FE-A54E-9DB4-862FD485105F}"/>
              </a:ext>
            </a:extLst>
          </p:cNvPr>
          <p:cNvSpPr/>
          <p:nvPr userDrawn="1"/>
        </p:nvSpPr>
        <p:spPr>
          <a:xfrm>
            <a:off x="2117485" y="2179143"/>
            <a:ext cx="1909955" cy="207236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975" b="1" i="0" u="none" strike="noStrike" kern="0" cap="none" spc="0" normalizeH="0" baseline="0" noProof="0">
                <a:ln>
                  <a:noFill/>
                </a:ln>
                <a:solidFill>
                  <a:srgbClr val="E93E33">
                    <a:lumMod val="50000"/>
                  </a:srgbClr>
                </a:solidFill>
                <a:effectLst/>
                <a:uLnTx/>
                <a:uFillTx/>
                <a:latin typeface="Calibri" panose="020F0502020204030204"/>
                <a:ea typeface="+mn-ea"/>
                <a:cs typeface="+mn-cs"/>
              </a:rPr>
              <a:t>STRATEGIC OBJECTIVES</a:t>
            </a:r>
          </a:p>
          <a:p>
            <a:pPr marL="119063" marR="0" lvl="0" indent="-1190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Use data to define individual member needs and preferences</a:t>
            </a:r>
          </a:p>
          <a:p>
            <a:pPr marL="119063" marR="0" lvl="0" indent="-1190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Invest in internal processes and capabilities to transform AAOS's platform and portfolio to deliver personalized and seamless user experiences </a:t>
            </a:r>
          </a:p>
          <a:p>
            <a:pPr marL="119063" marR="0" lvl="0" indent="-1190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Develop strategic partnerships to further enhance AAOS’s offerings</a:t>
            </a:r>
          </a:p>
        </p:txBody>
      </p:sp>
      <p:sp>
        <p:nvSpPr>
          <p:cNvPr id="50" name="Rectangle 49">
            <a:extLst>
              <a:ext uri="{FF2B5EF4-FFF2-40B4-BE49-F238E27FC236}">
                <a16:creationId xmlns:a16="http://schemas.microsoft.com/office/drawing/2014/main" id="{9FE78578-808A-8E4B-B65F-8947F63B77D5}"/>
              </a:ext>
            </a:extLst>
          </p:cNvPr>
          <p:cNvSpPr/>
          <p:nvPr userDrawn="1"/>
        </p:nvSpPr>
        <p:spPr>
          <a:xfrm>
            <a:off x="4180008" y="2179143"/>
            <a:ext cx="1872174" cy="355097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975" b="1" i="0" u="none" strike="noStrike" kern="0" cap="none" spc="0" normalizeH="0" baseline="0" noProof="0">
                <a:ln>
                  <a:noFill/>
                </a:ln>
                <a:solidFill>
                  <a:srgbClr val="E93E33">
                    <a:lumMod val="50000"/>
                  </a:srgbClr>
                </a:solidFill>
                <a:effectLst/>
                <a:uLnTx/>
                <a:uFillTx/>
                <a:latin typeface="Calibri" panose="020F0502020204030204"/>
                <a:ea typeface="+mn-ea"/>
                <a:cs typeface="+mn-cs"/>
              </a:rPr>
              <a:t>METRICS</a:t>
            </a:r>
          </a:p>
          <a:p>
            <a:pPr marL="177800" marR="0" lvl="0" indent="-177800" algn="l" defTabSz="914400" rtl="0" eaLnBrk="1" fontAlgn="auto" latinLnBrk="0" hangingPunct="1">
              <a:lnSpc>
                <a:spcPct val="100000"/>
              </a:lnSpc>
              <a:spcBef>
                <a:spcPts val="200"/>
              </a:spcBef>
              <a:spcAft>
                <a:spcPts val="200"/>
              </a:spcAft>
              <a:buClrTx/>
              <a:buSzTx/>
              <a:buFont typeface="+mj-lt"/>
              <a:buAutoNum type="arabicPeriod"/>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Increase in adoption of AAOS’s quality solutions and tools by members</a:t>
            </a:r>
          </a:p>
          <a:p>
            <a:pPr marL="177800" marR="0" lvl="0" indent="-177800" algn="l" defTabSz="914400" rtl="0" eaLnBrk="1" fontAlgn="auto" latinLnBrk="0" hangingPunct="1">
              <a:lnSpc>
                <a:spcPct val="100000"/>
              </a:lnSpc>
              <a:spcBef>
                <a:spcPts val="200"/>
              </a:spcBef>
              <a:spcAft>
                <a:spcPts val="200"/>
              </a:spcAft>
              <a:buClrTx/>
              <a:buSzTx/>
              <a:buFont typeface="+mj-lt"/>
              <a:buAutoNum type="arabicPeriod"/>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Increase in the proportion of AAOS products that deliver education and data on cost/value</a:t>
            </a:r>
          </a:p>
          <a:p>
            <a:pPr marL="177800" marR="0" lvl="0" indent="-177800" algn="l" defTabSz="914400" rtl="0" eaLnBrk="1" fontAlgn="auto" latinLnBrk="0" hangingPunct="1">
              <a:lnSpc>
                <a:spcPct val="100000"/>
              </a:lnSpc>
              <a:spcBef>
                <a:spcPts val="200"/>
              </a:spcBef>
              <a:spcAft>
                <a:spcPts val="200"/>
              </a:spcAft>
              <a:buClr>
                <a:srgbClr val="000000">
                  <a:lumMod val="75000"/>
                  <a:lumOff val="25000"/>
                </a:srgbClr>
              </a:buClr>
              <a:buSzTx/>
              <a:buFont typeface="+mj-lt"/>
              <a:buAutoNum type="arabicPeriod"/>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Increase in member and institutional participation in AAOS’s family of registries</a:t>
            </a:r>
          </a:p>
          <a:p>
            <a:pPr marL="177800" marR="0" lvl="0" indent="-177800" algn="l" defTabSz="914400" rtl="0" eaLnBrk="1" fontAlgn="auto" latinLnBrk="0" hangingPunct="1">
              <a:lnSpc>
                <a:spcPct val="100000"/>
              </a:lnSpc>
              <a:spcBef>
                <a:spcPts val="200"/>
              </a:spcBef>
              <a:spcAft>
                <a:spcPts val="200"/>
              </a:spcAft>
              <a:buClrTx/>
              <a:buSzTx/>
              <a:buFont typeface="+mj-lt"/>
              <a:buAutoNum type="arabicPeriod"/>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Increase in member utilization of evidence-based and high value treatments</a:t>
            </a:r>
          </a:p>
          <a:p>
            <a:pPr marL="177800" marR="0" lvl="0" indent="-177800" algn="l" defTabSz="914400" rtl="0" eaLnBrk="1" fontAlgn="auto" latinLnBrk="0" hangingPunct="1">
              <a:lnSpc>
                <a:spcPct val="100000"/>
              </a:lnSpc>
              <a:spcBef>
                <a:spcPts val="200"/>
              </a:spcBef>
              <a:spcAft>
                <a:spcPts val="200"/>
              </a:spcAft>
              <a:buClrTx/>
              <a:buSzTx/>
              <a:buFont typeface="+mj-lt"/>
              <a:buAutoNum type="arabicPeriod"/>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Decrease in member utilization of non evidence-based and low value treatments</a:t>
            </a:r>
          </a:p>
          <a:p>
            <a:pPr marL="177800" marR="0" lvl="0" indent="-177800" algn="l" defTabSz="914400" rtl="0" eaLnBrk="1" fontAlgn="auto" latinLnBrk="0" hangingPunct="1">
              <a:lnSpc>
                <a:spcPct val="100000"/>
              </a:lnSpc>
              <a:spcBef>
                <a:spcPts val="200"/>
              </a:spcBef>
              <a:spcAft>
                <a:spcPts val="200"/>
              </a:spcAft>
              <a:buClrTx/>
              <a:buSzTx/>
              <a:buFont typeface="+mj-lt"/>
              <a:buAutoNum type="arabicPeriod"/>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Increase in % of professional reimbursement tied to value based care delivery</a:t>
            </a:r>
            <a:endParaRPr kumimoji="0" lang="en-US" sz="975" b="1" i="0" u="none" strike="noStrike" kern="0" cap="none" spc="0" normalizeH="0" baseline="0" noProof="0">
              <a:ln>
                <a:noFill/>
              </a:ln>
              <a:solidFill>
                <a:srgbClr val="E93E33">
                  <a:lumMod val="50000"/>
                </a:srgbClr>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B34188ED-77EF-7448-9A6B-BDAD692ADC89}"/>
              </a:ext>
            </a:extLst>
          </p:cNvPr>
          <p:cNvSpPr/>
          <p:nvPr userDrawn="1"/>
        </p:nvSpPr>
        <p:spPr>
          <a:xfrm>
            <a:off x="6099563" y="2179143"/>
            <a:ext cx="1898093" cy="37394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975" b="1" i="0" u="none" strike="noStrike" kern="0" cap="none" spc="0" normalizeH="0" baseline="0" noProof="0">
                <a:ln>
                  <a:noFill/>
                </a:ln>
                <a:solidFill>
                  <a:srgbClr val="E93E33">
                    <a:lumMod val="50000"/>
                  </a:srgbClr>
                </a:solidFill>
                <a:effectLst/>
                <a:uLnTx/>
                <a:uFillTx/>
                <a:latin typeface="Calibri" panose="020F0502020204030204"/>
                <a:ea typeface="+mn-ea"/>
                <a:cs typeface="+mn-cs"/>
              </a:rPr>
              <a:t>STRATEGIC OBJECTIVES</a:t>
            </a:r>
          </a:p>
          <a:p>
            <a:pPr marL="119063" marR="0" lvl="0" indent="-119063"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Develop a definition of quality and effectiveness that incorporates cost</a:t>
            </a:r>
          </a:p>
          <a:p>
            <a:pPr marL="119063" marR="0" lvl="0" indent="-119063"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Educate members on the opportunities of moving to value-based environments</a:t>
            </a:r>
          </a:p>
          <a:p>
            <a:pPr marL="119063" marR="0" lvl="0" indent="-119063"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Expand data capture through AAOS registries and reduce the burden of data entry</a:t>
            </a:r>
          </a:p>
          <a:p>
            <a:pPr marL="119063" marR="0" lvl="0" indent="-119063"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Prioritize the development and roll out of practical solutions and tools</a:t>
            </a:r>
          </a:p>
          <a:p>
            <a:pPr marL="119063" marR="0" lvl="0" indent="-119063"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Integrate AAOS’s advocacy and quality efforts to advance the quality of MSK health</a:t>
            </a:r>
          </a:p>
          <a:p>
            <a:pPr marL="119063" marR="0" lvl="0" indent="-119063"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Collaborate with payers, regulators, purchasers, industry, and others to influence future change in MSK health care delivery and professional reimbursement</a:t>
            </a:r>
          </a:p>
        </p:txBody>
      </p:sp>
      <p:sp>
        <p:nvSpPr>
          <p:cNvPr id="52" name="TextBox 51">
            <a:extLst>
              <a:ext uri="{FF2B5EF4-FFF2-40B4-BE49-F238E27FC236}">
                <a16:creationId xmlns:a16="http://schemas.microsoft.com/office/drawing/2014/main" id="{01B081BA-E9F9-764A-B0FE-EA3BBF097C3F}"/>
              </a:ext>
            </a:extLst>
          </p:cNvPr>
          <p:cNvSpPr txBox="1"/>
          <p:nvPr userDrawn="1"/>
        </p:nvSpPr>
        <p:spPr>
          <a:xfrm>
            <a:off x="8129053" y="2179143"/>
            <a:ext cx="1902508" cy="25006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975" b="1" i="0" u="none" strike="noStrike" kern="0" cap="none" spc="0" normalizeH="0" baseline="0" noProof="0">
                <a:ln>
                  <a:noFill/>
                </a:ln>
                <a:solidFill>
                  <a:srgbClr val="E93E33">
                    <a:lumMod val="50000"/>
                  </a:srgbClr>
                </a:solidFill>
                <a:effectLst/>
                <a:uLnTx/>
                <a:uFillTx/>
                <a:latin typeface="Calibri" panose="020F0502020204030204"/>
                <a:ea typeface="+mn-ea"/>
                <a:cs typeface="+mn-cs"/>
              </a:rPr>
              <a:t>METRICS</a:t>
            </a:r>
          </a:p>
          <a:p>
            <a:pPr marL="177800" marR="0" lvl="0" indent="-1778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Increase in awareness and impact of new core values and associated behaviors</a:t>
            </a:r>
          </a:p>
          <a:p>
            <a:pPr marL="177800" marR="0" lvl="0" indent="-1778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Advancement in AAOS’s governance reflecting best practices</a:t>
            </a:r>
          </a:p>
          <a:p>
            <a:pPr marL="177800" marR="0" lvl="0" indent="-1778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Identify a baseline and establish a goal for increasing diversity among AAOS's board and volunteer structure </a:t>
            </a:r>
          </a:p>
          <a:p>
            <a:pPr marL="177800" marR="0" lvl="0" indent="-1778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Increase in amount of revenue generated from new investments in innovation</a:t>
            </a:r>
          </a:p>
        </p:txBody>
      </p:sp>
      <p:sp>
        <p:nvSpPr>
          <p:cNvPr id="53" name="TextBox 52">
            <a:extLst>
              <a:ext uri="{FF2B5EF4-FFF2-40B4-BE49-F238E27FC236}">
                <a16:creationId xmlns:a16="http://schemas.microsoft.com/office/drawing/2014/main" id="{07E5FF4A-5B29-F648-8C3D-B73E0078E4F0}"/>
              </a:ext>
            </a:extLst>
          </p:cNvPr>
          <p:cNvSpPr txBox="1"/>
          <p:nvPr userDrawn="1"/>
        </p:nvSpPr>
        <p:spPr>
          <a:xfrm>
            <a:off x="10047537" y="2179143"/>
            <a:ext cx="1936794" cy="39241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975" b="1" i="0" u="none" strike="noStrike" kern="0" cap="none" spc="0" normalizeH="0" baseline="0" noProof="0">
                <a:ln>
                  <a:noFill/>
                </a:ln>
                <a:solidFill>
                  <a:srgbClr val="E93E33">
                    <a:lumMod val="50000"/>
                  </a:srgbClr>
                </a:solidFill>
                <a:effectLst/>
                <a:uLnTx/>
                <a:uFillTx/>
                <a:latin typeface="Calibri" panose="020F0502020204030204"/>
                <a:ea typeface="+mn-ea"/>
                <a:cs typeface="+mn-cs"/>
              </a:rPr>
              <a:t>STRATEGIC OBJECTIVES</a:t>
            </a:r>
          </a:p>
          <a:p>
            <a:pPr marL="119063" marR="0" lvl="0" indent="-119063"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Measure AAOS’s culture and define a refreshed set of core values and behaviors</a:t>
            </a:r>
          </a:p>
          <a:p>
            <a:pPr marL="119063" marR="0" lvl="0" indent="-119063"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Develop and execute a rollout plan to embed new core values and associated behaviors in AAOS’s culture</a:t>
            </a:r>
          </a:p>
          <a:p>
            <a:pPr marL="119063" marR="0" lvl="0" indent="-119063"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Continue evolving AAOS’s governance to reflect best practices</a:t>
            </a:r>
          </a:p>
          <a:p>
            <a:pPr marL="119063" marR="0" lvl="0" indent="-119063"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Train new leaders of AAOS’s board and volunteer structure on strategic focus and governance best practices</a:t>
            </a:r>
            <a:endParaRPr kumimoji="0" lang="en-US" sz="975" b="0" i="1"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endParaRPr>
          </a:p>
          <a:p>
            <a:pPr marL="119063" marR="0" lvl="0" indent="-119063"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Discuss, evaluate, and establish a goal to increase diversity among the leadership of AAOS’s board and volunteer structure</a:t>
            </a:r>
          </a:p>
          <a:p>
            <a:pPr marL="119063" marR="0" lvl="0" indent="-119063"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Establish an innovation process in AAOS with the goal of identifying future investments in innovation projects</a:t>
            </a:r>
          </a:p>
          <a:p>
            <a:pPr marL="115888" marR="0" lvl="0" indent="-115888"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975"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4E3A693A-EF83-CF43-9F8A-D6BBDF876236}"/>
              </a:ext>
            </a:extLst>
          </p:cNvPr>
          <p:cNvSpPr/>
          <p:nvPr userDrawn="1"/>
        </p:nvSpPr>
        <p:spPr>
          <a:xfrm>
            <a:off x="205879" y="5982536"/>
            <a:ext cx="11782917" cy="233737"/>
          </a:xfrm>
          <a:prstGeom prst="rect">
            <a:avLst/>
          </a:prstGeom>
          <a:solidFill>
            <a:srgbClr val="FFFFFF">
              <a:lumMod val="85000"/>
            </a:srgbClr>
          </a:solidFill>
          <a:ln w="9525" cap="flat" cmpd="sng" algn="ctr">
            <a:noFill/>
            <a:prstDash val="solid"/>
            <a:miter lim="800000"/>
          </a:ln>
          <a:effectLst/>
        </p:spPr>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75" b="1" i="0" u="none" strike="noStrike" kern="0" cap="none" spc="0" normalizeH="0" baseline="0" noProof="0">
                <a:ln>
                  <a:noFill/>
                </a:ln>
                <a:solidFill>
                  <a:srgbClr val="E93E33">
                    <a:lumMod val="50000"/>
                  </a:srgbClr>
                </a:solidFill>
                <a:effectLst/>
                <a:uLnTx/>
                <a:uFillTx/>
                <a:latin typeface="Calibri" panose="020F0502020204030204"/>
                <a:ea typeface="+mn-ea"/>
                <a:cs typeface="+mn-cs"/>
              </a:rPr>
              <a:t>KEY ENABLERS</a:t>
            </a:r>
          </a:p>
        </p:txBody>
      </p:sp>
      <p:sp>
        <p:nvSpPr>
          <p:cNvPr id="55" name="Rectangle 54">
            <a:extLst>
              <a:ext uri="{FF2B5EF4-FFF2-40B4-BE49-F238E27FC236}">
                <a16:creationId xmlns:a16="http://schemas.microsoft.com/office/drawing/2014/main" id="{7C09BB85-3CA9-544F-AB66-518B35851085}"/>
              </a:ext>
            </a:extLst>
          </p:cNvPr>
          <p:cNvSpPr/>
          <p:nvPr userDrawn="1"/>
        </p:nvSpPr>
        <p:spPr>
          <a:xfrm>
            <a:off x="205877" y="5982537"/>
            <a:ext cx="11782919" cy="802729"/>
          </a:xfrm>
          <a:prstGeom prst="rect">
            <a:avLst/>
          </a:prstGeom>
          <a:noFill/>
          <a:ln w="9525" cap="flat" cmpd="sng" algn="ctr">
            <a:solidFill>
              <a:srgbClr val="FFFFFF">
                <a:lumMod val="85000"/>
              </a:srgbClr>
            </a:solidFill>
            <a:prstDash val="solid"/>
            <a:miter lim="800000"/>
          </a:ln>
          <a:effectLst/>
        </p:spPr>
        <p:txBody>
          <a:bodyPr lIns="72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9E627268-4D20-CF46-B93C-0F69C6A97C11}"/>
              </a:ext>
            </a:extLst>
          </p:cNvPr>
          <p:cNvSpPr txBox="1"/>
          <p:nvPr userDrawn="1"/>
        </p:nvSpPr>
        <p:spPr>
          <a:xfrm>
            <a:off x="308244" y="6202568"/>
            <a:ext cx="5709962" cy="566822"/>
          </a:xfrm>
          <a:prstGeom prst="rect">
            <a:avLst/>
          </a:prstGeom>
          <a:noFill/>
        </p:spPr>
        <p:txBody>
          <a:bodyPr wrap="square" rtlCol="0">
            <a:spAutoFit/>
          </a:bodyPr>
          <a:lstStyle/>
          <a:p>
            <a:pPr marL="119063" marR="0" lvl="0" indent="-119063" algn="l" defTabSz="914400" rtl="0" eaLnBrk="1" fontAlgn="auto" latinLnBrk="0" hangingPunct="1">
              <a:lnSpc>
                <a:spcPct val="100000"/>
              </a:lnSpc>
              <a:spcBef>
                <a:spcPts val="0"/>
              </a:spcBef>
              <a:spcAft>
                <a:spcPts val="100"/>
              </a:spcAft>
              <a:buClrTx/>
              <a:buSzTx/>
              <a:buFont typeface="Arial" charset="0"/>
              <a:buChar char="•"/>
              <a:tabLst/>
              <a:defRPr/>
            </a:pPr>
            <a:r>
              <a:rPr kumimoji="0" lang="en-US" sz="1000" b="1"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Advocacy: </a:t>
            </a:r>
            <a:r>
              <a:rPr kumimoji="0" lang="en-US" sz="1000"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Advocate to advance access to and quality of MSK health care, and support providers to thrive in an evolving health care environment</a:t>
            </a:r>
            <a:endParaRPr kumimoji="0" lang="en-US" sz="1000" b="1"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endParaRPr>
          </a:p>
          <a:p>
            <a:pPr marL="119063" marR="0" lvl="0" indent="-119063" algn="l" defTabSz="914400" rtl="0" eaLnBrk="1" fontAlgn="auto" latinLnBrk="0" hangingPunct="1">
              <a:lnSpc>
                <a:spcPct val="100000"/>
              </a:lnSpc>
              <a:spcBef>
                <a:spcPts val="0"/>
              </a:spcBef>
              <a:spcAft>
                <a:spcPts val="100"/>
              </a:spcAft>
              <a:buClrTx/>
              <a:buSzTx/>
              <a:buFont typeface="Arial" charset="0"/>
              <a:buChar char="•"/>
              <a:tabLst/>
              <a:defRPr/>
            </a:pPr>
            <a:r>
              <a:rPr kumimoji="0" lang="en-US" sz="1000" b="1"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Communication: </a:t>
            </a:r>
            <a:r>
              <a:rPr kumimoji="0" lang="en-US" sz="1000"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Communicate renewed member value stemming from new strategic plan</a:t>
            </a:r>
          </a:p>
        </p:txBody>
      </p:sp>
      <p:sp>
        <p:nvSpPr>
          <p:cNvPr id="57" name="TextBox 56">
            <a:extLst>
              <a:ext uri="{FF2B5EF4-FFF2-40B4-BE49-F238E27FC236}">
                <a16:creationId xmlns:a16="http://schemas.microsoft.com/office/drawing/2014/main" id="{C2309417-1F5A-EA46-B860-F3F2C9A770BE}"/>
              </a:ext>
            </a:extLst>
          </p:cNvPr>
          <p:cNvSpPr txBox="1"/>
          <p:nvPr userDrawn="1"/>
        </p:nvSpPr>
        <p:spPr>
          <a:xfrm>
            <a:off x="6104030" y="6209679"/>
            <a:ext cx="5694742" cy="566822"/>
          </a:xfrm>
          <a:prstGeom prst="rect">
            <a:avLst/>
          </a:prstGeom>
          <a:noFill/>
        </p:spPr>
        <p:txBody>
          <a:bodyPr wrap="square" rtlCol="0">
            <a:spAutoFit/>
          </a:bodyPr>
          <a:lstStyle/>
          <a:p>
            <a:pPr marL="119063" marR="0" lvl="0" indent="-119063" algn="l" defTabSz="914400" rtl="0" eaLnBrk="1" fontAlgn="auto" latinLnBrk="0" hangingPunct="1">
              <a:lnSpc>
                <a:spcPct val="100000"/>
              </a:lnSpc>
              <a:spcBef>
                <a:spcPts val="0"/>
              </a:spcBef>
              <a:spcAft>
                <a:spcPts val="100"/>
              </a:spcAft>
              <a:buClrTx/>
              <a:buSzTx/>
              <a:buFont typeface="Arial" charset="0"/>
              <a:buChar char="•"/>
              <a:tabLst/>
              <a:defRPr/>
            </a:pPr>
            <a:r>
              <a:rPr kumimoji="0" lang="en-US" sz="1000" b="1"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Partnerships: </a:t>
            </a:r>
            <a:r>
              <a:rPr kumimoji="0" lang="en-US" sz="1000"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Partner to develop the right content, programs, and platforms to increase member value and drive greater impact</a:t>
            </a:r>
          </a:p>
          <a:p>
            <a:pPr marL="119063" marR="0" lvl="0" indent="-119063" algn="l" defTabSz="914400" rtl="0" eaLnBrk="1" fontAlgn="auto" latinLnBrk="0" hangingPunct="1">
              <a:lnSpc>
                <a:spcPct val="100000"/>
              </a:lnSpc>
              <a:spcBef>
                <a:spcPts val="0"/>
              </a:spcBef>
              <a:spcAft>
                <a:spcPts val="100"/>
              </a:spcAft>
              <a:buClrTx/>
              <a:buSzTx/>
              <a:buFont typeface="Arial" charset="0"/>
              <a:buChar char="•"/>
              <a:tabLst/>
              <a:defRPr/>
            </a:pPr>
            <a:r>
              <a:rPr kumimoji="0" lang="en-US" sz="1000" b="1"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Technology: </a:t>
            </a:r>
            <a:r>
              <a:rPr kumimoji="0" lang="en-US" sz="1000" b="0" i="0" u="none" strike="noStrike" kern="0" cap="none" spc="0" normalizeH="0" baseline="0" noProof="0">
                <a:ln>
                  <a:noFill/>
                </a:ln>
                <a:solidFill>
                  <a:srgbClr val="000000">
                    <a:lumMod val="75000"/>
                    <a:lumOff val="25000"/>
                  </a:srgbClr>
                </a:solidFill>
                <a:effectLst/>
                <a:uLnTx/>
                <a:uFillTx/>
                <a:latin typeface="Calibri" panose="020F0502020204030204"/>
                <a:ea typeface="+mn-ea"/>
                <a:cs typeface="+mn-cs"/>
              </a:rPr>
              <a:t>Continue modernizing AAOS’s technology platforms to offer seamless experiences</a:t>
            </a:r>
          </a:p>
        </p:txBody>
      </p:sp>
      <p:sp>
        <p:nvSpPr>
          <p:cNvPr id="58" name="Rectangle 57">
            <a:extLst>
              <a:ext uri="{FF2B5EF4-FFF2-40B4-BE49-F238E27FC236}">
                <a16:creationId xmlns:a16="http://schemas.microsoft.com/office/drawing/2014/main" id="{0FCC9136-0E85-A941-A77E-0EF54C70FA87}"/>
              </a:ext>
            </a:extLst>
          </p:cNvPr>
          <p:cNvSpPr/>
          <p:nvPr userDrawn="1"/>
        </p:nvSpPr>
        <p:spPr>
          <a:xfrm>
            <a:off x="223373" y="157188"/>
            <a:ext cx="6196505" cy="584775"/>
          </a:xfrm>
          <a:prstGeom prst="rect">
            <a:avLst/>
          </a:prstGeom>
        </p:spPr>
        <p:txBody>
          <a:bodyPr wrap="none">
            <a:spAutoFit/>
          </a:bodyPr>
          <a:lstStyle/>
          <a:p>
            <a:r>
              <a:rPr kumimoji="0" lang="en-US" sz="3200" b="1" i="0" u="none" strike="noStrike" kern="1200" cap="none" spc="0" normalizeH="0" baseline="0" noProof="0">
                <a:ln>
                  <a:noFill/>
                </a:ln>
                <a:solidFill>
                  <a:srgbClr val="000000"/>
                </a:solidFill>
                <a:effectLst/>
                <a:uLnTx/>
                <a:uFillTx/>
                <a:latin typeface="Arial Black" panose="020B0604020202020204" pitchFamily="34" charset="0"/>
                <a:ea typeface="+mj-ea"/>
                <a:cs typeface="Arial Black" panose="020B0604020202020204" pitchFamily="34" charset="0"/>
              </a:rPr>
              <a:t>2019 – 2023 Strategic Plan</a:t>
            </a:r>
            <a:endParaRPr lang="en-US" sz="1200" b="1" i="0">
              <a:latin typeface="Arial Black" panose="020B0604020202020204" pitchFamily="34" charset="0"/>
              <a:cs typeface="Arial Black" panose="020B0604020202020204" pitchFamily="34" charset="0"/>
            </a:endParaRPr>
          </a:p>
        </p:txBody>
      </p:sp>
      <p:pic>
        <p:nvPicPr>
          <p:cNvPr id="59" name="Picture 58">
            <a:extLst>
              <a:ext uri="{FF2B5EF4-FFF2-40B4-BE49-F238E27FC236}">
                <a16:creationId xmlns:a16="http://schemas.microsoft.com/office/drawing/2014/main" id="{F70F6977-FC66-DC46-8E69-6CCD8B1C76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48980" y="198946"/>
            <a:ext cx="1419647" cy="425894"/>
          </a:xfrm>
          <a:prstGeom prst="rect">
            <a:avLst/>
          </a:prstGeom>
        </p:spPr>
      </p:pic>
      <p:cxnSp>
        <p:nvCxnSpPr>
          <p:cNvPr id="60" name="Straight Connector 59">
            <a:extLst>
              <a:ext uri="{FF2B5EF4-FFF2-40B4-BE49-F238E27FC236}">
                <a16:creationId xmlns:a16="http://schemas.microsoft.com/office/drawing/2014/main" id="{6469B245-30C4-4A46-8492-0F0D867466B2}"/>
              </a:ext>
            </a:extLst>
          </p:cNvPr>
          <p:cNvCxnSpPr/>
          <p:nvPr userDrawn="1"/>
        </p:nvCxnSpPr>
        <p:spPr>
          <a:xfrm>
            <a:off x="0" y="57509"/>
            <a:ext cx="12192000" cy="0"/>
          </a:xfrm>
          <a:prstGeom prst="line">
            <a:avLst/>
          </a:prstGeom>
          <a:ln w="1143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276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re Values">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0FCC9136-0E85-A941-A77E-0EF54C70FA87}"/>
              </a:ext>
            </a:extLst>
          </p:cNvPr>
          <p:cNvSpPr/>
          <p:nvPr userDrawn="1"/>
        </p:nvSpPr>
        <p:spPr>
          <a:xfrm>
            <a:off x="223373" y="155724"/>
            <a:ext cx="8819850" cy="584775"/>
          </a:xfrm>
          <a:prstGeom prst="rect">
            <a:avLst/>
          </a:prstGeom>
        </p:spPr>
        <p:txBody>
          <a:bodyPr wrap="none">
            <a:spAutoFit/>
          </a:bodyPr>
          <a:lstStyle/>
          <a:p>
            <a:r>
              <a:rPr kumimoji="0" lang="en-US" sz="3200" b="1" i="0" u="none" strike="noStrike" kern="1200" cap="none" spc="0" normalizeH="0" baseline="0" noProof="0">
                <a:ln>
                  <a:noFill/>
                </a:ln>
                <a:solidFill>
                  <a:srgbClr val="000000"/>
                </a:solidFill>
                <a:effectLst/>
                <a:uLnTx/>
                <a:uFillTx/>
                <a:latin typeface="Arial Black" panose="020B0604020202020204" pitchFamily="34" charset="0"/>
                <a:ea typeface="+mj-ea"/>
                <a:cs typeface="Arial Black" panose="020B0604020202020204" pitchFamily="34" charset="0"/>
              </a:rPr>
              <a:t>Core Values and Supporting Behaviors</a:t>
            </a:r>
            <a:endParaRPr lang="en-US" sz="1200" b="1" i="0">
              <a:latin typeface="Arial Black" panose="020B0604020202020204" pitchFamily="34" charset="0"/>
              <a:cs typeface="Arial Black" panose="020B0604020202020204" pitchFamily="34" charset="0"/>
            </a:endParaRPr>
          </a:p>
        </p:txBody>
      </p:sp>
      <p:pic>
        <p:nvPicPr>
          <p:cNvPr id="59" name="Picture 58">
            <a:extLst>
              <a:ext uri="{FF2B5EF4-FFF2-40B4-BE49-F238E27FC236}">
                <a16:creationId xmlns:a16="http://schemas.microsoft.com/office/drawing/2014/main" id="{F70F6977-FC66-DC46-8E69-6CCD8B1C76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48980" y="198946"/>
            <a:ext cx="1419647" cy="425894"/>
          </a:xfrm>
          <a:prstGeom prst="rect">
            <a:avLst/>
          </a:prstGeom>
        </p:spPr>
      </p:pic>
      <p:cxnSp>
        <p:nvCxnSpPr>
          <p:cNvPr id="60" name="Straight Connector 59">
            <a:extLst>
              <a:ext uri="{FF2B5EF4-FFF2-40B4-BE49-F238E27FC236}">
                <a16:creationId xmlns:a16="http://schemas.microsoft.com/office/drawing/2014/main" id="{6469B245-30C4-4A46-8492-0F0D867466B2}"/>
              </a:ext>
            </a:extLst>
          </p:cNvPr>
          <p:cNvCxnSpPr/>
          <p:nvPr userDrawn="1"/>
        </p:nvCxnSpPr>
        <p:spPr>
          <a:xfrm>
            <a:off x="0" y="57509"/>
            <a:ext cx="12192000" cy="0"/>
          </a:xfrm>
          <a:prstGeom prst="line">
            <a:avLst/>
          </a:prstGeom>
          <a:ln w="11430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6149589-2947-8B47-BAF7-3EF4B627F091}"/>
              </a:ext>
            </a:extLst>
          </p:cNvPr>
          <p:cNvSpPr txBox="1"/>
          <p:nvPr userDrawn="1"/>
        </p:nvSpPr>
        <p:spPr>
          <a:xfrm>
            <a:off x="8095693" y="2080491"/>
            <a:ext cx="3735998" cy="2123658"/>
          </a:xfrm>
          <a:prstGeom prst="rect">
            <a:avLst/>
          </a:prstGeom>
          <a:noFill/>
        </p:spPr>
        <p:txBody>
          <a:bodyPr wrap="square" rtlCol="0">
            <a:spAutoFit/>
          </a:bodyPr>
          <a:lstStyle/>
          <a:p>
            <a:pPr marL="342900" indent="-342900">
              <a:spcAft>
                <a:spcPts val="1200"/>
              </a:spcAft>
              <a:buFont typeface="+mj-lt"/>
              <a:buAutoNum type="arabicPeriod"/>
              <a:defRPr/>
            </a:pPr>
            <a:r>
              <a:rPr lang="en-US" sz="16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We </a:t>
            </a:r>
            <a:r>
              <a:rPr lang="en-US" sz="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empower</a:t>
            </a:r>
            <a:r>
              <a:rPr lang="en-US" sz="16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and seek </a:t>
            </a:r>
            <a:r>
              <a:rPr lang="en-US" sz="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input from all people</a:t>
            </a:r>
            <a:r>
              <a:rPr lang="en-US" sz="16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not just the majority</a:t>
            </a:r>
          </a:p>
          <a:p>
            <a:pPr marL="342900" indent="-342900">
              <a:spcAft>
                <a:spcPts val="1200"/>
              </a:spcAft>
              <a:buFont typeface="+mj-lt"/>
              <a:buAutoNum type="arabicPeriod"/>
              <a:defRPr/>
            </a:pPr>
            <a:r>
              <a:rPr lang="en-US" sz="16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We acknowledge </a:t>
            </a:r>
            <a:r>
              <a:rPr lang="en-US" sz="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unconscious biases</a:t>
            </a:r>
            <a:r>
              <a:rPr lang="en-US" sz="16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and seek to address </a:t>
            </a:r>
            <a:r>
              <a:rPr lang="en-US" sz="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barriers to inclusion</a:t>
            </a:r>
          </a:p>
          <a:p>
            <a:pPr marL="342900" lvl="0" indent="-342900">
              <a:spcAft>
                <a:spcPts val="1200"/>
              </a:spcAft>
              <a:buFont typeface="+mj-lt"/>
              <a:buAutoNum type="arabicPeriod"/>
            </a:pPr>
            <a:r>
              <a:rPr lang="en-US" sz="16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We</a:t>
            </a:r>
            <a:r>
              <a:rPr lang="en-US" sz="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collaborate </a:t>
            </a:r>
            <a:r>
              <a:rPr lang="en-US" sz="16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based on mutual </a:t>
            </a:r>
            <a:r>
              <a:rPr lang="en-US" sz="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respect and trust</a:t>
            </a:r>
          </a:p>
        </p:txBody>
      </p:sp>
      <p:sp>
        <p:nvSpPr>
          <p:cNvPr id="31" name="Rectangle 30">
            <a:extLst>
              <a:ext uri="{FF2B5EF4-FFF2-40B4-BE49-F238E27FC236}">
                <a16:creationId xmlns:a16="http://schemas.microsoft.com/office/drawing/2014/main" id="{02E9529D-E871-2442-BC74-19632A251365}"/>
              </a:ext>
            </a:extLst>
          </p:cNvPr>
          <p:cNvSpPr/>
          <p:nvPr userDrawn="1"/>
        </p:nvSpPr>
        <p:spPr>
          <a:xfrm>
            <a:off x="10062669" y="1526557"/>
            <a:ext cx="1962150" cy="58457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a:ln>
                <a:noFill/>
              </a:ln>
              <a:solidFill>
                <a:srgbClr val="FFFFFF"/>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2" name="Rectangle 31">
            <a:extLst>
              <a:ext uri="{FF2B5EF4-FFF2-40B4-BE49-F238E27FC236}">
                <a16:creationId xmlns:a16="http://schemas.microsoft.com/office/drawing/2014/main" id="{937537F5-AF94-2643-9F32-4AD66346D122}"/>
              </a:ext>
            </a:extLst>
          </p:cNvPr>
          <p:cNvSpPr/>
          <p:nvPr userDrawn="1"/>
        </p:nvSpPr>
        <p:spPr>
          <a:xfrm>
            <a:off x="405356" y="1528416"/>
            <a:ext cx="3563815" cy="584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C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Leading to serve</a:t>
            </a:r>
          </a:p>
        </p:txBody>
      </p:sp>
      <p:sp>
        <p:nvSpPr>
          <p:cNvPr id="61" name="Rectangle 60">
            <a:extLst>
              <a:ext uri="{FF2B5EF4-FFF2-40B4-BE49-F238E27FC236}">
                <a16:creationId xmlns:a16="http://schemas.microsoft.com/office/drawing/2014/main" id="{2BA7B56D-95DE-8C4D-AB8F-3ABA64F20B9F}"/>
              </a:ext>
            </a:extLst>
          </p:cNvPr>
          <p:cNvSpPr/>
          <p:nvPr userDrawn="1"/>
        </p:nvSpPr>
        <p:spPr>
          <a:xfrm>
            <a:off x="4280931" y="1528416"/>
            <a:ext cx="3563815" cy="584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C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Shaping our future</a:t>
            </a:r>
          </a:p>
        </p:txBody>
      </p:sp>
      <p:sp>
        <p:nvSpPr>
          <p:cNvPr id="62" name="Rectangle 61">
            <a:extLst>
              <a:ext uri="{FF2B5EF4-FFF2-40B4-BE49-F238E27FC236}">
                <a16:creationId xmlns:a16="http://schemas.microsoft.com/office/drawing/2014/main" id="{E45C6157-D119-F348-B9F6-B55D065EE222}"/>
              </a:ext>
            </a:extLst>
          </p:cNvPr>
          <p:cNvSpPr/>
          <p:nvPr userDrawn="1"/>
        </p:nvSpPr>
        <p:spPr>
          <a:xfrm>
            <a:off x="8181785" y="1528416"/>
            <a:ext cx="3563815" cy="584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C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Excellence together</a:t>
            </a:r>
          </a:p>
        </p:txBody>
      </p:sp>
      <p:sp>
        <p:nvSpPr>
          <p:cNvPr id="63" name="TextBox 62">
            <a:extLst>
              <a:ext uri="{FF2B5EF4-FFF2-40B4-BE49-F238E27FC236}">
                <a16:creationId xmlns:a16="http://schemas.microsoft.com/office/drawing/2014/main" id="{295191D6-0C5C-8547-8022-9B0D81895FE8}"/>
              </a:ext>
            </a:extLst>
          </p:cNvPr>
          <p:cNvSpPr txBox="1"/>
          <p:nvPr userDrawn="1"/>
        </p:nvSpPr>
        <p:spPr>
          <a:xfrm>
            <a:off x="4230375" y="2080491"/>
            <a:ext cx="3664927" cy="2123658"/>
          </a:xfrm>
          <a:prstGeom prst="rect">
            <a:avLst/>
          </a:prstGeom>
          <a:noFill/>
        </p:spPr>
        <p:txBody>
          <a:bodyPr wrap="square" rtlCol="0">
            <a:spAutoFit/>
          </a:bodyPr>
          <a:lstStyle/>
          <a:p>
            <a:pPr marL="342900" lvl="0" indent="-342900">
              <a:spcAft>
                <a:spcPts val="1200"/>
              </a:spcAft>
              <a:buFont typeface="+mj-lt"/>
              <a:buAutoNum type="arabicPeriod"/>
              <a:defRPr/>
            </a:pPr>
            <a:r>
              <a:rPr lang="en-US" sz="16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We use </a:t>
            </a:r>
            <a:r>
              <a:rPr lang="en-US" sz="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data</a:t>
            </a:r>
            <a:r>
              <a:rPr lang="en-US" sz="16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and </a:t>
            </a:r>
            <a:r>
              <a:rPr lang="en-US" sz="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evidence</a:t>
            </a:r>
            <a:r>
              <a:rPr lang="en-US" sz="16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to stay a step ahead </a:t>
            </a:r>
          </a:p>
          <a:p>
            <a:pPr marL="342900" lvl="0" indent="-342900">
              <a:spcAft>
                <a:spcPts val="1200"/>
              </a:spcAft>
              <a:buFont typeface="+mj-lt"/>
              <a:buAutoNum type="arabicPeriod"/>
              <a:defRPr/>
            </a:pPr>
            <a:r>
              <a:rPr lang="en-US" sz="16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We </a:t>
            </a:r>
            <a:r>
              <a:rPr lang="en-US" sz="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advocate </a:t>
            </a:r>
            <a:r>
              <a:rPr lang="en-US" sz="16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to promote </a:t>
            </a:r>
            <a:r>
              <a:rPr lang="en-US" sz="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quality musculoskeletal care</a:t>
            </a:r>
          </a:p>
          <a:p>
            <a:pPr marL="342900" lvl="0" indent="-342900">
              <a:spcAft>
                <a:spcPts val="1200"/>
              </a:spcAft>
              <a:buFont typeface="+mj-lt"/>
              <a:buAutoNum type="arabicPeriod"/>
              <a:defRPr/>
            </a:pPr>
            <a:r>
              <a:rPr lang="en-US" sz="16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We proactively</a:t>
            </a:r>
            <a:r>
              <a:rPr lang="en-US" sz="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embrace disruptors</a:t>
            </a:r>
            <a:r>
              <a:rPr lang="en-US" sz="16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and develop innovative products and services</a:t>
            </a:r>
          </a:p>
        </p:txBody>
      </p:sp>
      <p:sp>
        <p:nvSpPr>
          <p:cNvPr id="64" name="TextBox 63">
            <a:extLst>
              <a:ext uri="{FF2B5EF4-FFF2-40B4-BE49-F238E27FC236}">
                <a16:creationId xmlns:a16="http://schemas.microsoft.com/office/drawing/2014/main" id="{A7D2369A-70B6-874E-AC08-823744FAFA6C}"/>
              </a:ext>
            </a:extLst>
          </p:cNvPr>
          <p:cNvSpPr txBox="1"/>
          <p:nvPr userDrawn="1"/>
        </p:nvSpPr>
        <p:spPr>
          <a:xfrm>
            <a:off x="354800" y="2080491"/>
            <a:ext cx="3664927" cy="3508653"/>
          </a:xfrm>
          <a:prstGeom prst="rect">
            <a:avLst/>
          </a:prstGeom>
          <a:noFill/>
        </p:spPr>
        <p:txBody>
          <a:bodyPr wrap="square" rtlCol="0">
            <a:spAutoFit/>
          </a:bodyPr>
          <a:lstStyle/>
          <a:p>
            <a:pPr marL="342900" indent="-342900">
              <a:spcAft>
                <a:spcPts val="1200"/>
              </a:spcAft>
              <a:buFont typeface="+mj-lt"/>
              <a:buAutoNum type="arabicPeriod"/>
              <a:defRPr/>
            </a:pPr>
            <a:r>
              <a:rPr lang="en-US" sz="16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We relentlessly focus on </a:t>
            </a:r>
            <a:r>
              <a:rPr lang="en-US" sz="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enabling our profession</a:t>
            </a:r>
            <a:r>
              <a:rPr lang="en-US" sz="16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to better </a:t>
            </a:r>
            <a:r>
              <a:rPr lang="en-US" sz="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serve our patients </a:t>
            </a:r>
          </a:p>
          <a:p>
            <a:pPr marL="342900" indent="-342900">
              <a:spcAft>
                <a:spcPts val="1200"/>
              </a:spcAft>
              <a:buFont typeface="+mj-lt"/>
              <a:buAutoNum type="arabicPeriod"/>
              <a:defRPr/>
            </a:pPr>
            <a:r>
              <a:rPr lang="en-US" sz="16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We </a:t>
            </a:r>
            <a:r>
              <a:rPr lang="en-US" sz="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mentor </a:t>
            </a:r>
            <a:r>
              <a:rPr lang="en-US" sz="16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and </a:t>
            </a:r>
            <a:r>
              <a:rPr lang="en-US" sz="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support </a:t>
            </a:r>
            <a:r>
              <a:rPr lang="en-US" sz="16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our members to drive excellence in musculoskeletal health</a:t>
            </a:r>
          </a:p>
          <a:p>
            <a:pPr marL="342900" indent="-342900">
              <a:spcAft>
                <a:spcPts val="1200"/>
              </a:spcAft>
              <a:buFont typeface="+mj-lt"/>
              <a:buAutoNum type="arabicPeriod"/>
              <a:defRPr/>
            </a:pPr>
            <a:r>
              <a:rPr lang="en-US" sz="16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We</a:t>
            </a:r>
            <a:r>
              <a:rPr lang="en-US" sz="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t>
            </a:r>
            <a:r>
              <a:rPr lang="en-US" sz="16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engage members, partners, and patients where they are, and </a:t>
            </a:r>
            <a:r>
              <a:rPr lang="en-US" sz="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lead them forward</a:t>
            </a:r>
          </a:p>
          <a:p>
            <a:pPr marL="342900" indent="-342900">
              <a:spcAft>
                <a:spcPts val="1200"/>
              </a:spcAft>
              <a:buFont typeface="+mj-lt"/>
              <a:buAutoNum type="arabicPeriod"/>
              <a:defRPr/>
            </a:pPr>
            <a:r>
              <a:rPr lang="en-US" sz="16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We practice transparent </a:t>
            </a:r>
            <a:r>
              <a:rPr lang="en-US" sz="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decision-making</a:t>
            </a:r>
            <a:r>
              <a:rPr lang="en-US" sz="16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 and </a:t>
            </a:r>
            <a:r>
              <a:rPr lang="en-US" sz="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open communication</a:t>
            </a:r>
            <a:endParaRPr lang="en-US" sz="1400" i="1">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5" name="TextBox 64">
            <a:extLst>
              <a:ext uri="{FF2B5EF4-FFF2-40B4-BE49-F238E27FC236}">
                <a16:creationId xmlns:a16="http://schemas.microsoft.com/office/drawing/2014/main" id="{611C8AC0-D102-CC43-9AB9-7F0830BE021A}"/>
              </a:ext>
            </a:extLst>
          </p:cNvPr>
          <p:cNvSpPr txBox="1"/>
          <p:nvPr userDrawn="1"/>
        </p:nvSpPr>
        <p:spPr>
          <a:xfrm>
            <a:off x="9760225" y="6523492"/>
            <a:ext cx="2342322" cy="276999"/>
          </a:xfrm>
          <a:prstGeom prst="rect">
            <a:avLst/>
          </a:prstGeom>
          <a:noFill/>
        </p:spPr>
        <p:txBody>
          <a:bodyPr wrap="square" rtlCol="0">
            <a:spAutoFit/>
          </a:bodyPr>
          <a:lstStyle/>
          <a:p>
            <a:pPr algn="r">
              <a:spcAft>
                <a:spcPts val="1200"/>
              </a:spcAft>
              <a:defRPr/>
            </a:pPr>
            <a:r>
              <a:rPr lang="en-US" sz="120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Approved on May 20, 2019</a:t>
            </a:r>
            <a:endParaRPr lang="en-US" sz="1200" i="1">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513182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59A29AA-D4F0-4F15-B5F2-72F97E26E025}" type="slidenum">
              <a:rPr lang="en-US" smtClean="0"/>
              <a:t>‹#›</a:t>
            </a:fld>
            <a:endParaRPr lang="en-US"/>
          </a:p>
        </p:txBody>
      </p:sp>
    </p:spTree>
    <p:extLst>
      <p:ext uri="{BB962C8B-B14F-4D97-AF65-F5344CB8AC3E}">
        <p14:creationId xmlns:p14="http://schemas.microsoft.com/office/powerpoint/2010/main" val="522880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Arial Black" panose="020B0A0402010202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259A29AA-D4F0-4F15-B5F2-72F97E26E025}" type="slidenum">
              <a:rPr lang="en-US" smtClean="0"/>
              <a:t>‹#›</a:t>
            </a:fld>
            <a:endParaRPr lang="en-US"/>
          </a:p>
        </p:txBody>
      </p:sp>
    </p:spTree>
    <p:extLst>
      <p:ext uri="{BB962C8B-B14F-4D97-AF65-F5344CB8AC3E}">
        <p14:creationId xmlns:p14="http://schemas.microsoft.com/office/powerpoint/2010/main" val="85745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259A29AA-D4F0-4F15-B5F2-72F97E26E025}" type="slidenum">
              <a:rPr lang="en-US" smtClean="0"/>
              <a:t>‹#›</a:t>
            </a:fld>
            <a:endParaRPr lang="en-US"/>
          </a:p>
        </p:txBody>
      </p:sp>
    </p:spTree>
    <p:extLst>
      <p:ext uri="{BB962C8B-B14F-4D97-AF65-F5344CB8AC3E}">
        <p14:creationId xmlns:p14="http://schemas.microsoft.com/office/powerpoint/2010/main" val="2895931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Arial Black" panose="020B0A0402010202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259A29AA-D4F0-4F15-B5F2-72F97E26E025}" type="slidenum">
              <a:rPr lang="en-US" smtClean="0"/>
              <a:t>‹#›</a:t>
            </a:fld>
            <a:endParaRPr lang="en-US"/>
          </a:p>
        </p:txBody>
      </p:sp>
    </p:spTree>
    <p:extLst>
      <p:ext uri="{BB962C8B-B14F-4D97-AF65-F5344CB8AC3E}">
        <p14:creationId xmlns:p14="http://schemas.microsoft.com/office/powerpoint/2010/main" val="2640437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259A29AA-D4F0-4F15-B5F2-72F97E26E025}" type="slidenum">
              <a:rPr lang="en-US" smtClean="0"/>
              <a:t>‹#›</a:t>
            </a:fld>
            <a:endParaRPr lang="en-US"/>
          </a:p>
        </p:txBody>
      </p:sp>
    </p:spTree>
    <p:extLst>
      <p:ext uri="{BB962C8B-B14F-4D97-AF65-F5344CB8AC3E}">
        <p14:creationId xmlns:p14="http://schemas.microsoft.com/office/powerpoint/2010/main" val="745996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259A29AA-D4F0-4F15-B5F2-72F97E26E025}" type="slidenum">
              <a:rPr lang="en-US" smtClean="0"/>
              <a:t>‹#›</a:t>
            </a:fld>
            <a:endParaRPr lang="en-US"/>
          </a:p>
        </p:txBody>
      </p:sp>
    </p:spTree>
    <p:extLst>
      <p:ext uri="{BB962C8B-B14F-4D97-AF65-F5344CB8AC3E}">
        <p14:creationId xmlns:p14="http://schemas.microsoft.com/office/powerpoint/2010/main" val="2221880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Arial Black" panose="020B0A04020102020204"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59A29AA-D4F0-4F15-B5F2-72F97E26E025}" type="slidenum">
              <a:rPr lang="en-US" smtClean="0"/>
              <a:t>‹#›</a:t>
            </a:fld>
            <a:endParaRPr lang="en-US"/>
          </a:p>
        </p:txBody>
      </p:sp>
    </p:spTree>
    <p:extLst>
      <p:ext uri="{BB962C8B-B14F-4D97-AF65-F5344CB8AC3E}">
        <p14:creationId xmlns:p14="http://schemas.microsoft.com/office/powerpoint/2010/main" val="1148197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Arial Black" panose="020B0A04020102020204" pitchFamily="34"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59A29AA-D4F0-4F15-B5F2-72F97E26E025}" type="slidenum">
              <a:rPr lang="en-US" smtClean="0"/>
              <a:t>‹#›</a:t>
            </a:fld>
            <a:endParaRPr lang="en-US"/>
          </a:p>
        </p:txBody>
      </p:sp>
    </p:spTree>
    <p:extLst>
      <p:ext uri="{BB962C8B-B14F-4D97-AF65-F5344CB8AC3E}">
        <p14:creationId xmlns:p14="http://schemas.microsoft.com/office/powerpoint/2010/main" val="2393698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042394"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9A29AA-D4F0-4F15-B5F2-72F97E26E025}" type="slidenum">
              <a:rPr lang="en-US" smtClean="0"/>
              <a:t>‹#›</a:t>
            </a:fld>
            <a:endParaRPr lang="en-US"/>
          </a:p>
        </p:txBody>
      </p:sp>
      <p:pic>
        <p:nvPicPr>
          <p:cNvPr id="1026" name="Picture 2" descr="Image result for aaos"/>
          <p:cNvPicPr>
            <a:picLocks noChangeAspect="1" noChangeArrowheads="1"/>
          </p:cNvPicPr>
          <p:nvPr userDrawn="1"/>
        </p:nvPicPr>
        <p:blipFill rotWithShape="1">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t="24165" b="22447"/>
          <a:stretch/>
        </p:blipFill>
        <p:spPr bwMode="auto">
          <a:xfrm>
            <a:off x="386032" y="6311900"/>
            <a:ext cx="904336" cy="48280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userDrawn="1"/>
        </p:nvCxnSpPr>
        <p:spPr>
          <a:xfrm>
            <a:off x="0" y="57509"/>
            <a:ext cx="12192000" cy="0"/>
          </a:xfrm>
          <a:prstGeom prst="line">
            <a:avLst/>
          </a:prstGeom>
          <a:ln w="1143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18536" y="6257477"/>
            <a:ext cx="1174342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7320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ama-assn.org/practice-management/sustainability/amid-covid-19-upheaval-know-your-rights-employed-physicia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COVID19@aaos.org" TargetMode="Externa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customXml" Target="../ink/ink2.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2" Type="http://schemas.openxmlformats.org/officeDocument/2006/relationships/hyperlink" Target="https://www.aaos.org/globalassets/about/covid-19/aaos-coding-guide_covid19.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asprtracie.hhs.gov/Workforce-Virtual-Toolkit"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aaos.org/COVID19Leaders"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doi.org/10.1016/j.eclinm.2020.10033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24A0A-E67C-CD45-8604-AB13FE5B47A1}"/>
              </a:ext>
            </a:extLst>
          </p:cNvPr>
          <p:cNvSpPr>
            <a:spLocks noGrp="1"/>
          </p:cNvSpPr>
          <p:nvPr>
            <p:ph type="ctrTitle"/>
          </p:nvPr>
        </p:nvSpPr>
        <p:spPr>
          <a:xfrm>
            <a:off x="1524000" y="2324630"/>
            <a:ext cx="9144000" cy="2387600"/>
          </a:xfrm>
        </p:spPr>
        <p:txBody>
          <a:bodyPr/>
          <a:lstStyle/>
          <a:p>
            <a:r>
              <a:rPr lang="en-US"/>
              <a:t>COVID-19 Response Update</a:t>
            </a:r>
          </a:p>
        </p:txBody>
      </p:sp>
      <p:sp>
        <p:nvSpPr>
          <p:cNvPr id="3" name="Subtitle 2">
            <a:extLst>
              <a:ext uri="{FF2B5EF4-FFF2-40B4-BE49-F238E27FC236}">
                <a16:creationId xmlns:a16="http://schemas.microsoft.com/office/drawing/2014/main" id="{0A3D7778-2B7B-434C-9F8F-57708B433CBE}"/>
              </a:ext>
            </a:extLst>
          </p:cNvPr>
          <p:cNvSpPr>
            <a:spLocks noGrp="1"/>
          </p:cNvSpPr>
          <p:nvPr>
            <p:ph type="subTitle" idx="1"/>
          </p:nvPr>
        </p:nvSpPr>
        <p:spPr>
          <a:xfrm>
            <a:off x="1524000" y="4792894"/>
            <a:ext cx="9144000" cy="1655762"/>
          </a:xfrm>
        </p:spPr>
        <p:txBody>
          <a:bodyPr/>
          <a:lstStyle/>
          <a:p>
            <a:r>
              <a:rPr lang="en-US"/>
              <a:t>April 23, 2020</a:t>
            </a:r>
          </a:p>
        </p:txBody>
      </p:sp>
    </p:spTree>
    <p:extLst>
      <p:ext uri="{BB962C8B-B14F-4D97-AF65-F5344CB8AC3E}">
        <p14:creationId xmlns:p14="http://schemas.microsoft.com/office/powerpoint/2010/main" val="2620879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CA5B53-0577-44C9-A3B9-4F617AB1FB83}"/>
              </a:ext>
            </a:extLst>
          </p:cNvPr>
          <p:cNvSpPr/>
          <p:nvPr/>
        </p:nvSpPr>
        <p:spPr>
          <a:xfrm>
            <a:off x="485775" y="655638"/>
            <a:ext cx="4463912" cy="347662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0550" y="866775"/>
            <a:ext cx="4229100" cy="3476625"/>
          </a:xfrm>
          <a:noFill/>
        </p:spPr>
        <p:txBody>
          <a:bodyPr>
            <a:noAutofit/>
          </a:bodyPr>
          <a:lstStyle/>
          <a:p>
            <a:r>
              <a:rPr lang="en-US" sz="2800">
                <a:solidFill>
                  <a:schemeClr val="bg1"/>
                </a:solidFill>
              </a:rPr>
              <a:t>Treatment of proximal femoral fragility fractures in patients with COVID-19 during the SARS-CoV-2 outbreak in Northern Italy </a:t>
            </a:r>
            <a:br>
              <a:rPr lang="en-US" sz="2800"/>
            </a:br>
            <a:endParaRPr lang="en-US" sz="2800" i="1" u="sng">
              <a:latin typeface="+mn-lt"/>
            </a:endParaRPr>
          </a:p>
        </p:txBody>
      </p:sp>
      <p:sp>
        <p:nvSpPr>
          <p:cNvPr id="3" name="Content Placeholder 2"/>
          <p:cNvSpPr>
            <a:spLocks noGrp="1"/>
          </p:cNvSpPr>
          <p:nvPr>
            <p:ph idx="1"/>
          </p:nvPr>
        </p:nvSpPr>
        <p:spPr>
          <a:xfrm>
            <a:off x="5438775" y="655637"/>
            <a:ext cx="6343650" cy="5546725"/>
          </a:xfrm>
        </p:spPr>
        <p:txBody>
          <a:bodyPr>
            <a:normAutofit fontScale="92500" lnSpcReduction="20000"/>
          </a:bodyPr>
          <a:lstStyle/>
          <a:p>
            <a:r>
              <a:rPr lang="en-US" sz="2400" b="1" i="1"/>
              <a:t>Three</a:t>
            </a:r>
            <a:r>
              <a:rPr lang="en-US" sz="2400"/>
              <a:t> patients died before surgery due to severe respiratory insufficiency and multiple-organ-failure syndrome. </a:t>
            </a:r>
          </a:p>
          <a:p>
            <a:r>
              <a:rPr lang="en-US" sz="2400"/>
              <a:t>Ten patients underwent surgery on day after admission, whereas 3 patients had suspended their use of direct thrombin inhibitors and needed surgery to be delayed until the third day after admission. </a:t>
            </a:r>
          </a:p>
          <a:p>
            <a:r>
              <a:rPr lang="en-US" sz="2400"/>
              <a:t>In all patients except one, noted an improvement in terms of O2saturation and assisted respiration. </a:t>
            </a:r>
          </a:p>
          <a:p>
            <a:r>
              <a:rPr lang="en-US" sz="2400"/>
              <a:t>In 9 patients, hemodynamic and respiratory stability was observed at an average of 7 days postoperatively. </a:t>
            </a:r>
          </a:p>
          <a:p>
            <a:r>
              <a:rPr lang="en-US" sz="2400" b="1" i="1"/>
              <a:t>Four</a:t>
            </a:r>
            <a:r>
              <a:rPr lang="en-US" sz="2400"/>
              <a:t> patients who underwent surgical treatment died of respiratory failure on the first day after surgery (</a:t>
            </a:r>
            <a:r>
              <a:rPr lang="en-US" sz="2400" b="1" i="1"/>
              <a:t>1</a:t>
            </a:r>
            <a:r>
              <a:rPr lang="en-US" sz="2400"/>
              <a:t> patient), the third day after surgery (</a:t>
            </a:r>
            <a:r>
              <a:rPr lang="en-US" sz="2400" b="1" i="1"/>
              <a:t>2 </a:t>
            </a:r>
            <a:r>
              <a:rPr lang="en-US" sz="2400"/>
              <a:t>patients), or the seventh day after surgery (</a:t>
            </a:r>
            <a:r>
              <a:rPr lang="en-US" sz="2400" b="1" i="1"/>
              <a:t>1</a:t>
            </a:r>
            <a:r>
              <a:rPr lang="en-US" sz="2400"/>
              <a:t> patient). </a:t>
            </a:r>
          </a:p>
          <a:p>
            <a:r>
              <a:rPr lang="en-US" sz="2400" err="1"/>
              <a:t>doi</a:t>
            </a:r>
            <a:r>
              <a:rPr lang="en-US" sz="2400"/>
              <a:t>: 10.2106/JBJS.20.00617</a:t>
            </a:r>
            <a:r>
              <a:rPr lang="en-US" sz="2000"/>
              <a:t> - </a:t>
            </a:r>
            <a:r>
              <a:rPr lang="en-US" sz="2000" i="1"/>
              <a:t>11 of 16 patients died</a:t>
            </a:r>
            <a:endParaRPr lang="en-US" sz="2400"/>
          </a:p>
          <a:p>
            <a:endParaRPr lang="en-US" sz="2400"/>
          </a:p>
        </p:txBody>
      </p:sp>
      <p:sp>
        <p:nvSpPr>
          <p:cNvPr id="4" name="Rectangle 3">
            <a:extLst>
              <a:ext uri="{FF2B5EF4-FFF2-40B4-BE49-F238E27FC236}">
                <a16:creationId xmlns:a16="http://schemas.microsoft.com/office/drawing/2014/main" id="{29A2C6C8-9F49-4D8B-A98E-9E13B817DE47}"/>
              </a:ext>
            </a:extLst>
          </p:cNvPr>
          <p:cNvSpPr/>
          <p:nvPr/>
        </p:nvSpPr>
        <p:spPr>
          <a:xfrm>
            <a:off x="485775" y="4254776"/>
            <a:ext cx="4333875" cy="1323439"/>
          </a:xfrm>
          <a:prstGeom prst="rect">
            <a:avLst/>
          </a:prstGeom>
        </p:spPr>
        <p:txBody>
          <a:bodyPr wrap="square">
            <a:spAutoFit/>
          </a:bodyPr>
          <a:lstStyle/>
          <a:p>
            <a:r>
              <a:rPr lang="en-US" sz="1600"/>
              <a:t>Francesco </a:t>
            </a:r>
            <a:r>
              <a:rPr lang="en-US" sz="1600" err="1"/>
              <a:t>Catellani</a:t>
            </a:r>
            <a:r>
              <a:rPr lang="en-US" sz="1600"/>
              <a:t>, MD1, Andrea </a:t>
            </a:r>
            <a:r>
              <a:rPr lang="en-US" sz="1600" err="1"/>
              <a:t>Coscione</a:t>
            </a:r>
            <a:r>
              <a:rPr lang="en-US" sz="1600"/>
              <a:t>, MD1, Riccardo </a:t>
            </a:r>
            <a:r>
              <a:rPr lang="en-US" sz="1600" err="1"/>
              <a:t>D’Ambrosi</a:t>
            </a:r>
            <a:r>
              <a:rPr lang="en-US" sz="1600"/>
              <a:t>, MD2, Luca </a:t>
            </a:r>
            <a:r>
              <a:rPr lang="en-US" sz="1600" err="1"/>
              <a:t>Usai</a:t>
            </a:r>
            <a:r>
              <a:rPr lang="en-US" sz="1600"/>
              <a:t>, MD1, Claudio </a:t>
            </a:r>
            <a:r>
              <a:rPr lang="en-US" sz="1600" err="1"/>
              <a:t>Roscitano</a:t>
            </a:r>
            <a:r>
              <a:rPr lang="en-US" sz="1600"/>
              <a:t>, MD1, and Gennaro </a:t>
            </a:r>
            <a:r>
              <a:rPr lang="en-US" sz="1600" err="1"/>
              <a:t>Fiorentino</a:t>
            </a:r>
            <a:r>
              <a:rPr lang="en-US" sz="1600"/>
              <a:t>, MD1 JBJS Express  </a:t>
            </a:r>
            <a:br>
              <a:rPr lang="en-US" sz="1600"/>
            </a:br>
            <a:endParaRPr lang="en-US" sz="1600"/>
          </a:p>
        </p:txBody>
      </p:sp>
    </p:spTree>
    <p:extLst>
      <p:ext uri="{BB962C8B-B14F-4D97-AF65-F5344CB8AC3E}">
        <p14:creationId xmlns:p14="http://schemas.microsoft.com/office/powerpoint/2010/main" val="734868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590" y="361155"/>
            <a:ext cx="10515600" cy="1325563"/>
          </a:xfrm>
        </p:spPr>
        <p:txBody>
          <a:bodyPr/>
          <a:lstStyle/>
          <a:p>
            <a:r>
              <a:rPr lang="en-US"/>
              <a:t>Meaning of Data?</a:t>
            </a:r>
          </a:p>
        </p:txBody>
      </p:sp>
      <p:sp>
        <p:nvSpPr>
          <p:cNvPr id="3" name="Content Placeholder 2"/>
          <p:cNvSpPr>
            <a:spLocks noGrp="1"/>
          </p:cNvSpPr>
          <p:nvPr>
            <p:ph idx="1"/>
          </p:nvPr>
        </p:nvSpPr>
        <p:spPr>
          <a:xfrm>
            <a:off x="808315" y="1502432"/>
            <a:ext cx="6927303" cy="4351338"/>
          </a:xfrm>
        </p:spPr>
        <p:txBody>
          <a:bodyPr vert="horz" lIns="91440" tIns="45720" rIns="91440" bIns="45720" rtlCol="0" anchor="t">
            <a:normAutofit/>
          </a:bodyPr>
          <a:lstStyle/>
          <a:p>
            <a:r>
              <a:rPr lang="en-US" dirty="0"/>
              <a:t>Not much available </a:t>
            </a:r>
          </a:p>
          <a:p>
            <a:r>
              <a:rPr lang="en-US" dirty="0"/>
              <a:t>Worst case, if you don’t test:</a:t>
            </a:r>
          </a:p>
          <a:p>
            <a:pPr lvl="1"/>
            <a:r>
              <a:rPr lang="en-US" dirty="0"/>
              <a:t>1 in 5 patients will have COVID-19  </a:t>
            </a:r>
          </a:p>
          <a:p>
            <a:pPr lvl="1"/>
            <a:r>
              <a:rPr lang="en-US" dirty="0"/>
              <a:t>20% of the “1’s” will have a fatality </a:t>
            </a:r>
          </a:p>
          <a:p>
            <a:pPr lvl="1"/>
            <a:r>
              <a:rPr lang="en-US" dirty="0"/>
              <a:t>So, </a:t>
            </a:r>
            <a:r>
              <a:rPr lang="en-US" b="1" dirty="0"/>
              <a:t>4% of your patients will di</a:t>
            </a:r>
            <a:r>
              <a:rPr lang="en-US" dirty="0"/>
              <a:t>e from surgery </a:t>
            </a:r>
          </a:p>
          <a:p>
            <a:r>
              <a:rPr lang="en-US" dirty="0"/>
              <a:t>Is that real?  </a:t>
            </a:r>
          </a:p>
          <a:p>
            <a:pPr lvl="1"/>
            <a:r>
              <a:rPr lang="en-US" dirty="0"/>
              <a:t>Doubt it, but we don’t really know - numbers are very small and </a:t>
            </a:r>
            <a:r>
              <a:rPr lang="en-US" b="1" i="1" u="sng" dirty="0"/>
              <a:t>probably</a:t>
            </a:r>
            <a:r>
              <a:rPr lang="en-US" dirty="0"/>
              <a:t> do not apply to the US but it's all we have </a:t>
            </a:r>
          </a:p>
        </p:txBody>
      </p:sp>
      <p:sp>
        <p:nvSpPr>
          <p:cNvPr id="4" name="AutoShape 8" descr="1000+ Data Zero Stock Images, Photos &amp; Vectors | Shutterstock">
            <a:extLst>
              <a:ext uri="{FF2B5EF4-FFF2-40B4-BE49-F238E27FC236}">
                <a16:creationId xmlns:a16="http://schemas.microsoft.com/office/drawing/2014/main" id="{5218E900-1220-4B8E-8B3D-D829A8D1013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Ensuring Competitive Success Through Data and Insights | Analytics ...">
            <a:extLst>
              <a:ext uri="{FF2B5EF4-FFF2-40B4-BE49-F238E27FC236}">
                <a16:creationId xmlns:a16="http://schemas.microsoft.com/office/drawing/2014/main" id="{5FAD167A-9E77-4C74-94FB-FA4733F42D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760"/>
          <a:stretch/>
        </p:blipFill>
        <p:spPr bwMode="auto">
          <a:xfrm>
            <a:off x="7969164" y="1357571"/>
            <a:ext cx="3904375" cy="44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80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392C1-FFC6-4F0E-8643-301FE05BB0AC}"/>
              </a:ext>
            </a:extLst>
          </p:cNvPr>
          <p:cNvSpPr>
            <a:spLocks noGrp="1"/>
          </p:cNvSpPr>
          <p:nvPr>
            <p:ph type="title"/>
          </p:nvPr>
        </p:nvSpPr>
        <p:spPr>
          <a:xfrm>
            <a:off x="629478" y="176281"/>
            <a:ext cx="10515600" cy="1325563"/>
          </a:xfrm>
        </p:spPr>
        <p:txBody>
          <a:bodyPr/>
          <a:lstStyle/>
          <a:p>
            <a:r>
              <a:rPr lang="en-US" dirty="0">
                <a:latin typeface="Arial Black"/>
              </a:rPr>
              <a:t>Rights of Employed Physicians</a:t>
            </a:r>
            <a:endParaRPr lang="en-US" dirty="0"/>
          </a:p>
        </p:txBody>
      </p:sp>
      <p:sp>
        <p:nvSpPr>
          <p:cNvPr id="3" name="Content Placeholder 2">
            <a:extLst>
              <a:ext uri="{FF2B5EF4-FFF2-40B4-BE49-F238E27FC236}">
                <a16:creationId xmlns:a16="http://schemas.microsoft.com/office/drawing/2014/main" id="{2F439F40-F967-42AF-A392-B63E408BAE52}"/>
              </a:ext>
            </a:extLst>
          </p:cNvPr>
          <p:cNvSpPr>
            <a:spLocks noGrp="1"/>
          </p:cNvSpPr>
          <p:nvPr>
            <p:ph idx="1"/>
          </p:nvPr>
        </p:nvSpPr>
        <p:spPr>
          <a:xfrm>
            <a:off x="719202" y="1388303"/>
            <a:ext cx="10515600" cy="4351338"/>
          </a:xfrm>
        </p:spPr>
        <p:txBody>
          <a:bodyPr vert="horz" lIns="91440" tIns="45720" rIns="91440" bIns="45720" rtlCol="0" anchor="t">
            <a:normAutofit/>
          </a:bodyPr>
          <a:lstStyle/>
          <a:p>
            <a:r>
              <a:rPr lang="en-US" dirty="0">
                <a:ea typeface="+mn-lt"/>
                <a:cs typeface="+mn-lt"/>
              </a:rPr>
              <a:t>What if you are employed and don’t really have control to deal with this issue?</a:t>
            </a:r>
          </a:p>
          <a:p>
            <a:r>
              <a:rPr lang="en-US" dirty="0">
                <a:ea typeface="+mn-lt"/>
                <a:cs typeface="+mn-lt"/>
              </a:rPr>
              <a:t>Physicians’ rights during the current Public Health Emergency (PHE)</a:t>
            </a:r>
            <a:endParaRPr lang="en-US" dirty="0"/>
          </a:p>
          <a:p>
            <a:pPr lvl="1"/>
            <a:r>
              <a:rPr lang="en-US" dirty="0">
                <a:ea typeface="+mn-lt"/>
                <a:cs typeface="+mn-lt"/>
              </a:rPr>
              <a:t>Stark law flexibilities related to suspension of elective surgeries</a:t>
            </a:r>
            <a:endParaRPr lang="en-US" dirty="0"/>
          </a:p>
          <a:p>
            <a:r>
              <a:rPr lang="en-US" dirty="0">
                <a:ea typeface="+mn-lt"/>
                <a:cs typeface="+mn-lt"/>
              </a:rPr>
              <a:t>Employers (such as, hospitals ad health systems) have added flexibilities during the PHE</a:t>
            </a:r>
            <a:endParaRPr lang="en-US" dirty="0"/>
          </a:p>
          <a:p>
            <a:r>
              <a:rPr lang="en-US" dirty="0">
                <a:ea typeface="+mn-lt"/>
                <a:cs typeface="+mn-lt"/>
              </a:rPr>
              <a:t>Advocate for patient rights and patient safety</a:t>
            </a:r>
            <a:endParaRPr lang="en-US" dirty="0"/>
          </a:p>
          <a:p>
            <a:pPr lvl="1"/>
            <a:r>
              <a:rPr lang="en-US" dirty="0">
                <a:ea typeface="+mn-lt"/>
                <a:cs typeface="+mn-lt"/>
              </a:rPr>
              <a:t>No employer should impede physicians’ freedom to advocate for the best interest of patients</a:t>
            </a:r>
            <a:endParaRPr lang="en-US" dirty="0"/>
          </a:p>
          <a:p>
            <a:endParaRPr lang="en-US" dirty="0"/>
          </a:p>
        </p:txBody>
      </p:sp>
      <p:sp>
        <p:nvSpPr>
          <p:cNvPr id="4" name="TextBox 3">
            <a:extLst>
              <a:ext uri="{FF2B5EF4-FFF2-40B4-BE49-F238E27FC236}">
                <a16:creationId xmlns:a16="http://schemas.microsoft.com/office/drawing/2014/main" id="{1CA36298-1071-49F5-9271-3A5C72DC02AC}"/>
              </a:ext>
            </a:extLst>
          </p:cNvPr>
          <p:cNvSpPr txBox="1"/>
          <p:nvPr/>
        </p:nvSpPr>
        <p:spPr>
          <a:xfrm>
            <a:off x="475990" y="5347226"/>
            <a:ext cx="10530212" cy="7848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u="sng" dirty="0"/>
              <a:t>Reference</a:t>
            </a:r>
            <a:r>
              <a:rPr lang="en-US" sz="1500" dirty="0"/>
              <a:t>:</a:t>
            </a:r>
          </a:p>
          <a:p>
            <a:r>
              <a:rPr lang="en-US" sz="1500" dirty="0"/>
              <a:t>Zarefsky, M. (2020, April 21). Amid COVID-19 upheaval, know your rights as an employed physician. AMA. Available: </a:t>
            </a:r>
            <a:r>
              <a:rPr lang="en-US" sz="1500" dirty="0">
                <a:hlinkClick r:id="rId3"/>
              </a:rPr>
              <a:t>https://www.ama-assn.org/practice-management/sustainability/amid-covid-19-upheaval-know-your-rights-employed-physician</a:t>
            </a:r>
            <a:endParaRPr lang="en-US" sz="1500" dirty="0">
              <a:cs typeface="Calibri"/>
              <a:hlinkClick r:id="rId3"/>
            </a:endParaRPr>
          </a:p>
        </p:txBody>
      </p:sp>
    </p:spTree>
    <p:extLst>
      <p:ext uri="{BB962C8B-B14F-4D97-AF65-F5344CB8AC3E}">
        <p14:creationId xmlns:p14="http://schemas.microsoft.com/office/powerpoint/2010/main" val="1679932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Current AAOS Thoughts</a:t>
            </a:r>
          </a:p>
        </p:txBody>
      </p:sp>
      <p:sp>
        <p:nvSpPr>
          <p:cNvPr id="3" name="Content Placeholder 2"/>
          <p:cNvSpPr>
            <a:spLocks noGrp="1"/>
          </p:cNvSpPr>
          <p:nvPr>
            <p:ph idx="1"/>
          </p:nvPr>
        </p:nvSpPr>
        <p:spPr>
          <a:xfrm>
            <a:off x="838200" y="1597025"/>
            <a:ext cx="10293626" cy="4351338"/>
          </a:xfrm>
        </p:spPr>
        <p:txBody>
          <a:bodyPr vert="horz" lIns="91440" tIns="45720" rIns="91440" bIns="45720" rtlCol="0" anchor="t">
            <a:normAutofit/>
          </a:bodyPr>
          <a:lstStyle/>
          <a:p>
            <a:r>
              <a:rPr lang="en-US" dirty="0"/>
              <a:t>Look at AAOS guidelines; will be regularly updated</a:t>
            </a:r>
          </a:p>
          <a:p>
            <a:r>
              <a:rPr lang="en-US" b="1" dirty="0"/>
              <a:t>Hot spot</a:t>
            </a:r>
            <a:r>
              <a:rPr lang="en-US" dirty="0"/>
              <a:t>: start with healthy patients, under 65, no comorbidities, and do the surgery as outpatient to minimize risk </a:t>
            </a:r>
          </a:p>
          <a:p>
            <a:r>
              <a:rPr lang="en-US" b="1" dirty="0"/>
              <a:t>Test</a:t>
            </a:r>
            <a:r>
              <a:rPr lang="en-US" dirty="0"/>
              <a:t> if possible; everyone on day of surgery, as much as possible 1-7 days before surgery as well, </a:t>
            </a:r>
            <a:r>
              <a:rPr lang="en-US" b="1" dirty="0"/>
              <a:t>if available </a:t>
            </a:r>
          </a:p>
          <a:p>
            <a:r>
              <a:rPr lang="en-US" b="1" dirty="0"/>
              <a:t>Screen</a:t>
            </a:r>
            <a:r>
              <a:rPr lang="en-US" dirty="0"/>
              <a:t> all patients and health care workers, but keep in mind you will miss 20% of infected patients with screening only </a:t>
            </a:r>
          </a:p>
          <a:p>
            <a:r>
              <a:rPr lang="en-US" dirty="0"/>
              <a:t>When reliable antibody tests are available -- test as much as possible </a:t>
            </a:r>
          </a:p>
        </p:txBody>
      </p:sp>
    </p:spTree>
    <p:extLst>
      <p:ext uri="{BB962C8B-B14F-4D97-AF65-F5344CB8AC3E}">
        <p14:creationId xmlns:p14="http://schemas.microsoft.com/office/powerpoint/2010/main" val="436162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110B6-530F-4B4B-9A20-61315B29907C}"/>
              </a:ext>
            </a:extLst>
          </p:cNvPr>
          <p:cNvSpPr>
            <a:spLocks noGrp="1"/>
          </p:cNvSpPr>
          <p:nvPr>
            <p:ph type="ctrTitle"/>
          </p:nvPr>
        </p:nvSpPr>
        <p:spPr>
          <a:xfrm>
            <a:off x="2840181" y="3306571"/>
            <a:ext cx="6199910" cy="1140691"/>
          </a:xfrm>
        </p:spPr>
        <p:txBody>
          <a:bodyPr/>
          <a:lstStyle/>
          <a:p>
            <a:r>
              <a:rPr lang="en-US"/>
              <a:t>Advocacy</a:t>
            </a:r>
          </a:p>
        </p:txBody>
      </p:sp>
    </p:spTree>
    <p:extLst>
      <p:ext uri="{BB962C8B-B14F-4D97-AF65-F5344CB8AC3E}">
        <p14:creationId xmlns:p14="http://schemas.microsoft.com/office/powerpoint/2010/main" val="2801088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F923C-2480-478A-AFCB-255158604BB0}"/>
              </a:ext>
            </a:extLst>
          </p:cNvPr>
          <p:cNvSpPr>
            <a:spLocks noGrp="1"/>
          </p:cNvSpPr>
          <p:nvPr>
            <p:ph type="title"/>
          </p:nvPr>
        </p:nvSpPr>
        <p:spPr>
          <a:xfrm>
            <a:off x="422563" y="291234"/>
            <a:ext cx="9765145" cy="1325563"/>
          </a:xfrm>
        </p:spPr>
        <p:txBody>
          <a:bodyPr/>
          <a:lstStyle/>
          <a:p>
            <a:r>
              <a:rPr lang="en-US"/>
              <a:t>Financial Support for Private Practices</a:t>
            </a:r>
          </a:p>
        </p:txBody>
      </p:sp>
      <p:sp>
        <p:nvSpPr>
          <p:cNvPr id="6" name="Rectangle 5">
            <a:extLst>
              <a:ext uri="{FF2B5EF4-FFF2-40B4-BE49-F238E27FC236}">
                <a16:creationId xmlns:a16="http://schemas.microsoft.com/office/drawing/2014/main" id="{DEAF379A-9690-4144-AF4E-DA8169DE967E}"/>
              </a:ext>
            </a:extLst>
          </p:cNvPr>
          <p:cNvSpPr/>
          <p:nvPr/>
        </p:nvSpPr>
        <p:spPr>
          <a:xfrm>
            <a:off x="604576" y="2948709"/>
            <a:ext cx="10083800" cy="4597400"/>
          </a:xfrm>
          <a:prstGeom prst="rect">
            <a:avLst/>
          </a:prstGeom>
        </p:spPr>
        <p:txBody>
          <a:bodyPr/>
          <a:lstStyle/>
          <a:p>
            <a:pPr marL="573088" lvl="1" indent="285750">
              <a:buChar char="•"/>
            </a:pPr>
            <a:endParaRPr lang="en-US" sz="2400"/>
          </a:p>
        </p:txBody>
      </p:sp>
      <p:graphicFrame>
        <p:nvGraphicFramePr>
          <p:cNvPr id="3" name="Table 2">
            <a:extLst>
              <a:ext uri="{FF2B5EF4-FFF2-40B4-BE49-F238E27FC236}">
                <a16:creationId xmlns:a16="http://schemas.microsoft.com/office/drawing/2014/main" id="{077494AF-AEC1-4547-B230-2955B96F52B5}"/>
              </a:ext>
            </a:extLst>
          </p:cNvPr>
          <p:cNvGraphicFramePr>
            <a:graphicFrameLocks noGrp="1"/>
          </p:cNvGraphicFramePr>
          <p:nvPr>
            <p:extLst>
              <p:ext uri="{D42A27DB-BD31-4B8C-83A1-F6EECF244321}">
                <p14:modId xmlns:p14="http://schemas.microsoft.com/office/powerpoint/2010/main" val="2511578917"/>
              </p:ext>
            </p:extLst>
          </p:nvPr>
        </p:nvGraphicFramePr>
        <p:xfrm>
          <a:off x="1503624" y="1891287"/>
          <a:ext cx="8128000" cy="3885908"/>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68827827"/>
                    </a:ext>
                  </a:extLst>
                </a:gridCol>
                <a:gridCol w="4064000">
                  <a:extLst>
                    <a:ext uri="{9D8B030D-6E8A-4147-A177-3AD203B41FA5}">
                      <a16:colId xmlns:a16="http://schemas.microsoft.com/office/drawing/2014/main" val="1828826354"/>
                    </a:ext>
                  </a:extLst>
                </a:gridCol>
              </a:tblGrid>
              <a:tr h="437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t> Current Wins</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t> Current Asks</a:t>
                      </a:r>
                    </a:p>
                  </a:txBody>
                  <a:tcPr>
                    <a:solidFill>
                      <a:schemeClr val="tx2"/>
                    </a:solidFill>
                  </a:tcPr>
                </a:tc>
                <a:extLst>
                  <a:ext uri="{0D108BD9-81ED-4DB2-BD59-A6C34878D82A}">
                    <a16:rowId xmlns:a16="http://schemas.microsoft.com/office/drawing/2014/main" val="3531798955"/>
                  </a:ext>
                </a:extLst>
              </a:tr>
              <a:tr h="3367748">
                <a:tc>
                  <a:txBody>
                    <a:bodyPr/>
                    <a:lstStyle/>
                    <a:p>
                      <a:pPr marL="461963" lvl="1" indent="-350838">
                        <a:buChar char="•"/>
                      </a:pPr>
                      <a:r>
                        <a:rPr lang="en-US" sz="2000"/>
                        <a:t>Small Business loan programs and Mainstreet Lending Programs apply to private practices</a:t>
                      </a:r>
                    </a:p>
                    <a:p>
                      <a:pPr marL="461963" lvl="1" indent="-350838">
                        <a:buChar char="•"/>
                      </a:pPr>
                      <a:r>
                        <a:rPr lang="en-US" sz="2000"/>
                        <a:t>Congress suspended 2% cuts to Medicare expected through sequestration</a:t>
                      </a:r>
                    </a:p>
                    <a:p>
                      <a:pPr marL="461963" lvl="1" indent="-350838">
                        <a:buChar char="•"/>
                      </a:pPr>
                      <a:r>
                        <a:rPr lang="en-US" sz="2000"/>
                        <a:t>CMS Accelerated and Advance Payment Program</a:t>
                      </a:r>
                    </a:p>
                    <a:p>
                      <a:pPr marL="461963" lvl="1" indent="-350838">
                        <a:buChar char="•"/>
                      </a:pPr>
                      <a:r>
                        <a:rPr lang="en-US" sz="2000"/>
                        <a:t>$30 billion Initial CMS Funding</a:t>
                      </a:r>
                    </a:p>
                  </a:txBody>
                  <a:tcPr/>
                </a:tc>
                <a:tc>
                  <a:txBody>
                    <a:bodyPr/>
                    <a:lstStyle/>
                    <a:p>
                      <a:pPr marL="176213" lvl="1" indent="341313">
                        <a:buChar char="•"/>
                      </a:pPr>
                      <a:r>
                        <a:rPr lang="en-US" sz="2000"/>
                        <a:t>Relief for rural practices</a:t>
                      </a:r>
                    </a:p>
                    <a:p>
                      <a:pPr marL="517525" lvl="1" indent="-341313">
                        <a:buChar char="•"/>
                      </a:pPr>
                      <a:r>
                        <a:rPr lang="en-US" sz="2000"/>
                        <a:t>Refinements to CMS Accelerated and Advance Payment Program</a:t>
                      </a:r>
                    </a:p>
                    <a:p>
                      <a:pPr marL="517525" marR="0" lvl="1" indent="-341313" algn="l" defTabSz="914400" rtl="0" eaLnBrk="1" fontAlgn="auto" latinLnBrk="0" hangingPunct="1">
                        <a:lnSpc>
                          <a:spcPct val="100000"/>
                        </a:lnSpc>
                        <a:spcBef>
                          <a:spcPts val="0"/>
                        </a:spcBef>
                        <a:spcAft>
                          <a:spcPts val="0"/>
                        </a:spcAft>
                        <a:buClrTx/>
                        <a:buSzTx/>
                        <a:buFontTx/>
                        <a:buChar char="•"/>
                        <a:tabLst/>
                        <a:defRPr/>
                      </a:pPr>
                      <a:r>
                        <a:rPr lang="en-US" sz="2000"/>
                        <a:t>E/M code adjustments to global surgical bundles</a:t>
                      </a:r>
                    </a:p>
                    <a:p>
                      <a:pPr marL="573088" lvl="1" indent="285750">
                        <a:buChar char="•"/>
                      </a:pPr>
                      <a:endParaRPr lang="en-US" sz="2000"/>
                    </a:p>
                  </a:txBody>
                  <a:tcPr/>
                </a:tc>
                <a:extLst>
                  <a:ext uri="{0D108BD9-81ED-4DB2-BD59-A6C34878D82A}">
                    <a16:rowId xmlns:a16="http://schemas.microsoft.com/office/drawing/2014/main" val="3555942026"/>
                  </a:ext>
                </a:extLst>
              </a:tr>
            </a:tbl>
          </a:graphicData>
        </a:graphic>
      </p:graphicFrame>
    </p:spTree>
    <p:extLst>
      <p:ext uri="{BB962C8B-B14F-4D97-AF65-F5344CB8AC3E}">
        <p14:creationId xmlns:p14="http://schemas.microsoft.com/office/powerpoint/2010/main" val="2996532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32FE4-CD2F-4F72-AB22-EC695CC49BE9}"/>
              </a:ext>
            </a:extLst>
          </p:cNvPr>
          <p:cNvSpPr>
            <a:spLocks noGrp="1"/>
          </p:cNvSpPr>
          <p:nvPr>
            <p:ph type="title"/>
          </p:nvPr>
        </p:nvSpPr>
        <p:spPr>
          <a:xfrm>
            <a:off x="533400" y="0"/>
            <a:ext cx="10515600" cy="1325563"/>
          </a:xfrm>
        </p:spPr>
        <p:txBody>
          <a:bodyPr/>
          <a:lstStyle/>
          <a:p>
            <a:r>
              <a:rPr lang="en-US"/>
              <a:t>HIPAA and Telemedicine</a:t>
            </a:r>
          </a:p>
        </p:txBody>
      </p:sp>
      <p:graphicFrame>
        <p:nvGraphicFramePr>
          <p:cNvPr id="4" name="Table 3">
            <a:extLst>
              <a:ext uri="{FF2B5EF4-FFF2-40B4-BE49-F238E27FC236}">
                <a16:creationId xmlns:a16="http://schemas.microsoft.com/office/drawing/2014/main" id="{6077FEE1-D732-49EA-B5F7-2082CA3AEC98}"/>
              </a:ext>
            </a:extLst>
          </p:cNvPr>
          <p:cNvGraphicFramePr>
            <a:graphicFrameLocks noGrp="1"/>
          </p:cNvGraphicFramePr>
          <p:nvPr>
            <p:extLst>
              <p:ext uri="{D42A27DB-BD31-4B8C-83A1-F6EECF244321}">
                <p14:modId xmlns:p14="http://schemas.microsoft.com/office/powerpoint/2010/main" val="3499840070"/>
              </p:ext>
            </p:extLst>
          </p:nvPr>
        </p:nvGraphicFramePr>
        <p:xfrm>
          <a:off x="1481282" y="1325563"/>
          <a:ext cx="8128000" cy="3667684"/>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68827827"/>
                    </a:ext>
                  </a:extLst>
                </a:gridCol>
                <a:gridCol w="4064000">
                  <a:extLst>
                    <a:ext uri="{9D8B030D-6E8A-4147-A177-3AD203B41FA5}">
                      <a16:colId xmlns:a16="http://schemas.microsoft.com/office/drawing/2014/main" val="1828826354"/>
                    </a:ext>
                  </a:extLst>
                </a:gridCol>
              </a:tblGrid>
              <a:tr h="443422">
                <a:tc>
                  <a:txBody>
                    <a:bodyPr/>
                    <a:lstStyle/>
                    <a:p>
                      <a:pPr marL="0" marR="0" lvl="0" indent="0" algn="l" rtl="0" eaLnBrk="1" fontAlgn="auto" latinLnBrk="0" hangingPunct="1">
                        <a:lnSpc>
                          <a:spcPct val="100000"/>
                        </a:lnSpc>
                        <a:spcBef>
                          <a:spcPts val="0"/>
                        </a:spcBef>
                        <a:spcAft>
                          <a:spcPts val="0"/>
                        </a:spcAft>
                        <a:buFontTx/>
                        <a:buNone/>
                      </a:pPr>
                      <a:r>
                        <a:rPr lang="en-US" sz="2800" dirty="0"/>
                        <a:t> Current Wins</a:t>
                      </a:r>
                    </a:p>
                  </a:txBody>
                  <a:tcPr>
                    <a:solidFill>
                      <a:schemeClr val="tx2"/>
                    </a:solidFill>
                  </a:tcPr>
                </a:tc>
                <a:tc>
                  <a:txBody>
                    <a:bodyPr/>
                    <a:lstStyle/>
                    <a:p>
                      <a:pPr marL="0" marR="0" lvl="0" indent="0" algn="l" rtl="0" eaLnBrk="1" fontAlgn="auto" latinLnBrk="0" hangingPunct="1">
                        <a:lnSpc>
                          <a:spcPct val="100000"/>
                        </a:lnSpc>
                        <a:spcBef>
                          <a:spcPts val="0"/>
                        </a:spcBef>
                        <a:spcAft>
                          <a:spcPts val="0"/>
                        </a:spcAft>
                        <a:buFontTx/>
                        <a:buNone/>
                      </a:pPr>
                      <a:r>
                        <a:rPr lang="en-US" sz="2800" dirty="0"/>
                        <a:t> Current Asks</a:t>
                      </a:r>
                    </a:p>
                  </a:txBody>
                  <a:tcPr>
                    <a:solidFill>
                      <a:schemeClr val="tx2"/>
                    </a:solidFill>
                  </a:tcPr>
                </a:tc>
                <a:extLst>
                  <a:ext uri="{0D108BD9-81ED-4DB2-BD59-A6C34878D82A}">
                    <a16:rowId xmlns:a16="http://schemas.microsoft.com/office/drawing/2014/main" val="3531798955"/>
                  </a:ext>
                </a:extLst>
              </a:tr>
              <a:tr h="3149524">
                <a:tc>
                  <a:txBody>
                    <a:bodyPr/>
                    <a:lstStyle/>
                    <a:p>
                      <a:pPr marL="396875" lvl="1" indent="-285750">
                        <a:buChar char="•"/>
                      </a:pPr>
                      <a:r>
                        <a:rPr lang="en-US" sz="2000" dirty="0"/>
                        <a:t>HIPAA flexibility for good faith actions to provide telehealth</a:t>
                      </a:r>
                    </a:p>
                    <a:p>
                      <a:pPr marL="396875" lvl="1" indent="-285750">
                        <a:buChar char="•"/>
                      </a:pPr>
                      <a:r>
                        <a:rPr lang="en-US" sz="2000" dirty="0"/>
                        <a:t>Temporary expansion of telemedicine services</a:t>
                      </a:r>
                    </a:p>
                    <a:p>
                      <a:pPr marL="396875" lvl="1" indent="-285750">
                        <a:buChar char="•"/>
                      </a:pPr>
                      <a:r>
                        <a:rPr lang="en-US" sz="2000" dirty="0"/>
                        <a:t>CMS Accelerated and Advance Payment Program</a:t>
                      </a:r>
                      <a:endParaRPr lang="en-US" sz="1800" dirty="0"/>
                    </a:p>
                  </a:txBody>
                  <a:tcPr/>
                </a:tc>
                <a:tc>
                  <a:txBody>
                    <a:bodyPr/>
                    <a:lstStyle/>
                    <a:p>
                      <a:pPr marL="396875" lvl="1" indent="-285750">
                        <a:buChar char="•"/>
                      </a:pPr>
                      <a:r>
                        <a:rPr lang="en-US" sz="2000" dirty="0"/>
                        <a:t>Update and clarify telehealth flexibilities</a:t>
                      </a:r>
                    </a:p>
                    <a:p>
                      <a:pPr marL="396875" lvl="1" indent="-285750">
                        <a:buChar char="•"/>
                      </a:pPr>
                      <a:r>
                        <a:rPr lang="en-US" sz="2000" dirty="0"/>
                        <a:t>Uniform telehealth flexibilities for Medicare, Medicaid and commercial insurance to ease burden</a:t>
                      </a:r>
                    </a:p>
                    <a:p>
                      <a:pPr marL="573088" lvl="1" indent="285750">
                        <a:buChar char="•"/>
                      </a:pPr>
                      <a:endParaRPr lang="en-US" sz="2000"/>
                    </a:p>
                  </a:txBody>
                  <a:tcPr/>
                </a:tc>
                <a:extLst>
                  <a:ext uri="{0D108BD9-81ED-4DB2-BD59-A6C34878D82A}">
                    <a16:rowId xmlns:a16="http://schemas.microsoft.com/office/drawing/2014/main" val="3555942026"/>
                  </a:ext>
                </a:extLst>
              </a:tr>
            </a:tbl>
          </a:graphicData>
        </a:graphic>
      </p:graphicFrame>
    </p:spTree>
    <p:extLst>
      <p:ext uri="{BB962C8B-B14F-4D97-AF65-F5344CB8AC3E}">
        <p14:creationId xmlns:p14="http://schemas.microsoft.com/office/powerpoint/2010/main" val="3551302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53178-6924-4DD7-AA95-41B13C4780C2}"/>
              </a:ext>
            </a:extLst>
          </p:cNvPr>
          <p:cNvSpPr>
            <a:spLocks noGrp="1"/>
          </p:cNvSpPr>
          <p:nvPr>
            <p:ph type="title"/>
          </p:nvPr>
        </p:nvSpPr>
        <p:spPr>
          <a:xfrm>
            <a:off x="599548" y="235570"/>
            <a:ext cx="10515600" cy="1325563"/>
          </a:xfrm>
        </p:spPr>
        <p:txBody>
          <a:bodyPr/>
          <a:lstStyle/>
          <a:p>
            <a:r>
              <a:rPr lang="en-US"/>
              <a:t>Physician Safety and Benefits</a:t>
            </a:r>
          </a:p>
        </p:txBody>
      </p:sp>
      <p:graphicFrame>
        <p:nvGraphicFramePr>
          <p:cNvPr id="5" name="Table 4">
            <a:extLst>
              <a:ext uri="{FF2B5EF4-FFF2-40B4-BE49-F238E27FC236}">
                <a16:creationId xmlns:a16="http://schemas.microsoft.com/office/drawing/2014/main" id="{B3F5C129-6EDD-4BB7-A371-E5F56884896C}"/>
              </a:ext>
            </a:extLst>
          </p:cNvPr>
          <p:cNvGraphicFramePr>
            <a:graphicFrameLocks noGrp="1"/>
          </p:cNvGraphicFramePr>
          <p:nvPr>
            <p:extLst>
              <p:ext uri="{D42A27DB-BD31-4B8C-83A1-F6EECF244321}">
                <p14:modId xmlns:p14="http://schemas.microsoft.com/office/powerpoint/2010/main" val="3492985430"/>
              </p:ext>
            </p:extLst>
          </p:nvPr>
        </p:nvGraphicFramePr>
        <p:xfrm>
          <a:off x="1264972" y="1561133"/>
          <a:ext cx="8128000" cy="3139476"/>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68827827"/>
                    </a:ext>
                  </a:extLst>
                </a:gridCol>
                <a:gridCol w="4064000">
                  <a:extLst>
                    <a:ext uri="{9D8B030D-6E8A-4147-A177-3AD203B41FA5}">
                      <a16:colId xmlns:a16="http://schemas.microsoft.com/office/drawing/2014/main" val="1828826354"/>
                    </a:ext>
                  </a:extLst>
                </a:gridCol>
              </a:tblGrid>
              <a:tr h="4312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t> Current Wins</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t> Current Asks</a:t>
                      </a:r>
                    </a:p>
                  </a:txBody>
                  <a:tcPr>
                    <a:solidFill>
                      <a:schemeClr val="tx2"/>
                    </a:solidFill>
                  </a:tcPr>
                </a:tc>
                <a:extLst>
                  <a:ext uri="{0D108BD9-81ED-4DB2-BD59-A6C34878D82A}">
                    <a16:rowId xmlns:a16="http://schemas.microsoft.com/office/drawing/2014/main" val="3531798955"/>
                  </a:ext>
                </a:extLst>
              </a:tr>
              <a:tr h="2621316">
                <a:tc>
                  <a:txBody>
                    <a:bodyPr/>
                    <a:lstStyle/>
                    <a:p>
                      <a:pPr marL="396875" marR="0" lvl="1" indent="-285750" algn="l" defTabSz="914400" rtl="0" eaLnBrk="1" fontAlgn="auto" latinLnBrk="0" hangingPunct="1">
                        <a:lnSpc>
                          <a:spcPct val="100000"/>
                        </a:lnSpc>
                        <a:spcBef>
                          <a:spcPts val="0"/>
                        </a:spcBef>
                        <a:spcAft>
                          <a:spcPts val="0"/>
                        </a:spcAft>
                        <a:buClrTx/>
                        <a:buSzTx/>
                        <a:buFontTx/>
                        <a:buChar char="•"/>
                        <a:tabLst/>
                        <a:defRPr/>
                      </a:pPr>
                      <a:r>
                        <a:rPr lang="en-US" sz="2000">
                          <a:solidFill>
                            <a:srgbClr val="000000"/>
                          </a:solidFill>
                          <a:latin typeface="Calibri" panose="020F0502020204030204" pitchFamily="34" charset="0"/>
                        </a:rPr>
                        <a:t>Guidance to protect surgeons and clinical staff during emergent surgeries for infected or possibly infected patients</a:t>
                      </a:r>
                      <a:endParaRPr lang="en-US" sz="2000"/>
                    </a:p>
                    <a:p>
                      <a:pPr marL="396875" lvl="1" indent="-285750">
                        <a:buChar char="•"/>
                      </a:pPr>
                      <a:endParaRPr lang="en-US" sz="2000"/>
                    </a:p>
                  </a:txBody>
                  <a:tcPr/>
                </a:tc>
                <a:tc>
                  <a:txBody>
                    <a:bodyPr/>
                    <a:lstStyle/>
                    <a:p>
                      <a:pPr marL="396875" lvl="1" indent="-285750">
                        <a:buChar char="•"/>
                      </a:pPr>
                      <a:r>
                        <a:rPr lang="en-US" sz="2000" b="0" i="0" u="none" strike="noStrike">
                          <a:solidFill>
                            <a:srgbClr val="000000"/>
                          </a:solidFill>
                          <a:effectLst/>
                          <a:latin typeface="Calibri" panose="020F0502020204030204" pitchFamily="34" charset="0"/>
                        </a:rPr>
                        <a:t>Ensure physicians are covered under the paid sick leave provisions instituted by the Families First Coronavirus Response Act</a:t>
                      </a:r>
                      <a:endParaRPr lang="en-US" sz="2000"/>
                    </a:p>
                    <a:p>
                      <a:pPr marL="396875" lvl="1" indent="-285750">
                        <a:buChar char="•"/>
                      </a:pPr>
                      <a:r>
                        <a:rPr lang="en-US" sz="2000" b="0" i="0" u="none" strike="noStrike">
                          <a:solidFill>
                            <a:srgbClr val="000000"/>
                          </a:solidFill>
                          <a:effectLst/>
                          <a:latin typeface="Calibri" panose="020F0502020204030204" pitchFamily="34" charset="0"/>
                        </a:rPr>
                        <a:t>Streamlined distribution for PPE and essential medical equipment</a:t>
                      </a:r>
                    </a:p>
                  </a:txBody>
                  <a:tcPr/>
                </a:tc>
                <a:extLst>
                  <a:ext uri="{0D108BD9-81ED-4DB2-BD59-A6C34878D82A}">
                    <a16:rowId xmlns:a16="http://schemas.microsoft.com/office/drawing/2014/main" val="3555942026"/>
                  </a:ext>
                </a:extLst>
              </a:tr>
            </a:tbl>
          </a:graphicData>
        </a:graphic>
      </p:graphicFrame>
    </p:spTree>
    <p:extLst>
      <p:ext uri="{BB962C8B-B14F-4D97-AF65-F5344CB8AC3E}">
        <p14:creationId xmlns:p14="http://schemas.microsoft.com/office/powerpoint/2010/main" val="2675260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4C975-7FDB-4121-A5E2-3409E6160F88}"/>
              </a:ext>
            </a:extLst>
          </p:cNvPr>
          <p:cNvSpPr>
            <a:spLocks noGrp="1"/>
          </p:cNvSpPr>
          <p:nvPr>
            <p:ph type="title"/>
          </p:nvPr>
        </p:nvSpPr>
        <p:spPr>
          <a:xfrm>
            <a:off x="542636" y="318942"/>
            <a:ext cx="11214969" cy="1325563"/>
          </a:xfrm>
        </p:spPr>
        <p:txBody>
          <a:bodyPr/>
          <a:lstStyle/>
          <a:p>
            <a:r>
              <a:rPr lang="en-US" dirty="0">
                <a:latin typeface="Arial Black"/>
              </a:rPr>
              <a:t>Physician Owned Hospitals &amp; ASCs</a:t>
            </a:r>
          </a:p>
        </p:txBody>
      </p:sp>
      <p:graphicFrame>
        <p:nvGraphicFramePr>
          <p:cNvPr id="4" name="Table 3">
            <a:extLst>
              <a:ext uri="{FF2B5EF4-FFF2-40B4-BE49-F238E27FC236}">
                <a16:creationId xmlns:a16="http://schemas.microsoft.com/office/drawing/2014/main" id="{8C18AA2F-23CD-4BCB-B833-3233B8E2E142}"/>
              </a:ext>
            </a:extLst>
          </p:cNvPr>
          <p:cNvGraphicFramePr>
            <a:graphicFrameLocks noGrp="1"/>
          </p:cNvGraphicFramePr>
          <p:nvPr>
            <p:extLst>
              <p:ext uri="{D42A27DB-BD31-4B8C-83A1-F6EECF244321}">
                <p14:modId xmlns:p14="http://schemas.microsoft.com/office/powerpoint/2010/main" val="1514822027"/>
              </p:ext>
            </p:extLst>
          </p:nvPr>
        </p:nvGraphicFramePr>
        <p:xfrm>
          <a:off x="1536700" y="1981345"/>
          <a:ext cx="8346209" cy="2438400"/>
        </p:xfrm>
        <a:graphic>
          <a:graphicData uri="http://schemas.openxmlformats.org/drawingml/2006/table">
            <a:tbl>
              <a:tblPr firstRow="1" bandRow="1">
                <a:tableStyleId>{5C22544A-7EE6-4342-B048-85BDC9FD1C3A}</a:tableStyleId>
              </a:tblPr>
              <a:tblGrid>
                <a:gridCol w="8346209">
                  <a:extLst>
                    <a:ext uri="{9D8B030D-6E8A-4147-A177-3AD203B41FA5}">
                      <a16:colId xmlns:a16="http://schemas.microsoft.com/office/drawing/2014/main" val="468827827"/>
                    </a:ext>
                  </a:extLst>
                </a:gridCol>
              </a:tblGrid>
              <a:tr h="4165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t> Current Wins</a:t>
                      </a:r>
                    </a:p>
                  </a:txBody>
                  <a:tcPr>
                    <a:solidFill>
                      <a:schemeClr val="tx2"/>
                    </a:solidFill>
                  </a:tcPr>
                </a:tc>
                <a:extLst>
                  <a:ext uri="{0D108BD9-81ED-4DB2-BD59-A6C34878D82A}">
                    <a16:rowId xmlns:a16="http://schemas.microsoft.com/office/drawing/2014/main" val="3531798955"/>
                  </a:ext>
                </a:extLst>
              </a:tr>
              <a:tr h="1361282">
                <a:tc>
                  <a:txBody>
                    <a:bodyPr/>
                    <a:lstStyle/>
                    <a:p>
                      <a:pPr marL="111125" lvl="1" indent="350838">
                        <a:buChar char="•"/>
                      </a:pPr>
                      <a:r>
                        <a:rPr lang="en-US" sz="2000">
                          <a:solidFill>
                            <a:srgbClr val="000000"/>
                          </a:solidFill>
                          <a:latin typeface="Calibri" panose="020F0502020204030204" pitchFamily="34" charset="0"/>
                        </a:rPr>
                        <a:t>CMS issued waivers to allow POHs to expand during COVID-19 crisis</a:t>
                      </a:r>
                      <a:endParaRPr lang="en-US" sz="2000"/>
                    </a:p>
                    <a:p>
                      <a:pPr marL="461963" lvl="1" indent="-350838">
                        <a:buChar char="•"/>
                      </a:pPr>
                      <a:r>
                        <a:rPr lang="en-US" sz="2000">
                          <a:solidFill>
                            <a:srgbClr val="000000"/>
                          </a:solidFill>
                          <a:latin typeface="Calibri" panose="020F0502020204030204" pitchFamily="34" charset="0"/>
                        </a:rPr>
                        <a:t>CMS’ hospitals without walls: transfer patients to ASCs, hotels, etc. and still get paid at hospital rates</a:t>
                      </a:r>
                      <a:endParaRPr lang="en-US" sz="2000"/>
                    </a:p>
                    <a:p>
                      <a:pPr marL="111125" lvl="1" indent="350838">
                        <a:buChar char="•"/>
                      </a:pPr>
                      <a:r>
                        <a:rPr lang="en-US" sz="2000">
                          <a:solidFill>
                            <a:schemeClr val="tx1"/>
                          </a:solidFill>
                        </a:rPr>
                        <a:t>CMS Accelerated and Advance Payment Program</a:t>
                      </a:r>
                      <a:endParaRPr lang="en-US" sz="2000"/>
                    </a:p>
                    <a:p>
                      <a:pPr marL="111125" lvl="1" indent="350838">
                        <a:buChar char="•"/>
                      </a:pPr>
                      <a:r>
                        <a:rPr lang="en-US" sz="2000">
                          <a:solidFill>
                            <a:srgbClr val="000000"/>
                          </a:solidFill>
                          <a:latin typeface="Calibri" panose="020F0502020204030204" pitchFamily="34" charset="0"/>
                        </a:rPr>
                        <a:t>Additional Stark flexibilities</a:t>
                      </a:r>
                      <a:endParaRPr lang="en-US" sz="2000"/>
                    </a:p>
                    <a:p>
                      <a:pPr marL="396875" lvl="1" indent="-285750">
                        <a:buChar char="•"/>
                      </a:pPr>
                      <a:endParaRPr lang="en-US" sz="2000"/>
                    </a:p>
                  </a:txBody>
                  <a:tcPr/>
                </a:tc>
                <a:extLst>
                  <a:ext uri="{0D108BD9-81ED-4DB2-BD59-A6C34878D82A}">
                    <a16:rowId xmlns:a16="http://schemas.microsoft.com/office/drawing/2014/main" val="3555942026"/>
                  </a:ext>
                </a:extLst>
              </a:tr>
            </a:tbl>
          </a:graphicData>
        </a:graphic>
      </p:graphicFrame>
    </p:spTree>
    <p:extLst>
      <p:ext uri="{BB962C8B-B14F-4D97-AF65-F5344CB8AC3E}">
        <p14:creationId xmlns:p14="http://schemas.microsoft.com/office/powerpoint/2010/main" val="2759695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FA724-7634-4768-BDC1-A0B31430DB55}"/>
              </a:ext>
            </a:extLst>
          </p:cNvPr>
          <p:cNvSpPr>
            <a:spLocks noGrp="1"/>
          </p:cNvSpPr>
          <p:nvPr>
            <p:ph type="title"/>
          </p:nvPr>
        </p:nvSpPr>
        <p:spPr/>
        <p:txBody>
          <a:bodyPr/>
          <a:lstStyle/>
          <a:p>
            <a:r>
              <a:rPr lang="en-US"/>
              <a:t>Relief for Physicians in Medicare Quality Payment Program</a:t>
            </a:r>
          </a:p>
        </p:txBody>
      </p:sp>
      <p:graphicFrame>
        <p:nvGraphicFramePr>
          <p:cNvPr id="4" name="Table 3">
            <a:extLst>
              <a:ext uri="{FF2B5EF4-FFF2-40B4-BE49-F238E27FC236}">
                <a16:creationId xmlns:a16="http://schemas.microsoft.com/office/drawing/2014/main" id="{7D2577AE-C645-4465-B068-BCD07798F50C}"/>
              </a:ext>
            </a:extLst>
          </p:cNvPr>
          <p:cNvGraphicFramePr>
            <a:graphicFrameLocks noGrp="1"/>
          </p:cNvGraphicFramePr>
          <p:nvPr>
            <p:extLst>
              <p:ext uri="{D42A27DB-BD31-4B8C-83A1-F6EECF244321}">
                <p14:modId xmlns:p14="http://schemas.microsoft.com/office/powerpoint/2010/main" val="3463058615"/>
              </p:ext>
            </p:extLst>
          </p:nvPr>
        </p:nvGraphicFramePr>
        <p:xfrm>
          <a:off x="1629064" y="1902677"/>
          <a:ext cx="8128000" cy="39624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68827827"/>
                    </a:ext>
                  </a:extLst>
                </a:gridCol>
                <a:gridCol w="4064000">
                  <a:extLst>
                    <a:ext uri="{9D8B030D-6E8A-4147-A177-3AD203B41FA5}">
                      <a16:colId xmlns:a16="http://schemas.microsoft.com/office/drawing/2014/main" val="1828826354"/>
                    </a:ext>
                  </a:extLst>
                </a:gridCol>
              </a:tblGrid>
              <a:tr h="3843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t> Current Wins</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t> Current Asks</a:t>
                      </a:r>
                    </a:p>
                  </a:txBody>
                  <a:tcPr>
                    <a:solidFill>
                      <a:schemeClr val="tx2"/>
                    </a:solidFill>
                  </a:tcPr>
                </a:tc>
                <a:extLst>
                  <a:ext uri="{0D108BD9-81ED-4DB2-BD59-A6C34878D82A}">
                    <a16:rowId xmlns:a16="http://schemas.microsoft.com/office/drawing/2014/main" val="3531798955"/>
                  </a:ext>
                </a:extLst>
              </a:tr>
              <a:tr h="1361282">
                <a:tc>
                  <a:txBody>
                    <a:bodyPr/>
                    <a:lstStyle/>
                    <a:p>
                      <a:pPr marL="461963" lvl="1" indent="-350838">
                        <a:buChar char="•"/>
                      </a:pPr>
                      <a:r>
                        <a:rPr lang="en-US" sz="2000"/>
                        <a:t>Delayed 2019 MIPS reporting deadline</a:t>
                      </a:r>
                    </a:p>
                    <a:p>
                      <a:pPr marL="461963" lvl="1" indent="-350838">
                        <a:buChar char="•"/>
                      </a:pPr>
                      <a:r>
                        <a:rPr lang="en-US" sz="2000"/>
                        <a:t>MIPS Improvement Activity credit for participating in COVID-19 clinical trials</a:t>
                      </a:r>
                    </a:p>
                    <a:p>
                      <a:pPr marL="396875" lvl="1" indent="-285750">
                        <a:buChar char="•"/>
                      </a:pPr>
                      <a:endParaRPr lang="en-US" sz="2000"/>
                    </a:p>
                  </a:txBody>
                  <a:tcPr/>
                </a:tc>
                <a:tc>
                  <a:txBody>
                    <a:bodyPr/>
                    <a:lstStyle/>
                    <a:p>
                      <a:pPr marL="461963" lvl="1" indent="-350838">
                        <a:buChar char="•"/>
                      </a:pPr>
                      <a:r>
                        <a:rPr lang="en-US" sz="2000"/>
                        <a:t>Loan forgiveness and downside risk stoppage in BPCI Advanced and other CMMI model participants</a:t>
                      </a:r>
                    </a:p>
                    <a:p>
                      <a:pPr marL="461963" lvl="1" indent="-350838">
                        <a:buChar char="•"/>
                      </a:pPr>
                      <a:r>
                        <a:rPr lang="en-US" sz="2000"/>
                        <a:t>Extend Automatic Extreme and Uncontrollable Circumstances Policy for all QPP participants for CY 2020</a:t>
                      </a:r>
                    </a:p>
                    <a:p>
                      <a:pPr marL="461963" lvl="1" indent="-350838">
                        <a:buChar char="•"/>
                      </a:pPr>
                      <a:r>
                        <a:rPr lang="en-US" sz="2000"/>
                        <a:t>Delay MIPS Value Pathways (MVP)</a:t>
                      </a:r>
                    </a:p>
                    <a:p>
                      <a:pPr marL="573088" lvl="1" indent="285750">
                        <a:buChar char="•"/>
                      </a:pPr>
                      <a:endParaRPr lang="en-US" sz="2000"/>
                    </a:p>
                  </a:txBody>
                  <a:tcPr/>
                </a:tc>
                <a:extLst>
                  <a:ext uri="{0D108BD9-81ED-4DB2-BD59-A6C34878D82A}">
                    <a16:rowId xmlns:a16="http://schemas.microsoft.com/office/drawing/2014/main" val="3555942026"/>
                  </a:ext>
                </a:extLst>
              </a:tr>
            </a:tbl>
          </a:graphicData>
        </a:graphic>
      </p:graphicFrame>
    </p:spTree>
    <p:extLst>
      <p:ext uri="{BB962C8B-B14F-4D97-AF65-F5344CB8AC3E}">
        <p14:creationId xmlns:p14="http://schemas.microsoft.com/office/powerpoint/2010/main" val="300819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DEDC74-323D-5F42-BF15-30D2183B1DBD}"/>
              </a:ext>
            </a:extLst>
          </p:cNvPr>
          <p:cNvSpPr>
            <a:spLocks noGrp="1"/>
          </p:cNvSpPr>
          <p:nvPr>
            <p:ph type="title"/>
          </p:nvPr>
        </p:nvSpPr>
        <p:spPr>
          <a:xfrm>
            <a:off x="719961" y="432783"/>
            <a:ext cx="4319177" cy="1325563"/>
          </a:xfrm>
        </p:spPr>
        <p:txBody>
          <a:bodyPr>
            <a:normAutofit/>
          </a:bodyPr>
          <a:lstStyle/>
          <a:p>
            <a:r>
              <a:rPr lang="en-US"/>
              <a:t>Agenda</a:t>
            </a:r>
            <a:endParaRPr lang="en-US">
              <a:cs typeface="Calibri Light"/>
            </a:endParaRPr>
          </a:p>
        </p:txBody>
      </p:sp>
      <p:sp>
        <p:nvSpPr>
          <p:cNvPr id="3" name="TextBox 2">
            <a:extLst>
              <a:ext uri="{FF2B5EF4-FFF2-40B4-BE49-F238E27FC236}">
                <a16:creationId xmlns:a16="http://schemas.microsoft.com/office/drawing/2014/main" id="{5B3C5602-5BD4-4C98-960D-2353A635D0DA}"/>
              </a:ext>
            </a:extLst>
          </p:cNvPr>
          <p:cNvSpPr txBox="1"/>
          <p:nvPr/>
        </p:nvSpPr>
        <p:spPr>
          <a:xfrm>
            <a:off x="846545" y="1553913"/>
            <a:ext cx="4733925" cy="2246769"/>
          </a:xfrm>
          <a:prstGeom prst="rect">
            <a:avLst/>
          </a:prstGeom>
          <a:noFill/>
        </p:spPr>
        <p:txBody>
          <a:bodyPr wrap="square" rtlCol="0" anchor="t">
            <a:spAutoFit/>
          </a:bodyPr>
          <a:lstStyle/>
          <a:p>
            <a:pPr marL="285750" indent="-285750">
              <a:buFont typeface="Arial" panose="020B0604020202020204" pitchFamily="34" charset="0"/>
              <a:buChar char="•"/>
            </a:pPr>
            <a:r>
              <a:rPr lang="en-US" sz="2800" dirty="0"/>
              <a:t>Restarting Elective Surgery</a:t>
            </a:r>
          </a:p>
          <a:p>
            <a:pPr marL="285750" indent="-285750">
              <a:buFont typeface="Arial" panose="020B0604020202020204" pitchFamily="34" charset="0"/>
              <a:buChar char="•"/>
            </a:pPr>
            <a:r>
              <a:rPr lang="en-US" sz="2800" dirty="0"/>
              <a:t>Advocacy </a:t>
            </a:r>
            <a:endParaRPr lang="en-US" sz="2800">
              <a:cs typeface="Calibri"/>
            </a:endParaRPr>
          </a:p>
          <a:p>
            <a:pPr marL="285750" indent="-285750">
              <a:buFont typeface="Arial" panose="020B0604020202020204" pitchFamily="34" charset="0"/>
              <a:buChar char="•"/>
            </a:pPr>
            <a:r>
              <a:rPr lang="en-US" sz="2800" dirty="0"/>
              <a:t>Coding </a:t>
            </a:r>
            <a:endParaRPr lang="en-US" sz="2800" dirty="0">
              <a:cs typeface="Calibri"/>
            </a:endParaRPr>
          </a:p>
          <a:p>
            <a:pPr marL="285750" indent="-285750">
              <a:buFont typeface="Arial" panose="020B0604020202020204" pitchFamily="34" charset="0"/>
              <a:buChar char="•"/>
            </a:pPr>
            <a:r>
              <a:rPr lang="en-US" sz="2800" dirty="0"/>
              <a:t>Q &amp; A</a:t>
            </a:r>
            <a:endParaRPr lang="en-US" dirty="0"/>
          </a:p>
          <a:p>
            <a:pPr marL="285750" indent="-285750">
              <a:buFont typeface="Arial" panose="020B0604020202020204" pitchFamily="34" charset="0"/>
              <a:buChar char="•"/>
            </a:pPr>
            <a:r>
              <a:rPr lang="en-US" sz="2800" dirty="0"/>
              <a:t>AAOS Video</a:t>
            </a:r>
            <a:endParaRPr lang="en-US" sz="2800">
              <a:cs typeface="Calibri"/>
            </a:endParaRPr>
          </a:p>
        </p:txBody>
      </p:sp>
      <p:pic>
        <p:nvPicPr>
          <p:cNvPr id="10" name="Picture 9">
            <a:extLst>
              <a:ext uri="{FF2B5EF4-FFF2-40B4-BE49-F238E27FC236}">
                <a16:creationId xmlns:a16="http://schemas.microsoft.com/office/drawing/2014/main" id="{3D95C0BB-AD5A-4359-ABA7-AD6278BA9B32}"/>
              </a:ext>
            </a:extLst>
          </p:cNvPr>
          <p:cNvPicPr>
            <a:picLocks noChangeAspect="1"/>
          </p:cNvPicPr>
          <p:nvPr/>
        </p:nvPicPr>
        <p:blipFill>
          <a:blip r:embed="rId2"/>
          <a:stretch>
            <a:fillRect/>
          </a:stretch>
        </p:blipFill>
        <p:spPr>
          <a:xfrm>
            <a:off x="6470374" y="2594113"/>
            <a:ext cx="5721626" cy="2562225"/>
          </a:xfrm>
          <a:prstGeom prst="rect">
            <a:avLst/>
          </a:prstGeom>
        </p:spPr>
      </p:pic>
      <p:sp>
        <p:nvSpPr>
          <p:cNvPr id="2" name="TextBox 1">
            <a:extLst>
              <a:ext uri="{FF2B5EF4-FFF2-40B4-BE49-F238E27FC236}">
                <a16:creationId xmlns:a16="http://schemas.microsoft.com/office/drawing/2014/main" id="{0C708836-1044-47C5-9A3A-37AB8FA2A485}"/>
              </a:ext>
            </a:extLst>
          </p:cNvPr>
          <p:cNvSpPr txBox="1"/>
          <p:nvPr/>
        </p:nvSpPr>
        <p:spPr>
          <a:xfrm>
            <a:off x="7135661" y="5319386"/>
            <a:ext cx="424632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Send questions to </a:t>
            </a:r>
            <a:r>
              <a:rPr lang="en-US">
                <a:cs typeface="Calibri"/>
                <a:hlinkClick r:id="rId3"/>
              </a:rPr>
              <a:t>COVID19@aaos.org</a:t>
            </a:r>
            <a:r>
              <a:rPr lang="en-US">
                <a:cs typeface="Calibri"/>
              </a:rPr>
              <a:t> or via the webinar platform question box</a:t>
            </a:r>
            <a:endParaRPr lang="en-US" sz="3200"/>
          </a:p>
        </p:txBody>
      </p:sp>
    </p:spTree>
    <p:extLst>
      <p:ext uri="{BB962C8B-B14F-4D97-AF65-F5344CB8AC3E}">
        <p14:creationId xmlns:p14="http://schemas.microsoft.com/office/powerpoint/2010/main" val="1543203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19F0F-C469-4342-939C-72C95E4F2C8B}"/>
              </a:ext>
            </a:extLst>
          </p:cNvPr>
          <p:cNvSpPr>
            <a:spLocks noGrp="1"/>
          </p:cNvSpPr>
          <p:nvPr>
            <p:ph type="title"/>
          </p:nvPr>
        </p:nvSpPr>
        <p:spPr>
          <a:xfrm>
            <a:off x="588818" y="160178"/>
            <a:ext cx="10515600" cy="1325563"/>
          </a:xfrm>
        </p:spPr>
        <p:txBody>
          <a:bodyPr/>
          <a:lstStyle/>
          <a:p>
            <a:r>
              <a:rPr lang="en-US"/>
              <a:t>Liability Protections </a:t>
            </a:r>
          </a:p>
        </p:txBody>
      </p:sp>
      <p:graphicFrame>
        <p:nvGraphicFramePr>
          <p:cNvPr id="4" name="Table 3">
            <a:extLst>
              <a:ext uri="{FF2B5EF4-FFF2-40B4-BE49-F238E27FC236}">
                <a16:creationId xmlns:a16="http://schemas.microsoft.com/office/drawing/2014/main" id="{EF914176-18FE-403E-A170-A14292A79340}"/>
              </a:ext>
            </a:extLst>
          </p:cNvPr>
          <p:cNvGraphicFramePr>
            <a:graphicFrameLocks noGrp="1"/>
          </p:cNvGraphicFramePr>
          <p:nvPr>
            <p:extLst>
              <p:ext uri="{D42A27DB-BD31-4B8C-83A1-F6EECF244321}">
                <p14:modId xmlns:p14="http://schemas.microsoft.com/office/powerpoint/2010/main" val="1192325051"/>
              </p:ext>
            </p:extLst>
          </p:nvPr>
        </p:nvGraphicFramePr>
        <p:xfrm>
          <a:off x="1111828" y="1736422"/>
          <a:ext cx="8128000" cy="24384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68827827"/>
                    </a:ext>
                  </a:extLst>
                </a:gridCol>
                <a:gridCol w="4064000">
                  <a:extLst>
                    <a:ext uri="{9D8B030D-6E8A-4147-A177-3AD203B41FA5}">
                      <a16:colId xmlns:a16="http://schemas.microsoft.com/office/drawing/2014/main" val="1828826354"/>
                    </a:ext>
                  </a:extLst>
                </a:gridCol>
              </a:tblGrid>
              <a:tr h="3843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t> Current Wins</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t> Current Asks</a:t>
                      </a:r>
                    </a:p>
                  </a:txBody>
                  <a:tcPr>
                    <a:solidFill>
                      <a:schemeClr val="tx2"/>
                    </a:solidFill>
                  </a:tcPr>
                </a:tc>
                <a:extLst>
                  <a:ext uri="{0D108BD9-81ED-4DB2-BD59-A6C34878D82A}">
                    <a16:rowId xmlns:a16="http://schemas.microsoft.com/office/drawing/2014/main" val="3531798955"/>
                  </a:ext>
                </a:extLst>
              </a:tr>
              <a:tr h="1361282">
                <a:tc>
                  <a:txBody>
                    <a:bodyPr/>
                    <a:lstStyle/>
                    <a:p>
                      <a:pPr marL="396875" marR="0" lvl="1" indent="-285750" algn="l" defTabSz="914400" rtl="0" eaLnBrk="1" fontAlgn="auto" latinLnBrk="0" hangingPunct="1">
                        <a:lnSpc>
                          <a:spcPct val="100000"/>
                        </a:lnSpc>
                        <a:spcBef>
                          <a:spcPts val="0"/>
                        </a:spcBef>
                        <a:spcAft>
                          <a:spcPts val="0"/>
                        </a:spcAft>
                        <a:buClrTx/>
                        <a:buSzTx/>
                        <a:buFontTx/>
                        <a:buChar char="•"/>
                        <a:tabLst/>
                        <a:defRPr/>
                      </a:pPr>
                      <a:r>
                        <a:rPr lang="en-US" sz="2000"/>
                        <a:t>Good Samaritan flexibilities </a:t>
                      </a:r>
                    </a:p>
                    <a:p>
                      <a:pPr marL="396875" lvl="1" indent="-285750">
                        <a:buChar char="•"/>
                      </a:pPr>
                      <a:endParaRPr lang="en-US" sz="2000"/>
                    </a:p>
                  </a:txBody>
                  <a:tcPr/>
                </a:tc>
                <a:tc>
                  <a:txBody>
                    <a:bodyPr/>
                    <a:lstStyle/>
                    <a:p>
                      <a:pPr marL="396875" marR="0" lvl="1" indent="-285750" algn="l" defTabSz="914400" rtl="0" eaLnBrk="1" fontAlgn="auto" latinLnBrk="0" hangingPunct="1">
                        <a:lnSpc>
                          <a:spcPct val="100000"/>
                        </a:lnSpc>
                        <a:spcBef>
                          <a:spcPts val="0"/>
                        </a:spcBef>
                        <a:spcAft>
                          <a:spcPts val="0"/>
                        </a:spcAft>
                        <a:buClrTx/>
                        <a:buSzTx/>
                        <a:buFontTx/>
                        <a:buChar char="•"/>
                        <a:tabLst/>
                        <a:defRPr/>
                      </a:pPr>
                      <a:r>
                        <a:rPr lang="en-US" sz="2000">
                          <a:latin typeface="Calibri" panose="020F0502020204030204" pitchFamily="34" charset="0"/>
                        </a:rPr>
                        <a:t>Blanket liability protections for physicians who are working outside their normal practice area in order to provide surge capacity, but not volunteering</a:t>
                      </a:r>
                      <a:endParaRPr lang="en-US" sz="2000"/>
                    </a:p>
                    <a:p>
                      <a:pPr marL="573088" lvl="1" indent="285750">
                        <a:buChar char="•"/>
                      </a:pPr>
                      <a:endParaRPr lang="en-US" sz="2000"/>
                    </a:p>
                  </a:txBody>
                  <a:tcPr/>
                </a:tc>
                <a:extLst>
                  <a:ext uri="{0D108BD9-81ED-4DB2-BD59-A6C34878D82A}">
                    <a16:rowId xmlns:a16="http://schemas.microsoft.com/office/drawing/2014/main" val="3555942026"/>
                  </a:ext>
                </a:extLst>
              </a:tr>
            </a:tbl>
          </a:graphicData>
        </a:graphic>
      </p:graphicFrame>
    </p:spTree>
    <p:extLst>
      <p:ext uri="{BB962C8B-B14F-4D97-AF65-F5344CB8AC3E}">
        <p14:creationId xmlns:p14="http://schemas.microsoft.com/office/powerpoint/2010/main" val="3922939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1F92AC-8275-4C23-8F82-565971AEE293}"/>
              </a:ext>
            </a:extLst>
          </p:cNvPr>
          <p:cNvSpPr txBox="1"/>
          <p:nvPr/>
        </p:nvSpPr>
        <p:spPr>
          <a:xfrm>
            <a:off x="449751" y="379102"/>
            <a:ext cx="9052560" cy="769441"/>
          </a:xfrm>
          <a:prstGeom prst="rect">
            <a:avLst/>
          </a:prstGeom>
          <a:noFill/>
        </p:spPr>
        <p:txBody>
          <a:bodyPr wrap="square" rtlCol="0">
            <a:spAutoFit/>
          </a:bodyPr>
          <a:lstStyle/>
          <a:p>
            <a:r>
              <a:rPr lang="en-US" sz="4400">
                <a:latin typeface="Arial Black" panose="020B0A04020102020204" pitchFamily="34" charset="0"/>
              </a:rPr>
              <a:t>Small Business Loans</a:t>
            </a:r>
          </a:p>
        </p:txBody>
      </p:sp>
      <p:sp>
        <p:nvSpPr>
          <p:cNvPr id="3" name="Rectangle 2">
            <a:extLst>
              <a:ext uri="{FF2B5EF4-FFF2-40B4-BE49-F238E27FC236}">
                <a16:creationId xmlns:a16="http://schemas.microsoft.com/office/drawing/2014/main" id="{CB533267-549C-43B5-9B2E-5F70FB577DD1}"/>
              </a:ext>
            </a:extLst>
          </p:cNvPr>
          <p:cNvSpPr/>
          <p:nvPr/>
        </p:nvSpPr>
        <p:spPr>
          <a:xfrm>
            <a:off x="957981" y="3429000"/>
            <a:ext cx="10698309" cy="5033511"/>
          </a:xfrm>
          <a:prstGeom prst="rect">
            <a:avLst/>
          </a:prstGeom>
        </p:spPr>
        <p:txBody>
          <a:bodyPr/>
          <a:lstStyle/>
          <a:p>
            <a:pPr marL="55563" lvl="0" indent="406400">
              <a:buChar char="•"/>
            </a:pPr>
            <a:endParaRPr lang="en-US" sz="2400"/>
          </a:p>
        </p:txBody>
      </p:sp>
      <p:sp>
        <p:nvSpPr>
          <p:cNvPr id="5" name="TextBox 4">
            <a:extLst>
              <a:ext uri="{FF2B5EF4-FFF2-40B4-BE49-F238E27FC236}">
                <a16:creationId xmlns:a16="http://schemas.microsoft.com/office/drawing/2014/main" id="{359AB7AF-58B0-47DF-9B3E-E3CE22049C41}"/>
              </a:ext>
            </a:extLst>
          </p:cNvPr>
          <p:cNvSpPr txBox="1"/>
          <p:nvPr/>
        </p:nvSpPr>
        <p:spPr>
          <a:xfrm>
            <a:off x="872647" y="1237989"/>
            <a:ext cx="9455063" cy="39087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dirty="0">
                <a:cs typeface="Arial"/>
              </a:rPr>
              <a:t>Economic Injury Disaster Loan Program​</a:t>
            </a:r>
            <a:endParaRPr lang="en-US" dirty="0">
              <a:cs typeface="Calibri" panose="020F0502020204030204"/>
            </a:endParaRPr>
          </a:p>
          <a:p>
            <a:pPr lvl="1">
              <a:buChar char="•"/>
            </a:pPr>
            <a:r>
              <a:rPr lang="en-US" sz="2400" dirty="0">
                <a:cs typeface="Arial"/>
              </a:rPr>
              <a:t>  Maximum amount of $2,000,000 with 3.7% interest rate​</a:t>
            </a:r>
          </a:p>
          <a:p>
            <a:pPr lvl="1">
              <a:buChar char="•"/>
            </a:pPr>
            <a:r>
              <a:rPr lang="en-US" sz="2400" dirty="0">
                <a:cs typeface="Arial"/>
              </a:rPr>
              <a:t>  Loan term of up to 30 years​</a:t>
            </a:r>
          </a:p>
          <a:p>
            <a:pPr lvl="1">
              <a:buChar char="•"/>
            </a:pPr>
            <a:r>
              <a:rPr lang="en-US" sz="2400" dirty="0">
                <a:cs typeface="Arial"/>
              </a:rPr>
              <a:t>  First payment not due for a full year​</a:t>
            </a:r>
          </a:p>
          <a:p>
            <a:pPr lvl="1"/>
            <a:endParaRPr lang="en-US" sz="2400" dirty="0">
              <a:cs typeface="Arial"/>
            </a:endParaRPr>
          </a:p>
          <a:p>
            <a:pPr marL="285750" indent="-285750">
              <a:buFont typeface="Arial"/>
              <a:buChar char="•"/>
            </a:pPr>
            <a:r>
              <a:rPr lang="en-US" sz="2800" dirty="0">
                <a:cs typeface="Arial"/>
              </a:rPr>
              <a:t> </a:t>
            </a:r>
            <a:r>
              <a:rPr lang="en-US" sz="2800" dirty="0">
                <a:ea typeface="+mn-lt"/>
                <a:cs typeface="+mn-lt"/>
              </a:rPr>
              <a:t>Paycheck Protection Program</a:t>
            </a:r>
          </a:p>
          <a:p>
            <a:pPr marL="742950" lvl="1" indent="-285750">
              <a:buFont typeface="Arial"/>
              <a:buChar char="•"/>
            </a:pPr>
            <a:r>
              <a:rPr lang="en-US" sz="2400" dirty="0">
                <a:ea typeface="+mn-lt"/>
                <a:cs typeface="+mn-lt"/>
              </a:rPr>
              <a:t>Designed to help maintain payroll </a:t>
            </a:r>
          </a:p>
          <a:p>
            <a:pPr marL="742950" lvl="1" indent="-285750">
              <a:buFont typeface="Arial"/>
              <a:buChar char="•"/>
            </a:pPr>
            <a:r>
              <a:rPr lang="en-US" sz="2400" dirty="0">
                <a:ea typeface="+mn-lt"/>
                <a:cs typeface="+mn-lt"/>
              </a:rPr>
              <a:t>Maximum amount of $10,000,000 </a:t>
            </a:r>
          </a:p>
          <a:p>
            <a:pPr marL="742950" lvl="1" indent="-285750">
              <a:buFont typeface="Arial"/>
              <a:buChar char="•"/>
            </a:pPr>
            <a:r>
              <a:rPr lang="en-US" sz="2400" dirty="0">
                <a:ea typeface="+mn-lt"/>
                <a:cs typeface="+mn-lt"/>
              </a:rPr>
              <a:t>Loan forgiven if business maintains payroll </a:t>
            </a:r>
          </a:p>
          <a:p>
            <a:pPr marL="742950" lvl="1" indent="-285750">
              <a:buFont typeface="Arial"/>
              <a:buChar char="•"/>
            </a:pPr>
            <a:r>
              <a:rPr lang="en-US" sz="2400" dirty="0">
                <a:ea typeface="+mn-lt"/>
                <a:cs typeface="+mn-lt"/>
              </a:rPr>
              <a:t>Need more money (got it) </a:t>
            </a:r>
          </a:p>
        </p:txBody>
      </p:sp>
    </p:spTree>
    <p:extLst>
      <p:ext uri="{BB962C8B-B14F-4D97-AF65-F5344CB8AC3E}">
        <p14:creationId xmlns:p14="http://schemas.microsoft.com/office/powerpoint/2010/main" val="90894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9E23CF-626A-4EC4-B9E9-B57B97647550}"/>
              </a:ext>
            </a:extLst>
          </p:cNvPr>
          <p:cNvSpPr txBox="1"/>
          <p:nvPr/>
        </p:nvSpPr>
        <p:spPr>
          <a:xfrm>
            <a:off x="587828" y="509451"/>
            <a:ext cx="10948390" cy="1446550"/>
          </a:xfrm>
          <a:prstGeom prst="rect">
            <a:avLst/>
          </a:prstGeom>
          <a:noFill/>
        </p:spPr>
        <p:txBody>
          <a:bodyPr wrap="square" rtlCol="0" anchor="t">
            <a:spAutoFit/>
          </a:bodyPr>
          <a:lstStyle/>
          <a:p>
            <a:r>
              <a:rPr lang="en-US" sz="4400">
                <a:latin typeface="Arial Black"/>
              </a:rPr>
              <a:t>Economic Stabilization Fund </a:t>
            </a:r>
            <a:endParaRPr lang="en-US">
              <a:latin typeface="Arial Black"/>
            </a:endParaRPr>
          </a:p>
          <a:p>
            <a:r>
              <a:rPr lang="en-US" sz="4400">
                <a:latin typeface="Arial Black"/>
              </a:rPr>
              <a:t>(up to 10,000 employees)</a:t>
            </a:r>
            <a:endParaRPr lang="en-US">
              <a:latin typeface="Arial Black"/>
            </a:endParaRPr>
          </a:p>
        </p:txBody>
      </p:sp>
      <p:sp>
        <p:nvSpPr>
          <p:cNvPr id="3" name="Rectangle 2">
            <a:extLst>
              <a:ext uri="{FF2B5EF4-FFF2-40B4-BE49-F238E27FC236}">
                <a16:creationId xmlns:a16="http://schemas.microsoft.com/office/drawing/2014/main" id="{18D1F50B-429B-4E14-B1F5-426C1DB41346}"/>
              </a:ext>
            </a:extLst>
          </p:cNvPr>
          <p:cNvSpPr/>
          <p:nvPr/>
        </p:nvSpPr>
        <p:spPr>
          <a:xfrm>
            <a:off x="817173" y="2144412"/>
            <a:ext cx="10948390" cy="3434353"/>
          </a:xfrm>
          <a:prstGeom prst="rect">
            <a:avLst/>
          </a:prstGeom>
        </p:spPr>
        <p:txBody>
          <a:bodyPr/>
          <a:lstStyle/>
          <a:p>
            <a:pPr marL="457200" lvl="0" indent="-401638">
              <a:buFont typeface="Arial" panose="020B0604020202020204" pitchFamily="34" charset="0"/>
              <a:buChar char="•"/>
            </a:pPr>
            <a:r>
              <a:rPr lang="en-US" sz="3200"/>
              <a:t>Main Street Lending Program</a:t>
            </a:r>
          </a:p>
          <a:p>
            <a:pPr marL="858838" lvl="1" indent="-396875">
              <a:buChar char="•"/>
            </a:pPr>
            <a:r>
              <a:rPr lang="en-US" sz="2400"/>
              <a:t>Provides up to $600 billion in loans to eligible borrowers</a:t>
            </a:r>
          </a:p>
          <a:p>
            <a:pPr lvl="1" indent="401638">
              <a:buChar char="•"/>
            </a:pPr>
            <a:r>
              <a:rPr lang="en-US" sz="2400"/>
              <a:t>Intended for businesses of up to 10,000 employees</a:t>
            </a:r>
          </a:p>
          <a:p>
            <a:pPr lvl="1" indent="401638">
              <a:buChar char="•"/>
            </a:pPr>
            <a:r>
              <a:rPr lang="en-US" sz="2400"/>
              <a:t>Repayment in 4 years</a:t>
            </a:r>
            <a:endParaRPr lang="en-US" sz="3200"/>
          </a:p>
        </p:txBody>
      </p:sp>
    </p:spTree>
    <p:extLst>
      <p:ext uri="{BB962C8B-B14F-4D97-AF65-F5344CB8AC3E}">
        <p14:creationId xmlns:p14="http://schemas.microsoft.com/office/powerpoint/2010/main" val="3545002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23F4618-880B-4C2B-88D7-EF28D2CA7260}"/>
              </a:ext>
            </a:extLst>
          </p:cNvPr>
          <p:cNvSpPr/>
          <p:nvPr/>
        </p:nvSpPr>
        <p:spPr>
          <a:xfrm>
            <a:off x="3349763" y="4461543"/>
            <a:ext cx="6049818" cy="1274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Content Placeholder 2">
            <a:extLst>
              <a:ext uri="{FF2B5EF4-FFF2-40B4-BE49-F238E27FC236}">
                <a16:creationId xmlns:a16="http://schemas.microsoft.com/office/drawing/2014/main" id="{22CA1C62-AC31-49EC-AA0E-69182DE02793}"/>
              </a:ext>
            </a:extLst>
          </p:cNvPr>
          <p:cNvSpPr>
            <a:spLocks noGrp="1"/>
          </p:cNvSpPr>
          <p:nvPr>
            <p:ph idx="1"/>
          </p:nvPr>
        </p:nvSpPr>
        <p:spPr>
          <a:xfrm>
            <a:off x="3550063" y="4238669"/>
            <a:ext cx="5795682" cy="1728197"/>
          </a:xfrm>
        </p:spPr>
        <p:txBody>
          <a:bodyPr anchor="ctr">
            <a:normAutofit fontScale="92500"/>
          </a:bodyPr>
          <a:lstStyle/>
          <a:p>
            <a:pPr marL="0" indent="0">
              <a:buNone/>
            </a:pPr>
            <a:endParaRPr lang="en-US" sz="2200"/>
          </a:p>
          <a:p>
            <a:pPr marL="0" indent="0">
              <a:buNone/>
            </a:pPr>
            <a:r>
              <a:rPr lang="en-US" sz="2200" b="1">
                <a:solidFill>
                  <a:schemeClr val="bg1"/>
                </a:solidFill>
              </a:rPr>
              <a:t>The care provided does not need to be specific to COVID-19, and HHS is emphasizing that every patient may be considered a possible case of COVID-19.</a:t>
            </a:r>
          </a:p>
          <a:p>
            <a:pPr marL="0" indent="0">
              <a:buNone/>
            </a:pPr>
            <a:r>
              <a:rPr lang="en-US" sz="2200">
                <a:solidFill>
                  <a:schemeClr val="bg1"/>
                </a:solidFill>
              </a:rPr>
              <a:t> </a:t>
            </a:r>
          </a:p>
        </p:txBody>
      </p:sp>
      <p:sp>
        <p:nvSpPr>
          <p:cNvPr id="2" name="Rectangle 1">
            <a:extLst>
              <a:ext uri="{FF2B5EF4-FFF2-40B4-BE49-F238E27FC236}">
                <a16:creationId xmlns:a16="http://schemas.microsoft.com/office/drawing/2014/main" id="{CCE947F2-5A8E-4FCD-A724-54060CF6A58B}"/>
              </a:ext>
            </a:extLst>
          </p:cNvPr>
          <p:cNvSpPr/>
          <p:nvPr/>
        </p:nvSpPr>
        <p:spPr>
          <a:xfrm>
            <a:off x="703807" y="1238352"/>
            <a:ext cx="11491735" cy="3099797"/>
          </a:xfrm>
          <a:prstGeom prst="rect">
            <a:avLst/>
          </a:prstGeom>
        </p:spPr>
        <p:txBody>
          <a:bodyPr/>
          <a:lstStyle/>
          <a:p>
            <a:pPr marL="457200" indent="-346075">
              <a:buFont typeface="Arial" panose="020B0604020202020204" pitchFamily="34" charset="0"/>
              <a:buChar char="•"/>
            </a:pPr>
            <a:r>
              <a:rPr lang="en-US" sz="2800"/>
              <a:t>Public Health and Social Services Emergency Fund—Provider Relief Fund</a:t>
            </a:r>
          </a:p>
          <a:p>
            <a:pPr marL="803275" lvl="1" indent="287338">
              <a:buChar char="•"/>
            </a:pPr>
            <a:r>
              <a:rPr lang="en-US" sz="2400"/>
              <a:t>$30 billion to healthcare providers</a:t>
            </a:r>
          </a:p>
          <a:p>
            <a:pPr marL="803275" lvl="1" indent="287338">
              <a:buChar char="•"/>
            </a:pPr>
            <a:r>
              <a:rPr lang="en-US" sz="2400"/>
              <a:t>A grant, does not need to be paid back</a:t>
            </a:r>
          </a:p>
          <a:p>
            <a:pPr marL="803275" lvl="1" indent="287338">
              <a:buChar char="•"/>
            </a:pPr>
            <a:r>
              <a:rPr lang="en-US" sz="2400"/>
              <a:t>Funds were distributed beginning April 11, 2020</a:t>
            </a:r>
          </a:p>
          <a:p>
            <a:pPr marL="803275" lvl="1" indent="287338">
              <a:buChar char="•"/>
            </a:pPr>
            <a:r>
              <a:rPr lang="en-US" sz="2400"/>
              <a:t>Based on individual versus total 2019 Medicare FFS payments </a:t>
            </a:r>
          </a:p>
        </p:txBody>
      </p:sp>
      <p:sp>
        <p:nvSpPr>
          <p:cNvPr id="5" name="Rectangle 4">
            <a:extLst>
              <a:ext uri="{FF2B5EF4-FFF2-40B4-BE49-F238E27FC236}">
                <a16:creationId xmlns:a16="http://schemas.microsoft.com/office/drawing/2014/main" id="{6795D9E5-0593-4F08-8F91-E89A5B0442B7}"/>
              </a:ext>
            </a:extLst>
          </p:cNvPr>
          <p:cNvSpPr/>
          <p:nvPr/>
        </p:nvSpPr>
        <p:spPr>
          <a:xfrm>
            <a:off x="576600" y="427131"/>
            <a:ext cx="4354077" cy="769441"/>
          </a:xfrm>
          <a:prstGeom prst="rect">
            <a:avLst/>
          </a:prstGeom>
        </p:spPr>
        <p:txBody>
          <a:bodyPr wrap="none">
            <a:spAutoFit/>
          </a:bodyPr>
          <a:lstStyle/>
          <a:p>
            <a:pPr lvl="0"/>
            <a:r>
              <a:rPr lang="en-US" sz="4400">
                <a:latin typeface="Arial Black" panose="020B0A04020102020204" pitchFamily="34" charset="0"/>
              </a:rPr>
              <a:t>HHS Funding </a:t>
            </a:r>
          </a:p>
        </p:txBody>
      </p:sp>
    </p:spTree>
    <p:extLst>
      <p:ext uri="{BB962C8B-B14F-4D97-AF65-F5344CB8AC3E}">
        <p14:creationId xmlns:p14="http://schemas.microsoft.com/office/powerpoint/2010/main" val="3658827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E72F9-D17D-4552-9888-0C70C43BD5D4}"/>
              </a:ext>
            </a:extLst>
          </p:cNvPr>
          <p:cNvSpPr>
            <a:spLocks noGrp="1"/>
          </p:cNvSpPr>
          <p:nvPr>
            <p:ph type="title"/>
          </p:nvPr>
        </p:nvSpPr>
        <p:spPr>
          <a:xfrm>
            <a:off x="838200" y="107342"/>
            <a:ext cx="10515600" cy="1325563"/>
          </a:xfrm>
        </p:spPr>
        <p:txBody>
          <a:bodyPr anchor="ctr">
            <a:normAutofit/>
          </a:bodyPr>
          <a:lstStyle/>
          <a:p>
            <a:r>
              <a:rPr lang="en-US" sz="4000"/>
              <a:t>COVID-19 State Actions</a:t>
            </a:r>
          </a:p>
        </p:txBody>
      </p:sp>
      <p:sp>
        <p:nvSpPr>
          <p:cNvPr id="4" name="Slide Number Placeholder 3">
            <a:extLst>
              <a:ext uri="{FF2B5EF4-FFF2-40B4-BE49-F238E27FC236}">
                <a16:creationId xmlns:a16="http://schemas.microsoft.com/office/drawing/2014/main" id="{C89509AF-1DC3-4E5E-9EDD-10DE3553183D}"/>
              </a:ext>
            </a:extLst>
          </p:cNvPr>
          <p:cNvSpPr>
            <a:spLocks noGrp="1"/>
          </p:cNvSpPr>
          <p:nvPr>
            <p:ph type="sldNum" sz="quarter" idx="12"/>
          </p:nvPr>
        </p:nvSpPr>
        <p:spPr>
          <a:xfrm>
            <a:off x="9042394" y="6356350"/>
            <a:ext cx="2743200" cy="365125"/>
          </a:xfrm>
        </p:spPr>
        <p:txBody>
          <a:bodyPr anchor="ctr">
            <a:normAutofit/>
          </a:bodyPr>
          <a:lstStyle/>
          <a:p>
            <a:pPr>
              <a:spcAft>
                <a:spcPts val="600"/>
              </a:spcAft>
            </a:pPr>
            <a:fld id="{259A29AA-D4F0-4F15-B5F2-72F97E26E025}" type="slidenum">
              <a:rPr lang="en-US" smtClean="0"/>
              <a:pPr>
                <a:spcAft>
                  <a:spcPts val="600"/>
                </a:spcAft>
              </a:pPr>
              <a:t>24</a:t>
            </a:fld>
            <a:endParaRPr lang="en-US"/>
          </a:p>
        </p:txBody>
      </p:sp>
      <p:pic>
        <p:nvPicPr>
          <p:cNvPr id="13" name="Picture 12" descr="A close up of a map&#10;&#10;Description automatically generated">
            <a:extLst>
              <a:ext uri="{FF2B5EF4-FFF2-40B4-BE49-F238E27FC236}">
                <a16:creationId xmlns:a16="http://schemas.microsoft.com/office/drawing/2014/main" id="{9D039D0F-0449-49F7-BA90-65EBCBD952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110" y="1328514"/>
            <a:ext cx="9534329" cy="4799448"/>
          </a:xfrm>
          <a:prstGeom prst="rect">
            <a:avLst/>
          </a:prstGeom>
        </p:spPr>
      </p:pic>
    </p:spTree>
    <p:extLst>
      <p:ext uri="{BB962C8B-B14F-4D97-AF65-F5344CB8AC3E}">
        <p14:creationId xmlns:p14="http://schemas.microsoft.com/office/powerpoint/2010/main" val="544504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F8BD78F-DFF5-40FE-96EE-C5F9F1D3D73C}"/>
              </a:ext>
            </a:extLst>
          </p:cNvPr>
          <p:cNvSpPr>
            <a:spLocks noGrp="1"/>
          </p:cNvSpPr>
          <p:nvPr>
            <p:ph type="sldNum" sz="quarter" idx="12"/>
          </p:nvPr>
        </p:nvSpPr>
        <p:spPr/>
        <p:txBody>
          <a:bodyPr/>
          <a:lstStyle/>
          <a:p>
            <a:fld id="{259A29AA-D4F0-4F15-B5F2-72F97E26E025}" type="slidenum">
              <a:rPr lang="en-US" smtClean="0"/>
              <a:t>25</a:t>
            </a:fld>
            <a:endParaRPr lang="en-US"/>
          </a:p>
        </p:txBody>
      </p:sp>
      <p:sp>
        <p:nvSpPr>
          <p:cNvPr id="2" name="Rectangle 1">
            <a:extLst>
              <a:ext uri="{FF2B5EF4-FFF2-40B4-BE49-F238E27FC236}">
                <a16:creationId xmlns:a16="http://schemas.microsoft.com/office/drawing/2014/main" id="{3FF34BBF-7993-4004-987B-C4103410D482}"/>
              </a:ext>
            </a:extLst>
          </p:cNvPr>
          <p:cNvSpPr/>
          <p:nvPr/>
        </p:nvSpPr>
        <p:spPr>
          <a:xfrm>
            <a:off x="846538" y="1583075"/>
            <a:ext cx="10746748" cy="5006108"/>
          </a:xfrm>
          <a:prstGeom prst="rect">
            <a:avLst/>
          </a:prstGeom>
        </p:spPr>
        <p:txBody>
          <a:bodyPr/>
          <a:lstStyle/>
          <a:p>
            <a:pPr marL="111125" lvl="1" indent="461963">
              <a:buChar char="•"/>
            </a:pPr>
            <a:r>
              <a:rPr lang="en-US" sz="2800"/>
              <a:t>Access and costs associated with testing &amp; treatment </a:t>
            </a:r>
          </a:p>
          <a:p>
            <a:pPr marL="111125" lvl="1" indent="461963">
              <a:buChar char="•"/>
            </a:pPr>
            <a:r>
              <a:rPr lang="en-US" sz="2800"/>
              <a:t>Licensure portability</a:t>
            </a:r>
          </a:p>
          <a:p>
            <a:pPr marL="111125" lvl="1" indent="461963">
              <a:buChar char="•"/>
            </a:pPr>
            <a:r>
              <a:rPr lang="en-US" sz="2800"/>
              <a:t>Medicaid flexibilities (Section 1135 waivers) </a:t>
            </a:r>
          </a:p>
          <a:p>
            <a:pPr marL="111125" lvl="1" indent="461963">
              <a:buChar char="•"/>
            </a:pPr>
            <a:r>
              <a:rPr lang="en-US" sz="2800"/>
              <a:t>Liability issues/Good Samaritan protections</a:t>
            </a:r>
          </a:p>
          <a:p>
            <a:pPr marL="111125" lvl="1" indent="461963">
              <a:buChar char="•"/>
            </a:pPr>
            <a:r>
              <a:rPr lang="en-US" sz="2800"/>
              <a:t>Telemedicine advancements</a:t>
            </a:r>
          </a:p>
          <a:p>
            <a:pPr marL="111125" lvl="1" indent="461963">
              <a:buChar char="•"/>
            </a:pPr>
            <a:r>
              <a:rPr lang="en-US" sz="2800"/>
              <a:t>Elective procedure restrictions</a:t>
            </a:r>
          </a:p>
          <a:p>
            <a:pPr marL="111125" lvl="1" indent="461963">
              <a:buChar char="•"/>
            </a:pPr>
            <a:r>
              <a:rPr lang="en-US" sz="2800"/>
              <a:t>Prior authorization burdens</a:t>
            </a:r>
          </a:p>
          <a:p>
            <a:pPr marL="111125" lvl="1" indent="461963">
              <a:buChar char="•"/>
            </a:pPr>
            <a:r>
              <a:rPr lang="en-US" sz="2800"/>
              <a:t>Credentialing </a:t>
            </a:r>
          </a:p>
          <a:p>
            <a:pPr marL="111125" lvl="1" indent="461963">
              <a:buChar char="•"/>
            </a:pPr>
            <a:r>
              <a:rPr lang="en-US" sz="2800"/>
              <a:t>PPE supply chain</a:t>
            </a:r>
            <a:endParaRPr lang="en-US"/>
          </a:p>
        </p:txBody>
      </p:sp>
      <p:sp>
        <p:nvSpPr>
          <p:cNvPr id="3" name="Rectangle 2">
            <a:extLst>
              <a:ext uri="{FF2B5EF4-FFF2-40B4-BE49-F238E27FC236}">
                <a16:creationId xmlns:a16="http://schemas.microsoft.com/office/drawing/2014/main" id="{491E9A61-94DA-4BB8-A9F4-C490446D46A5}"/>
              </a:ext>
            </a:extLst>
          </p:cNvPr>
          <p:cNvSpPr/>
          <p:nvPr/>
        </p:nvSpPr>
        <p:spPr>
          <a:xfrm>
            <a:off x="598713" y="136525"/>
            <a:ext cx="10994573" cy="1446550"/>
          </a:xfrm>
          <a:prstGeom prst="rect">
            <a:avLst/>
          </a:prstGeom>
        </p:spPr>
        <p:txBody>
          <a:bodyPr wrap="square" anchor="t">
            <a:spAutoFit/>
          </a:bodyPr>
          <a:lstStyle/>
          <a:p>
            <a:r>
              <a:rPr lang="en-US" sz="4400" dirty="0">
                <a:latin typeface="Arial Black"/>
              </a:rPr>
              <a:t>State Issues Impacting Physicians and Patients </a:t>
            </a:r>
            <a:endParaRPr lang="en-US" sz="4400" dirty="0">
              <a:latin typeface="Arial Black" panose="020B0A04020102020204" pitchFamily="34" charset="0"/>
            </a:endParaRPr>
          </a:p>
        </p:txBody>
      </p:sp>
    </p:spTree>
    <p:extLst>
      <p:ext uri="{BB962C8B-B14F-4D97-AF65-F5344CB8AC3E}">
        <p14:creationId xmlns:p14="http://schemas.microsoft.com/office/powerpoint/2010/main" val="2368854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490" y="288063"/>
            <a:ext cx="11353800" cy="1348509"/>
          </a:xfrm>
        </p:spPr>
        <p:txBody>
          <a:bodyPr>
            <a:normAutofit/>
          </a:bodyPr>
          <a:lstStyle/>
          <a:p>
            <a:r>
              <a:rPr lang="en-US"/>
              <a:t>States Begin to Ease Elective Procedure Restrictions   </a:t>
            </a:r>
          </a:p>
        </p:txBody>
      </p:sp>
      <p:sp>
        <p:nvSpPr>
          <p:cNvPr id="5" name="Slide Number Placeholder 4"/>
          <p:cNvSpPr>
            <a:spLocks noGrp="1"/>
          </p:cNvSpPr>
          <p:nvPr>
            <p:ph type="sldNum" sz="quarter" idx="12"/>
          </p:nvPr>
        </p:nvSpPr>
        <p:spPr/>
        <p:txBody>
          <a:bodyPr/>
          <a:lstStyle/>
          <a:p>
            <a:fld id="{259A29AA-D4F0-4F15-B5F2-72F97E26E025}" type="slidenum">
              <a:rPr lang="en-US" smtClean="0"/>
              <a:t>26</a:t>
            </a:fld>
            <a:endParaRPr lang="en-US"/>
          </a:p>
        </p:txBody>
      </p:sp>
      <p:pic>
        <p:nvPicPr>
          <p:cNvPr id="1026" name="Picture 2">
            <a:extLst>
              <a:ext uri="{FF2B5EF4-FFF2-40B4-BE49-F238E27FC236}">
                <a16:creationId xmlns:a16="http://schemas.microsoft.com/office/drawing/2014/main" id="{AB5F51FD-017D-4A7E-9AC9-8B7FB6BC07C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492"/>
          <a:stretch/>
        </p:blipFill>
        <p:spPr bwMode="auto">
          <a:xfrm>
            <a:off x="4286790" y="1562933"/>
            <a:ext cx="7046228" cy="453336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1033175" y="1956073"/>
            <a:ext cx="3698012" cy="3050055"/>
          </a:xfrm>
        </p:spPr>
        <p:txBody>
          <a:bodyPr>
            <a:normAutofit/>
          </a:bodyPr>
          <a:lstStyle/>
          <a:p>
            <a:pPr marL="803275" lvl="1" indent="-346075"/>
            <a:r>
              <a:rPr lang="en-US" sz="2800"/>
              <a:t>Alaska</a:t>
            </a:r>
          </a:p>
          <a:p>
            <a:pPr marL="803275" lvl="1" indent="-346075"/>
            <a:r>
              <a:rPr lang="en-US" sz="2800"/>
              <a:t>Indiana</a:t>
            </a:r>
          </a:p>
          <a:p>
            <a:pPr marL="803275" lvl="1" indent="-346075"/>
            <a:r>
              <a:rPr lang="en-US" sz="2800"/>
              <a:t>Louisiana </a:t>
            </a:r>
          </a:p>
          <a:p>
            <a:pPr marL="803275" lvl="1" indent="-346075"/>
            <a:r>
              <a:rPr lang="en-US" sz="2800"/>
              <a:t>Oklahoma</a:t>
            </a:r>
          </a:p>
          <a:p>
            <a:pPr marL="803275" lvl="1" indent="-346075"/>
            <a:r>
              <a:rPr lang="en-US" sz="2800"/>
              <a:t>Texas </a:t>
            </a:r>
          </a:p>
          <a:p>
            <a:pPr marL="803275" lvl="1" indent="-346075"/>
            <a:r>
              <a:rPr lang="en-US" sz="2800"/>
              <a:t>West Virginia</a:t>
            </a:r>
          </a:p>
          <a:p>
            <a:pPr marL="457200" lvl="1" indent="0">
              <a:buNone/>
            </a:pPr>
            <a:endParaRPr lang="en-US" sz="2000"/>
          </a:p>
          <a:p>
            <a:pPr lvl="1"/>
            <a:endParaRPr lang="en-US" sz="2000"/>
          </a:p>
        </p:txBody>
      </p:sp>
      <p:sp>
        <p:nvSpPr>
          <p:cNvPr id="3" name="Rectangle 2">
            <a:extLst>
              <a:ext uri="{FF2B5EF4-FFF2-40B4-BE49-F238E27FC236}">
                <a16:creationId xmlns:a16="http://schemas.microsoft.com/office/drawing/2014/main" id="{F4F5E0B3-5FAF-4043-BBA8-19CF25B85574}"/>
              </a:ext>
            </a:extLst>
          </p:cNvPr>
          <p:cNvSpPr/>
          <p:nvPr/>
        </p:nvSpPr>
        <p:spPr>
          <a:xfrm>
            <a:off x="173186" y="5549102"/>
            <a:ext cx="2709603" cy="338554"/>
          </a:xfrm>
          <a:prstGeom prst="rect">
            <a:avLst/>
          </a:prstGeom>
        </p:spPr>
        <p:txBody>
          <a:bodyPr wrap="square">
            <a:spAutoFit/>
          </a:bodyPr>
          <a:lstStyle/>
          <a:p>
            <a:pPr lvl="1"/>
            <a:r>
              <a:rPr lang="en-US" sz="1600" i="1"/>
              <a:t>*Updated as of April 21</a:t>
            </a:r>
          </a:p>
        </p:txBody>
      </p:sp>
    </p:spTree>
    <p:extLst>
      <p:ext uri="{BB962C8B-B14F-4D97-AF65-F5344CB8AC3E}">
        <p14:creationId xmlns:p14="http://schemas.microsoft.com/office/powerpoint/2010/main" val="1604487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750AF-D01D-44D2-9AC3-1C761525025A}"/>
              </a:ext>
            </a:extLst>
          </p:cNvPr>
          <p:cNvSpPr>
            <a:spLocks noGrp="1"/>
          </p:cNvSpPr>
          <p:nvPr>
            <p:ph type="title"/>
          </p:nvPr>
        </p:nvSpPr>
        <p:spPr>
          <a:xfrm>
            <a:off x="302491" y="258247"/>
            <a:ext cx="10515600" cy="1325563"/>
          </a:xfrm>
        </p:spPr>
        <p:txBody>
          <a:bodyPr>
            <a:normAutofit/>
          </a:bodyPr>
          <a:lstStyle/>
          <a:p>
            <a:r>
              <a:rPr lang="en-US" dirty="0">
                <a:latin typeface="Arial Black"/>
              </a:rPr>
              <a:t>Our Orthopaedic PAC</a:t>
            </a:r>
          </a:p>
        </p:txBody>
      </p:sp>
      <p:sp>
        <p:nvSpPr>
          <p:cNvPr id="3" name="Content Placeholder 2">
            <a:extLst>
              <a:ext uri="{FF2B5EF4-FFF2-40B4-BE49-F238E27FC236}">
                <a16:creationId xmlns:a16="http://schemas.microsoft.com/office/drawing/2014/main" id="{6255FD75-56B4-48ED-9D37-83BC19FAED8A}"/>
              </a:ext>
            </a:extLst>
          </p:cNvPr>
          <p:cNvSpPr>
            <a:spLocks noGrp="1"/>
          </p:cNvSpPr>
          <p:nvPr>
            <p:ph idx="1"/>
          </p:nvPr>
        </p:nvSpPr>
        <p:spPr>
          <a:xfrm>
            <a:off x="540330" y="1356658"/>
            <a:ext cx="7465288" cy="4829175"/>
          </a:xfrm>
        </p:spPr>
        <p:txBody>
          <a:bodyPr vert="horz" lIns="91440" tIns="45720" rIns="91440" bIns="45720" rtlCol="0" anchor="t">
            <a:normAutofit/>
          </a:bodyPr>
          <a:lstStyle/>
          <a:p>
            <a:r>
              <a:rPr lang="en-US" i="1" dirty="0"/>
              <a:t>2019 Success: </a:t>
            </a:r>
            <a:endParaRPr lang="en-US" i="1">
              <a:solidFill>
                <a:schemeClr val="tx1"/>
              </a:solidFill>
            </a:endParaRPr>
          </a:p>
          <a:p>
            <a:pPr lvl="1">
              <a:spcBef>
                <a:spcPts val="600"/>
              </a:spcBef>
            </a:pPr>
            <a:r>
              <a:rPr lang="en-US" dirty="0"/>
              <a:t>Best off-election year in our history</a:t>
            </a:r>
          </a:p>
          <a:p>
            <a:pPr lvl="1">
              <a:spcBef>
                <a:spcPts val="600"/>
              </a:spcBef>
            </a:pPr>
            <a:r>
              <a:rPr lang="en-US" dirty="0"/>
              <a:t>Raised a </a:t>
            </a:r>
            <a:r>
              <a:rPr lang="en-US" b="1" dirty="0"/>
              <a:t>record-breaking $1.9 million</a:t>
            </a:r>
          </a:p>
          <a:p>
            <a:r>
              <a:rPr lang="en-US" i="1" dirty="0"/>
              <a:t>2020 Update: </a:t>
            </a:r>
          </a:p>
          <a:p>
            <a:pPr lvl="1">
              <a:spcBef>
                <a:spcPts val="600"/>
              </a:spcBef>
            </a:pPr>
            <a:r>
              <a:rPr lang="en-US" dirty="0"/>
              <a:t>Continuing to facilitate political events and meetings with legislators</a:t>
            </a:r>
          </a:p>
          <a:p>
            <a:pPr lvl="1">
              <a:spcBef>
                <a:spcPts val="600"/>
              </a:spcBef>
            </a:pPr>
            <a:r>
              <a:rPr lang="en-US" dirty="0"/>
              <a:t>Our PAC is a critical tool to ensure that we have a seat at the table for policy discussions</a:t>
            </a:r>
          </a:p>
          <a:p>
            <a:pPr lvl="1">
              <a:spcBef>
                <a:spcPts val="600"/>
              </a:spcBef>
            </a:pPr>
            <a:r>
              <a:rPr lang="en-US" dirty="0"/>
              <a:t>Facilitate in district meetings during August recess</a:t>
            </a:r>
          </a:p>
          <a:p>
            <a:pPr marL="0" indent="0">
              <a:buNone/>
            </a:pPr>
            <a:endParaRPr lang="en-US" sz="3200">
              <a:solidFill>
                <a:schemeClr val="tx1"/>
              </a:solidFill>
            </a:endParaRPr>
          </a:p>
        </p:txBody>
      </p:sp>
      <p:sp>
        <p:nvSpPr>
          <p:cNvPr id="6" name="Rectangle 5">
            <a:extLst>
              <a:ext uri="{FF2B5EF4-FFF2-40B4-BE49-F238E27FC236}">
                <a16:creationId xmlns:a16="http://schemas.microsoft.com/office/drawing/2014/main" id="{FA841098-0B41-4BB1-A221-D84D14C5E1D8}"/>
              </a:ext>
            </a:extLst>
          </p:cNvPr>
          <p:cNvSpPr/>
          <p:nvPr/>
        </p:nvSpPr>
        <p:spPr>
          <a:xfrm>
            <a:off x="0" y="-47498"/>
            <a:ext cx="12192000" cy="169417"/>
          </a:xfrm>
          <a:prstGeom prst="rect">
            <a:avLst/>
          </a:prstGeom>
          <a:solidFill>
            <a:srgbClr val="0035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615D5B11-BD9F-49FB-B23A-AD45E335B5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143" t="2727" r="36184" b="89931"/>
          <a:stretch/>
        </p:blipFill>
        <p:spPr>
          <a:xfrm>
            <a:off x="8185724" y="963639"/>
            <a:ext cx="3491348" cy="1323333"/>
          </a:xfrm>
          <a:prstGeom prst="rect">
            <a:avLst/>
          </a:prstGeom>
        </p:spPr>
      </p:pic>
      <p:sp>
        <p:nvSpPr>
          <p:cNvPr id="7" name="TextBox 6">
            <a:extLst>
              <a:ext uri="{FF2B5EF4-FFF2-40B4-BE49-F238E27FC236}">
                <a16:creationId xmlns:a16="http://schemas.microsoft.com/office/drawing/2014/main" id="{55DF8C7D-C0EA-4072-952D-44D7910A92F3}"/>
              </a:ext>
            </a:extLst>
          </p:cNvPr>
          <p:cNvSpPr txBox="1"/>
          <p:nvPr/>
        </p:nvSpPr>
        <p:spPr>
          <a:xfrm>
            <a:off x="8340434" y="2286972"/>
            <a:ext cx="3214258" cy="1384995"/>
          </a:xfrm>
          <a:prstGeom prst="rect">
            <a:avLst/>
          </a:prstGeom>
          <a:noFill/>
        </p:spPr>
        <p:txBody>
          <a:bodyPr wrap="square" rtlCol="0">
            <a:spAutoFit/>
          </a:bodyPr>
          <a:lstStyle/>
          <a:p>
            <a:r>
              <a:rPr lang="en-US" sz="2400"/>
              <a:t>Join Today:</a:t>
            </a:r>
          </a:p>
          <a:p>
            <a:pPr marL="230188" indent="-174625">
              <a:buFont typeface="Arial" panose="020B0604020202020204" pitchFamily="34" charset="0"/>
              <a:buChar char="•"/>
            </a:pPr>
            <a:r>
              <a:rPr lang="en-US" sz="2000"/>
              <a:t>Text ‘AAOS’ to 41444 and follow the prompts</a:t>
            </a:r>
          </a:p>
          <a:p>
            <a:pPr marL="230188" indent="-174625">
              <a:buFont typeface="Arial" panose="020B0604020202020204" pitchFamily="34" charset="0"/>
              <a:buChar char="•"/>
            </a:pPr>
            <a:r>
              <a:rPr lang="en-US" sz="2000"/>
              <a:t>It’s that easy!</a:t>
            </a:r>
          </a:p>
        </p:txBody>
      </p:sp>
      <p:sp>
        <p:nvSpPr>
          <p:cNvPr id="4" name="Rectangle 3">
            <a:extLst>
              <a:ext uri="{FF2B5EF4-FFF2-40B4-BE49-F238E27FC236}">
                <a16:creationId xmlns:a16="http://schemas.microsoft.com/office/drawing/2014/main" id="{4A17B37F-CAC6-4610-B2C7-F21396E21727}"/>
              </a:ext>
            </a:extLst>
          </p:cNvPr>
          <p:cNvSpPr/>
          <p:nvPr/>
        </p:nvSpPr>
        <p:spPr>
          <a:xfrm>
            <a:off x="8290141" y="1019826"/>
            <a:ext cx="3277643" cy="2755725"/>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9066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A2B68-A8F1-4D7F-8C17-DC086E989C57}"/>
              </a:ext>
            </a:extLst>
          </p:cNvPr>
          <p:cNvSpPr>
            <a:spLocks noGrp="1"/>
          </p:cNvSpPr>
          <p:nvPr>
            <p:ph type="title"/>
          </p:nvPr>
        </p:nvSpPr>
        <p:spPr/>
        <p:txBody>
          <a:bodyPr/>
          <a:lstStyle/>
          <a:p>
            <a:r>
              <a:rPr lang="en-US" dirty="0"/>
              <a:t>CARES 3.5</a:t>
            </a:r>
          </a:p>
        </p:txBody>
      </p:sp>
      <p:sp>
        <p:nvSpPr>
          <p:cNvPr id="4" name="Content Placeholder 2">
            <a:extLst>
              <a:ext uri="{FF2B5EF4-FFF2-40B4-BE49-F238E27FC236}">
                <a16:creationId xmlns:a16="http://schemas.microsoft.com/office/drawing/2014/main" id="{E1CFE685-0763-43CB-A28A-AA5E40ACD39D}"/>
              </a:ext>
            </a:extLst>
          </p:cNvPr>
          <p:cNvSpPr>
            <a:spLocks noGrp="1"/>
          </p:cNvSpPr>
          <p:nvPr>
            <p:ph idx="1"/>
          </p:nvPr>
        </p:nvSpPr>
        <p:spPr>
          <a:xfrm>
            <a:off x="1186069" y="1687513"/>
            <a:ext cx="4648200" cy="4285615"/>
          </a:xfrm>
        </p:spPr>
        <p:txBody>
          <a:bodyPr/>
          <a:lstStyle/>
          <a:p>
            <a:pPr marL="0" indent="0">
              <a:buNone/>
            </a:pPr>
            <a:r>
              <a:rPr lang="en-US" b="1" dirty="0"/>
              <a:t>HHS Funds </a:t>
            </a:r>
          </a:p>
          <a:p>
            <a:r>
              <a:rPr lang="en-US" dirty="0"/>
              <a:t>$75 Billion for reimbursement to hospitals and healthcare providers</a:t>
            </a:r>
          </a:p>
          <a:p>
            <a:r>
              <a:rPr lang="en-US" dirty="0"/>
              <a:t>$25 Billion for testing</a:t>
            </a:r>
          </a:p>
          <a:p>
            <a:r>
              <a:rPr lang="en-US" dirty="0"/>
              <a:t>$6  Million for oversight</a:t>
            </a:r>
          </a:p>
          <a:p>
            <a:r>
              <a:rPr lang="en-US" dirty="0"/>
              <a:t>Requires localized plans on how resources will be used </a:t>
            </a:r>
          </a:p>
        </p:txBody>
      </p:sp>
      <p:sp>
        <p:nvSpPr>
          <p:cNvPr id="5" name="Content Placeholder 2">
            <a:extLst>
              <a:ext uri="{FF2B5EF4-FFF2-40B4-BE49-F238E27FC236}">
                <a16:creationId xmlns:a16="http://schemas.microsoft.com/office/drawing/2014/main" id="{CBC4F464-D425-4811-8540-2883D2428D09}"/>
              </a:ext>
            </a:extLst>
          </p:cNvPr>
          <p:cNvSpPr txBox="1">
            <a:spLocks/>
          </p:cNvSpPr>
          <p:nvPr/>
        </p:nvSpPr>
        <p:spPr>
          <a:xfrm>
            <a:off x="6182138" y="1687513"/>
            <a:ext cx="4648200" cy="42856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b="1" dirty="0"/>
              <a:t>Paycheck Protection Program (PPP)</a:t>
            </a:r>
          </a:p>
          <a:p>
            <a:pPr lvl="0"/>
            <a:r>
              <a:rPr lang="en-US" dirty="0"/>
              <a:t>Increased funds by $310 Billion</a:t>
            </a:r>
          </a:p>
          <a:p>
            <a:pPr marL="0" indent="0">
              <a:buNone/>
            </a:pPr>
            <a:r>
              <a:rPr lang="en-US" b="1" dirty="0"/>
              <a:t>Economic Injury Disaster Loan</a:t>
            </a:r>
          </a:p>
          <a:p>
            <a:r>
              <a:rPr lang="en-US" dirty="0"/>
              <a:t>Increased funds by $10 Billion</a:t>
            </a:r>
          </a:p>
          <a:p>
            <a:endParaRPr lang="en-US" dirty="0"/>
          </a:p>
          <a:p>
            <a:pPr marL="0" indent="0">
              <a:buNone/>
            </a:pPr>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21720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0BD21-7EE0-4C6E-A77B-F995FCFFD16F}"/>
              </a:ext>
            </a:extLst>
          </p:cNvPr>
          <p:cNvSpPr>
            <a:spLocks noGrp="1"/>
          </p:cNvSpPr>
          <p:nvPr>
            <p:ph type="title"/>
          </p:nvPr>
        </p:nvSpPr>
        <p:spPr/>
        <p:txBody>
          <a:bodyPr/>
          <a:lstStyle/>
          <a:p>
            <a:r>
              <a:rPr lang="en-US" dirty="0"/>
              <a:t>CARES 4.0</a:t>
            </a:r>
          </a:p>
        </p:txBody>
      </p:sp>
      <p:sp>
        <p:nvSpPr>
          <p:cNvPr id="3" name="Content Placeholder 2">
            <a:extLst>
              <a:ext uri="{FF2B5EF4-FFF2-40B4-BE49-F238E27FC236}">
                <a16:creationId xmlns:a16="http://schemas.microsoft.com/office/drawing/2014/main" id="{BFBDBF40-570E-4784-877F-2BDAF7AB4936}"/>
              </a:ext>
            </a:extLst>
          </p:cNvPr>
          <p:cNvSpPr>
            <a:spLocks noGrp="1"/>
          </p:cNvSpPr>
          <p:nvPr>
            <p:ph idx="1"/>
          </p:nvPr>
        </p:nvSpPr>
        <p:spPr>
          <a:xfrm>
            <a:off x="728870" y="1507573"/>
            <a:ext cx="10515600" cy="4351338"/>
          </a:xfrm>
        </p:spPr>
        <p:txBody>
          <a:bodyPr>
            <a:normAutofit/>
          </a:bodyPr>
          <a:lstStyle/>
          <a:p>
            <a:r>
              <a:rPr lang="en-US" dirty="0"/>
              <a:t>Expected to begin debate in early May, but could not wrap up until June</a:t>
            </a:r>
          </a:p>
          <a:p>
            <a:pPr lvl="1"/>
            <a:r>
              <a:rPr lang="en-US" dirty="0"/>
              <a:t>Support for local economies</a:t>
            </a:r>
          </a:p>
          <a:p>
            <a:pPr lvl="1"/>
            <a:r>
              <a:rPr lang="en-US" dirty="0"/>
              <a:t>Further liability protections</a:t>
            </a:r>
          </a:p>
          <a:p>
            <a:pPr lvl="1"/>
            <a:r>
              <a:rPr lang="en-US" dirty="0"/>
              <a:t>Including 501 c(6) in PPP</a:t>
            </a:r>
          </a:p>
          <a:p>
            <a:pPr lvl="1"/>
            <a:r>
              <a:rPr lang="en-US" dirty="0"/>
              <a:t>Adjustments to Medicare Advanced Payments </a:t>
            </a:r>
          </a:p>
          <a:p>
            <a:r>
              <a:rPr lang="en-US" dirty="0"/>
              <a:t>Potential for proxy voting in the House</a:t>
            </a:r>
          </a:p>
          <a:p>
            <a:endParaRPr lang="en-US" dirty="0"/>
          </a:p>
        </p:txBody>
      </p:sp>
    </p:spTree>
    <p:extLst>
      <p:ext uri="{BB962C8B-B14F-4D97-AF65-F5344CB8AC3E}">
        <p14:creationId xmlns:p14="http://schemas.microsoft.com/office/powerpoint/2010/main" val="2196460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993" y="365125"/>
            <a:ext cx="10515600" cy="1325563"/>
          </a:xfrm>
        </p:spPr>
        <p:txBody>
          <a:bodyPr/>
          <a:lstStyle/>
          <a:p>
            <a:r>
              <a:rPr lang="en-US"/>
              <a:t>AAOS Guidelines on Return to Surgery</a:t>
            </a:r>
          </a:p>
        </p:txBody>
      </p:sp>
      <p:sp>
        <p:nvSpPr>
          <p:cNvPr id="3" name="Content Placeholder 2"/>
          <p:cNvSpPr>
            <a:spLocks noGrp="1"/>
          </p:cNvSpPr>
          <p:nvPr>
            <p:ph idx="1"/>
          </p:nvPr>
        </p:nvSpPr>
        <p:spPr>
          <a:xfrm>
            <a:off x="851868" y="1902209"/>
            <a:ext cx="5440746" cy="4419600"/>
          </a:xfrm>
        </p:spPr>
        <p:txBody>
          <a:bodyPr/>
          <a:lstStyle/>
          <a:p>
            <a:r>
              <a:rPr lang="en-US"/>
              <a:t>Concerns</a:t>
            </a:r>
          </a:p>
          <a:p>
            <a:pPr lvl="1"/>
            <a:r>
              <a:rPr lang="en-US" sz="2800"/>
              <a:t>Patient safety </a:t>
            </a:r>
          </a:p>
          <a:p>
            <a:pPr lvl="1"/>
            <a:r>
              <a:rPr lang="en-US" sz="2800"/>
              <a:t>Risks and benefits </a:t>
            </a:r>
          </a:p>
          <a:p>
            <a:pPr lvl="1"/>
            <a:r>
              <a:rPr lang="en-US" sz="2800"/>
              <a:t>Second wave of infections: what is the risk? </a:t>
            </a:r>
          </a:p>
          <a:p>
            <a:pPr lvl="1"/>
            <a:r>
              <a:rPr lang="en-US" sz="2800"/>
              <a:t>Testing accuracy type and necessity </a:t>
            </a:r>
          </a:p>
        </p:txBody>
      </p:sp>
      <p:pic>
        <p:nvPicPr>
          <p:cNvPr id="3078" name="Picture 6" descr="NICE guidelines on active management of patients with COVID-19 ...">
            <a:extLst>
              <a:ext uri="{FF2B5EF4-FFF2-40B4-BE49-F238E27FC236}">
                <a16:creationId xmlns:a16="http://schemas.microsoft.com/office/drawing/2014/main" id="{60444431-7475-4CCF-A66B-D5FD27D199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280" r="14962"/>
          <a:stretch/>
        </p:blipFill>
        <p:spPr bwMode="auto">
          <a:xfrm>
            <a:off x="6715579" y="1345666"/>
            <a:ext cx="4624553"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964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FDC11-69AF-4E74-B76A-84AEDF8FBDD7}"/>
              </a:ext>
            </a:extLst>
          </p:cNvPr>
          <p:cNvSpPr>
            <a:spLocks noGrp="1"/>
          </p:cNvSpPr>
          <p:nvPr>
            <p:ph type="title"/>
          </p:nvPr>
        </p:nvSpPr>
        <p:spPr>
          <a:xfrm>
            <a:off x="671945" y="291234"/>
            <a:ext cx="10515600" cy="1325563"/>
          </a:xfrm>
        </p:spPr>
        <p:txBody>
          <a:bodyPr>
            <a:normAutofit/>
          </a:bodyPr>
          <a:lstStyle/>
          <a:p>
            <a:r>
              <a:rPr lang="en-US" sz="4400"/>
              <a:t>Advocacy Beyond COVID-19</a:t>
            </a:r>
          </a:p>
        </p:txBody>
      </p:sp>
      <p:sp>
        <p:nvSpPr>
          <p:cNvPr id="3" name="Content Placeholder 2">
            <a:extLst>
              <a:ext uri="{FF2B5EF4-FFF2-40B4-BE49-F238E27FC236}">
                <a16:creationId xmlns:a16="http://schemas.microsoft.com/office/drawing/2014/main" id="{C905242F-4AE2-47A2-AC96-7A82619AC9E4}"/>
              </a:ext>
            </a:extLst>
          </p:cNvPr>
          <p:cNvSpPr>
            <a:spLocks noGrp="1"/>
          </p:cNvSpPr>
          <p:nvPr>
            <p:ph idx="1"/>
          </p:nvPr>
        </p:nvSpPr>
        <p:spPr>
          <a:xfrm>
            <a:off x="838200" y="1431359"/>
            <a:ext cx="11159836" cy="3029805"/>
          </a:xfrm>
        </p:spPr>
        <p:txBody>
          <a:bodyPr/>
          <a:lstStyle/>
          <a:p>
            <a:pPr marL="341313" indent="-341313"/>
            <a:r>
              <a:rPr lang="en-US">
                <a:solidFill>
                  <a:schemeClr val="tx1"/>
                </a:solidFill>
              </a:rPr>
              <a:t>Opportunity for POH waiver to become permanent</a:t>
            </a:r>
          </a:p>
          <a:p>
            <a:pPr marL="341313" indent="-341313"/>
            <a:r>
              <a:rPr lang="en-US">
                <a:solidFill>
                  <a:schemeClr val="tx1"/>
                </a:solidFill>
              </a:rPr>
              <a:t>Much discussion and excitement surrounding expansion of telemedicine</a:t>
            </a:r>
          </a:p>
          <a:p>
            <a:pPr marL="341313" indent="-341313"/>
            <a:r>
              <a:rPr lang="en-US">
                <a:solidFill>
                  <a:schemeClr val="tx1"/>
                </a:solidFill>
              </a:rPr>
              <a:t>Stark flexibilities </a:t>
            </a:r>
          </a:p>
          <a:p>
            <a:pPr marL="341313" indent="-341313"/>
            <a:r>
              <a:rPr lang="en-US">
                <a:solidFill>
                  <a:schemeClr val="tx1"/>
                </a:solidFill>
              </a:rPr>
              <a:t>Quality program flexibilities </a:t>
            </a:r>
          </a:p>
          <a:p>
            <a:endParaRPr lang="en-US"/>
          </a:p>
        </p:txBody>
      </p:sp>
    </p:spTree>
    <p:extLst>
      <p:ext uri="{BB962C8B-B14F-4D97-AF65-F5344CB8AC3E}">
        <p14:creationId xmlns:p14="http://schemas.microsoft.com/office/powerpoint/2010/main" val="1214443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CE229-A0E7-A741-9CAB-8664DA72C859}"/>
              </a:ext>
            </a:extLst>
          </p:cNvPr>
          <p:cNvSpPr>
            <a:spLocks noGrp="1"/>
          </p:cNvSpPr>
          <p:nvPr>
            <p:ph type="title"/>
          </p:nvPr>
        </p:nvSpPr>
        <p:spPr>
          <a:xfrm>
            <a:off x="7187610" y="326214"/>
            <a:ext cx="3531506" cy="975027"/>
          </a:xfrm>
        </p:spPr>
        <p:txBody>
          <a:bodyPr>
            <a:normAutofit/>
          </a:bodyPr>
          <a:lstStyle/>
          <a:p>
            <a:r>
              <a:rPr lang="en-US" dirty="0"/>
              <a:t>aaos.org</a:t>
            </a:r>
          </a:p>
        </p:txBody>
      </p:sp>
      <p:pic>
        <p:nvPicPr>
          <p:cNvPr id="5" name="Content Placeholder 4">
            <a:extLst>
              <a:ext uri="{FF2B5EF4-FFF2-40B4-BE49-F238E27FC236}">
                <a16:creationId xmlns:a16="http://schemas.microsoft.com/office/drawing/2014/main" id="{7F2E12FA-79CE-134B-B469-4F88BF6D71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5034" y="1349068"/>
            <a:ext cx="9794082" cy="4763067"/>
          </a:xfrm>
          <a:ln>
            <a:solidFill>
              <a:schemeClr val="bg1">
                <a:lumMod val="75000"/>
              </a:schemeClr>
            </a:solidFill>
          </a:ln>
        </p:spPr>
      </p:pic>
      <p:sp>
        <p:nvSpPr>
          <p:cNvPr id="7" name="Left Arrow 6">
            <a:extLst>
              <a:ext uri="{FF2B5EF4-FFF2-40B4-BE49-F238E27FC236}">
                <a16:creationId xmlns:a16="http://schemas.microsoft.com/office/drawing/2014/main" id="{7562FD51-896B-F149-9F56-BFCF2B11EFA5}"/>
              </a:ext>
            </a:extLst>
          </p:cNvPr>
          <p:cNvSpPr/>
          <p:nvPr/>
        </p:nvSpPr>
        <p:spPr>
          <a:xfrm>
            <a:off x="7009570" y="5177603"/>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98988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 presetClass="entr" presetSubtype="4" fill="hold" grpId="0" nodeType="with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par>
                                <p:cTn id="14" presetID="15" presetClass="entr" presetSubtype="0" fill="hold" grpId="0" nodeType="withEffect">
                                  <p:stCondLst>
                                    <p:cond delay="2000"/>
                                  </p:stCondLst>
                                  <p:childTnLst>
                                    <p:set>
                                      <p:cBhvr>
                                        <p:cTn id="15" dur="1" fill="hold">
                                          <p:stCondLst>
                                            <p:cond delay="0"/>
                                          </p:stCondLst>
                                        </p:cTn>
                                        <p:tgtEl>
                                          <p:spTgt spid="2"/>
                                        </p:tgtEl>
                                        <p:attrNameLst>
                                          <p:attrName>style.visibility</p:attrName>
                                        </p:attrNameLst>
                                      </p:cBhvr>
                                      <p:to>
                                        <p:strVal val="visible"/>
                                      </p:to>
                                    </p:set>
                                    <p:anim calcmode="lin" valueType="num">
                                      <p:cBhvr>
                                        <p:cTn id="16" dur="2000" fill="hold"/>
                                        <p:tgtEl>
                                          <p:spTgt spid="2"/>
                                        </p:tgtEl>
                                        <p:attrNameLst>
                                          <p:attrName>ppt_w</p:attrName>
                                        </p:attrNameLst>
                                      </p:cBhvr>
                                      <p:tavLst>
                                        <p:tav tm="0">
                                          <p:val>
                                            <p:fltVal val="0"/>
                                          </p:val>
                                        </p:tav>
                                        <p:tav tm="100000">
                                          <p:val>
                                            <p:strVal val="#ppt_w"/>
                                          </p:val>
                                        </p:tav>
                                      </p:tavLst>
                                    </p:anim>
                                    <p:anim calcmode="lin" valueType="num">
                                      <p:cBhvr>
                                        <p:cTn id="17" dur="2000" fill="hold"/>
                                        <p:tgtEl>
                                          <p:spTgt spid="2"/>
                                        </p:tgtEl>
                                        <p:attrNameLst>
                                          <p:attrName>ppt_h</p:attrName>
                                        </p:attrNameLst>
                                      </p:cBhvr>
                                      <p:tavLst>
                                        <p:tav tm="0">
                                          <p:val>
                                            <p:fltVal val="0"/>
                                          </p:val>
                                        </p:tav>
                                        <p:tav tm="100000">
                                          <p:val>
                                            <p:strVal val="#ppt_h"/>
                                          </p:val>
                                        </p:tav>
                                      </p:tavLst>
                                    </p:anim>
                                    <p:anim calcmode="lin" valueType="num">
                                      <p:cBhvr>
                                        <p:cTn id="18" dur="2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9" dur="2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6955A-BE11-A240-8DCA-223545E5E61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0327114-5C1F-9247-880E-CC1960B6B4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1134" y="96616"/>
            <a:ext cx="10009732" cy="6514917"/>
          </a:xfrm>
        </p:spPr>
      </p:pic>
      <p:sp>
        <p:nvSpPr>
          <p:cNvPr id="11" name="Left Arrow 10">
            <a:extLst>
              <a:ext uri="{FF2B5EF4-FFF2-40B4-BE49-F238E27FC236}">
                <a16:creationId xmlns:a16="http://schemas.microsoft.com/office/drawing/2014/main" id="{D734E0C2-9D4B-E84F-AEBA-F5280F5E09D7}"/>
              </a:ext>
            </a:extLst>
          </p:cNvPr>
          <p:cNvSpPr/>
          <p:nvPr/>
        </p:nvSpPr>
        <p:spPr>
          <a:xfrm>
            <a:off x="10477104" y="4260714"/>
            <a:ext cx="1500459" cy="8931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a:extLst>
              <a:ext uri="{FF2B5EF4-FFF2-40B4-BE49-F238E27FC236}">
                <a16:creationId xmlns:a16="http://schemas.microsoft.com/office/drawing/2014/main" id="{0AEDCEAF-8461-E244-8310-6264AB075A3A}"/>
              </a:ext>
            </a:extLst>
          </p:cNvPr>
          <p:cNvSpPr/>
          <p:nvPr/>
        </p:nvSpPr>
        <p:spPr>
          <a:xfrm>
            <a:off x="6381345" y="246467"/>
            <a:ext cx="914400" cy="914400"/>
          </a:xfrm>
          <a:prstGeom prst="star5">
            <a:avLst>
              <a:gd name="adj" fmla="val 24871"/>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BC4708AD-48C1-814D-9498-916B73EAE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58" y="0"/>
            <a:ext cx="12275558" cy="6858000"/>
          </a:xfrm>
          <a:prstGeom prst="rect">
            <a:avLst/>
          </a:prstGeom>
        </p:spPr>
      </p:pic>
    </p:spTree>
    <p:extLst>
      <p:ext uri="{BB962C8B-B14F-4D97-AF65-F5344CB8AC3E}">
        <p14:creationId xmlns:p14="http://schemas.microsoft.com/office/powerpoint/2010/main" val="22921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9" presetClass="entr" presetSubtype="0" fill="hold" grpId="0" nodeType="withEffect">
                                  <p:stCondLst>
                                    <p:cond delay="200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1000"/>
                                        <p:tgtEl>
                                          <p:spTgt spid="13"/>
                                        </p:tgtEl>
                                      </p:cBhvr>
                                    </p:animEffect>
                                  </p:childTnLst>
                                </p:cTn>
                              </p:par>
                            </p:childTnLst>
                          </p:cTn>
                        </p:par>
                        <p:par>
                          <p:cTn id="11" fill="hold">
                            <p:stCondLst>
                              <p:cond delay="3000"/>
                            </p:stCondLst>
                            <p:childTnLst>
                              <p:par>
                                <p:cTn id="12" presetID="1"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 presetClass="entr" presetSubtype="0" fill="hold" nodeType="withEffect">
                                  <p:stCondLst>
                                    <p:cond delay="400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4C0C6-C9A9-4C8C-B022-CD820D903BD6}"/>
              </a:ext>
            </a:extLst>
          </p:cNvPr>
          <p:cNvSpPr>
            <a:spLocks noGrp="1"/>
          </p:cNvSpPr>
          <p:nvPr>
            <p:ph type="ctrTitle"/>
          </p:nvPr>
        </p:nvSpPr>
        <p:spPr>
          <a:xfrm>
            <a:off x="1524000" y="155642"/>
            <a:ext cx="9144000" cy="1108953"/>
          </a:xfrm>
        </p:spPr>
        <p:txBody>
          <a:bodyPr>
            <a:normAutofit fontScale="90000"/>
          </a:bodyPr>
          <a:lstStyle/>
          <a:p>
            <a:r>
              <a:rPr lang="en-US" sz="4800" b="1" dirty="0"/>
              <a:t>AAOS Telemedicine Quick Guide</a:t>
            </a:r>
          </a:p>
        </p:txBody>
      </p:sp>
      <p:sp>
        <p:nvSpPr>
          <p:cNvPr id="5" name="Subtitle 4">
            <a:extLst>
              <a:ext uri="{FF2B5EF4-FFF2-40B4-BE49-F238E27FC236}">
                <a16:creationId xmlns:a16="http://schemas.microsoft.com/office/drawing/2014/main" id="{72E8A058-6FF1-6446-8896-16257F2D20E4}"/>
              </a:ext>
            </a:extLst>
          </p:cNvPr>
          <p:cNvSpPr>
            <a:spLocks noGrp="1"/>
          </p:cNvSpPr>
          <p:nvPr>
            <p:ph type="subTitle" idx="1"/>
          </p:nvPr>
        </p:nvSpPr>
        <p:spPr>
          <a:xfrm>
            <a:off x="1524000" y="1804484"/>
            <a:ext cx="9144000" cy="3249031"/>
          </a:xfrm>
        </p:spPr>
        <p:txBody>
          <a:bodyPr>
            <a:normAutofit/>
          </a:bodyPr>
          <a:lstStyle/>
          <a:p>
            <a:r>
              <a:rPr lang="en-US" sz="4400" dirty="0"/>
              <a:t>E &amp; M Codes</a:t>
            </a:r>
          </a:p>
          <a:p>
            <a:r>
              <a:rPr lang="en-US" sz="4400" dirty="0"/>
              <a:t>Place of Service</a:t>
            </a:r>
          </a:p>
          <a:p>
            <a:r>
              <a:rPr lang="en-US" sz="4400" dirty="0"/>
              <a:t>Modifier</a:t>
            </a:r>
          </a:p>
          <a:p>
            <a:r>
              <a:rPr lang="en-US" sz="4400" dirty="0"/>
              <a:t>Payment Rate</a:t>
            </a:r>
          </a:p>
        </p:txBody>
      </p:sp>
      <p:pic>
        <p:nvPicPr>
          <p:cNvPr id="20" name="Picture 19">
            <a:extLst>
              <a:ext uri="{FF2B5EF4-FFF2-40B4-BE49-F238E27FC236}">
                <a16:creationId xmlns:a16="http://schemas.microsoft.com/office/drawing/2014/main" id="{848D7548-D20F-1D42-88D8-C6526085B4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707" y="119463"/>
            <a:ext cx="10175038" cy="6582895"/>
          </a:xfrm>
          <a:prstGeom prst="rect">
            <a:avLst/>
          </a:prstGeom>
        </p:spPr>
      </p:pic>
      <p:sp>
        <p:nvSpPr>
          <p:cNvPr id="27" name="Down Arrow 26">
            <a:extLst>
              <a:ext uri="{FF2B5EF4-FFF2-40B4-BE49-F238E27FC236}">
                <a16:creationId xmlns:a16="http://schemas.microsoft.com/office/drawing/2014/main" id="{EE9365DD-51C9-4C43-AB08-FC1CEE9A0F7F}"/>
              </a:ext>
            </a:extLst>
          </p:cNvPr>
          <p:cNvSpPr/>
          <p:nvPr/>
        </p:nvSpPr>
        <p:spPr>
          <a:xfrm>
            <a:off x="1155255" y="0"/>
            <a:ext cx="484632" cy="8560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34" name="Ink 33">
                <a:extLst>
                  <a:ext uri="{FF2B5EF4-FFF2-40B4-BE49-F238E27FC236}">
                    <a16:creationId xmlns:a16="http://schemas.microsoft.com/office/drawing/2014/main" id="{A25BC576-953D-8141-A531-308931B24A4B}"/>
                  </a:ext>
                </a:extLst>
              </p14:cNvPr>
              <p14:cNvContentPartPr/>
              <p14:nvPr/>
            </p14:nvContentPartPr>
            <p14:xfrm>
              <a:off x="6117817" y="1300774"/>
              <a:ext cx="3525120" cy="2500920"/>
            </p14:xfrm>
          </p:contentPart>
        </mc:Choice>
        <mc:Fallback xmlns="">
          <p:pic>
            <p:nvPicPr>
              <p:cNvPr id="34" name="Ink 33">
                <a:extLst>
                  <a:ext uri="{FF2B5EF4-FFF2-40B4-BE49-F238E27FC236}">
                    <a16:creationId xmlns:a16="http://schemas.microsoft.com/office/drawing/2014/main" id="{A25BC576-953D-8141-A531-308931B24A4B}"/>
                  </a:ext>
                </a:extLst>
              </p:cNvPr>
              <p:cNvPicPr/>
              <p:nvPr/>
            </p:nvPicPr>
            <p:blipFill>
              <a:blip r:embed="rId4"/>
              <a:stretch>
                <a:fillRect/>
              </a:stretch>
            </p:blipFill>
            <p:spPr>
              <a:xfrm>
                <a:off x="6063817" y="1192758"/>
                <a:ext cx="3632760" cy="271659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5" name="Ink 34">
                <a:extLst>
                  <a:ext uri="{FF2B5EF4-FFF2-40B4-BE49-F238E27FC236}">
                    <a16:creationId xmlns:a16="http://schemas.microsoft.com/office/drawing/2014/main" id="{1EAA6DBE-09A1-2045-90C8-B9589C58EA20}"/>
                  </a:ext>
                </a:extLst>
              </p14:cNvPr>
              <p14:cNvContentPartPr/>
              <p14:nvPr/>
            </p14:nvContentPartPr>
            <p14:xfrm>
              <a:off x="7419537" y="2422321"/>
              <a:ext cx="499680" cy="42120"/>
            </p14:xfrm>
          </p:contentPart>
        </mc:Choice>
        <mc:Fallback xmlns="">
          <p:pic>
            <p:nvPicPr>
              <p:cNvPr id="35" name="Ink 34">
                <a:extLst>
                  <a:ext uri="{FF2B5EF4-FFF2-40B4-BE49-F238E27FC236}">
                    <a16:creationId xmlns:a16="http://schemas.microsoft.com/office/drawing/2014/main" id="{1EAA6DBE-09A1-2045-90C8-B9589C58EA20}"/>
                  </a:ext>
                </a:extLst>
              </p:cNvPr>
              <p:cNvPicPr/>
              <p:nvPr/>
            </p:nvPicPr>
            <p:blipFill>
              <a:blip r:embed="rId6"/>
              <a:stretch>
                <a:fillRect/>
              </a:stretch>
            </p:blipFill>
            <p:spPr>
              <a:xfrm>
                <a:off x="7365498" y="2314321"/>
                <a:ext cx="607398" cy="257760"/>
              </a:xfrm>
              <a:prstGeom prst="rect">
                <a:avLst/>
              </a:prstGeom>
            </p:spPr>
          </p:pic>
        </mc:Fallback>
      </mc:AlternateContent>
    </p:spTree>
    <p:extLst>
      <p:ext uri="{BB962C8B-B14F-4D97-AF65-F5344CB8AC3E}">
        <p14:creationId xmlns:p14="http://schemas.microsoft.com/office/powerpoint/2010/main" val="90242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 presetClass="entr" presetSubtype="4" fill="hold" grpId="0" nodeType="withEffect">
                                  <p:stCondLst>
                                    <p:cond delay="1000"/>
                                  </p:stCondLst>
                                  <p:childTnLst>
                                    <p:set>
                                      <p:cBhvr>
                                        <p:cTn id="8" dur="1" fill="hold">
                                          <p:stCondLst>
                                            <p:cond delay="0"/>
                                          </p:stCondLst>
                                        </p:cTn>
                                        <p:tgtEl>
                                          <p:spTgt spid="5">
                                            <p:txEl>
                                              <p:pRg st="0" end="0"/>
                                            </p:txEl>
                                          </p:spTgt>
                                        </p:tgtEl>
                                        <p:attrNameLst>
                                          <p:attrName>style.visibility</p:attrName>
                                        </p:attrNameLst>
                                      </p:cBhvr>
                                      <p:to>
                                        <p:strVal val="visible"/>
                                      </p:to>
                                    </p:set>
                                    <p:anim calcmode="lin" valueType="num">
                                      <p:cBhvr additive="base">
                                        <p:cTn id="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0" dur="1000" fill="hold"/>
                                        <p:tgtEl>
                                          <p:spTgt spid="5">
                                            <p:txEl>
                                              <p:pRg st="0" end="0"/>
                                            </p:txEl>
                                          </p:spTgt>
                                        </p:tgtEl>
                                        <p:attrNameLst>
                                          <p:attrName>ppt_y</p:attrName>
                                        </p:attrNameLst>
                                      </p:cBhvr>
                                      <p:tavLst>
                                        <p:tav tm="0">
                                          <p:val>
                                            <p:strVal val="1+#ppt_h/2"/>
                                          </p:val>
                                        </p:tav>
                                        <p:tav tm="100000">
                                          <p:val>
                                            <p:strVal val="#ppt_y"/>
                                          </p:val>
                                        </p:tav>
                                      </p:tavLst>
                                    </p:anim>
                                  </p:childTnLst>
                                </p:cTn>
                              </p:par>
                              <p:par>
                                <p:cTn id="11" presetID="2" presetClass="entr" presetSubtype="4" fill="hold" grpId="0" nodeType="withEffect">
                                  <p:stCondLst>
                                    <p:cond delay="100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100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100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3" presetClass="entr" presetSubtype="10" fill="hold" nodeType="withEffect">
                                  <p:stCondLst>
                                    <p:cond delay="3500"/>
                                  </p:stCondLst>
                                  <p:childTnLst>
                                    <p:set>
                                      <p:cBhvr>
                                        <p:cTn id="24" dur="1" fill="hold">
                                          <p:stCondLst>
                                            <p:cond delay="0"/>
                                          </p:stCondLst>
                                        </p:cTn>
                                        <p:tgtEl>
                                          <p:spTgt spid="20"/>
                                        </p:tgtEl>
                                        <p:attrNameLst>
                                          <p:attrName>style.visibility</p:attrName>
                                        </p:attrNameLst>
                                      </p:cBhvr>
                                      <p:to>
                                        <p:strVal val="visible"/>
                                      </p:to>
                                    </p:set>
                                    <p:animEffect transition="in" filter="blinds(horizontal)">
                                      <p:cBhvr>
                                        <p:cTn id="25" dur="500"/>
                                        <p:tgtEl>
                                          <p:spTgt spid="20"/>
                                        </p:tgtEl>
                                      </p:cBhvr>
                                    </p:animEffect>
                                  </p:childTnLst>
                                </p:cTn>
                              </p:par>
                              <p:par>
                                <p:cTn id="26" presetID="53" presetClass="entr" presetSubtype="16" fill="hold" grpId="0" nodeType="withEffect">
                                  <p:stCondLst>
                                    <p:cond delay="5000"/>
                                  </p:stCondLst>
                                  <p:childTnLst>
                                    <p:set>
                                      <p:cBhvr>
                                        <p:cTn id="27" dur="1" fill="hold">
                                          <p:stCondLst>
                                            <p:cond delay="0"/>
                                          </p:stCondLst>
                                        </p:cTn>
                                        <p:tgtEl>
                                          <p:spTgt spid="27"/>
                                        </p:tgtEl>
                                        <p:attrNameLst>
                                          <p:attrName>style.visibility</p:attrName>
                                        </p:attrNameLst>
                                      </p:cBhvr>
                                      <p:to>
                                        <p:strVal val="visible"/>
                                      </p:to>
                                    </p:set>
                                    <p:anim calcmode="lin" valueType="num">
                                      <p:cBhvr>
                                        <p:cTn id="28" dur="2000" fill="hold"/>
                                        <p:tgtEl>
                                          <p:spTgt spid="27"/>
                                        </p:tgtEl>
                                        <p:attrNameLst>
                                          <p:attrName>ppt_w</p:attrName>
                                        </p:attrNameLst>
                                      </p:cBhvr>
                                      <p:tavLst>
                                        <p:tav tm="0">
                                          <p:val>
                                            <p:fltVal val="0"/>
                                          </p:val>
                                        </p:tav>
                                        <p:tav tm="100000">
                                          <p:val>
                                            <p:strVal val="#ppt_w"/>
                                          </p:val>
                                        </p:tav>
                                      </p:tavLst>
                                    </p:anim>
                                    <p:anim calcmode="lin" valueType="num">
                                      <p:cBhvr>
                                        <p:cTn id="29" dur="2000" fill="hold"/>
                                        <p:tgtEl>
                                          <p:spTgt spid="27"/>
                                        </p:tgtEl>
                                        <p:attrNameLst>
                                          <p:attrName>ppt_h</p:attrName>
                                        </p:attrNameLst>
                                      </p:cBhvr>
                                      <p:tavLst>
                                        <p:tav tm="0">
                                          <p:val>
                                            <p:fltVal val="0"/>
                                          </p:val>
                                        </p:tav>
                                        <p:tav tm="100000">
                                          <p:val>
                                            <p:strVal val="#ppt_h"/>
                                          </p:val>
                                        </p:tav>
                                      </p:tavLst>
                                    </p:anim>
                                    <p:animEffect transition="in" filter="fade">
                                      <p:cBhvr>
                                        <p:cTn id="30" dur="2000"/>
                                        <p:tgtEl>
                                          <p:spTgt spid="27"/>
                                        </p:tgtEl>
                                      </p:cBhvr>
                                    </p:animEffect>
                                  </p:childTnLst>
                                </p:cTn>
                              </p:par>
                              <p:par>
                                <p:cTn id="31" presetID="5" presetClass="entr" presetSubtype="10" fill="hold" nodeType="withEffect">
                                  <p:stCondLst>
                                    <p:cond delay="7500"/>
                                  </p:stCondLst>
                                  <p:childTnLst>
                                    <p:set>
                                      <p:cBhvr>
                                        <p:cTn id="32" dur="1" fill="hold">
                                          <p:stCondLst>
                                            <p:cond delay="0"/>
                                          </p:stCondLst>
                                        </p:cTn>
                                        <p:tgtEl>
                                          <p:spTgt spid="34"/>
                                        </p:tgtEl>
                                        <p:attrNameLst>
                                          <p:attrName>style.visibility</p:attrName>
                                        </p:attrNameLst>
                                      </p:cBhvr>
                                      <p:to>
                                        <p:strVal val="visible"/>
                                      </p:to>
                                    </p:set>
                                    <p:animEffect transition="in" filter="checkerboard(across)">
                                      <p:cBhvr>
                                        <p:cTn id="33" dur="500"/>
                                        <p:tgtEl>
                                          <p:spTgt spid="34"/>
                                        </p:tgtEl>
                                      </p:cBhvr>
                                    </p:animEffect>
                                  </p:childTnLst>
                                </p:cTn>
                              </p:par>
                              <p:par>
                                <p:cTn id="34" presetID="2" presetClass="entr" presetSubtype="4" fill="hold" nodeType="withEffect">
                                  <p:stCondLst>
                                    <p:cond delay="900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500" fill="hold"/>
                                        <p:tgtEl>
                                          <p:spTgt spid="35"/>
                                        </p:tgtEl>
                                        <p:attrNameLst>
                                          <p:attrName>ppt_x</p:attrName>
                                        </p:attrNameLst>
                                      </p:cBhvr>
                                      <p:tavLst>
                                        <p:tav tm="0">
                                          <p:val>
                                            <p:strVal val="#ppt_x"/>
                                          </p:val>
                                        </p:tav>
                                        <p:tav tm="100000">
                                          <p:val>
                                            <p:strVal val="#ppt_x"/>
                                          </p:val>
                                        </p:tav>
                                      </p:tavLst>
                                    </p:anim>
                                    <p:anim calcmode="lin" valueType="num">
                                      <p:cBhvr additive="base">
                                        <p:cTn id="37"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2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2827C-A1CD-413E-B5BD-AEF1E908A67C}"/>
              </a:ext>
            </a:extLst>
          </p:cNvPr>
          <p:cNvSpPr>
            <a:spLocks noGrp="1"/>
          </p:cNvSpPr>
          <p:nvPr>
            <p:ph type="title"/>
          </p:nvPr>
        </p:nvSpPr>
        <p:spPr>
          <a:xfrm>
            <a:off x="838200" y="345669"/>
            <a:ext cx="10515600" cy="1325563"/>
          </a:xfrm>
        </p:spPr>
        <p:txBody>
          <a:bodyPr>
            <a:normAutofit/>
          </a:bodyPr>
          <a:lstStyle/>
          <a:p>
            <a:r>
              <a:rPr lang="en-US" sz="4800" b="1" dirty="0"/>
              <a:t>New Laboratory Codes </a:t>
            </a:r>
          </a:p>
        </p:txBody>
      </p:sp>
      <p:sp>
        <p:nvSpPr>
          <p:cNvPr id="3" name="Content Placeholder 2">
            <a:extLst>
              <a:ext uri="{FF2B5EF4-FFF2-40B4-BE49-F238E27FC236}">
                <a16:creationId xmlns:a16="http://schemas.microsoft.com/office/drawing/2014/main" id="{96335A81-069B-4F1B-9572-5E0C3B5429FE}"/>
              </a:ext>
            </a:extLst>
          </p:cNvPr>
          <p:cNvSpPr>
            <a:spLocks noGrp="1"/>
          </p:cNvSpPr>
          <p:nvPr>
            <p:ph idx="1"/>
          </p:nvPr>
        </p:nvSpPr>
        <p:spPr/>
        <p:txBody>
          <a:bodyPr>
            <a:normAutofit lnSpcReduction="10000"/>
          </a:bodyPr>
          <a:lstStyle/>
          <a:p>
            <a:r>
              <a:rPr lang="en-US" dirty="0"/>
              <a:t>AMA created two additional CPT codes for patients receiving blood tests that detect COVID-19 antibodies. </a:t>
            </a:r>
          </a:p>
          <a:p>
            <a:pPr lvl="1"/>
            <a:r>
              <a:rPr lang="en-US" dirty="0"/>
              <a:t>86328, </a:t>
            </a:r>
            <a:r>
              <a:rPr lang="en-US" i="1" dirty="0"/>
              <a:t>Immunoassay for infectious agent antibody(</a:t>
            </a:r>
            <a:r>
              <a:rPr lang="en-US" i="1" dirty="0" err="1"/>
              <a:t>ies</a:t>
            </a:r>
            <a:r>
              <a:rPr lang="en-US" i="1" dirty="0"/>
              <a:t>), qualitative or semiquantitative, single step method (e.g., reagent strip); severe acute respiratory syndrome coronavirus 2 (SARS-CoV-2) (Coronavirus disease [COVID-19])</a:t>
            </a:r>
          </a:p>
          <a:p>
            <a:pPr lvl="1"/>
            <a:r>
              <a:rPr lang="en-US" dirty="0"/>
              <a:t>86769, </a:t>
            </a:r>
            <a:r>
              <a:rPr lang="en-US" i="1" dirty="0"/>
              <a:t>Antibody; severe acute respiratory syndrome coronavirus 2 (SARS-</a:t>
            </a:r>
            <a:r>
              <a:rPr lang="en-US" i="1" dirty="0" err="1"/>
              <a:t>CoV</a:t>
            </a:r>
            <a:r>
              <a:rPr lang="en-US" i="1" dirty="0"/>
              <a:t>-s) (Coronavirus disease [COVID-19])</a:t>
            </a:r>
          </a:p>
          <a:p>
            <a:pPr marL="457200" lvl="1" indent="0">
              <a:buNone/>
            </a:pPr>
            <a:endParaRPr lang="en-US" i="1" dirty="0"/>
          </a:p>
          <a:p>
            <a:pPr marL="457200" lvl="1" indent="0">
              <a:buNone/>
            </a:pPr>
            <a:r>
              <a:rPr lang="en-US" i="1" dirty="0"/>
              <a:t>The AAOS Telemedicine Coding Guide on the COVID Member Resource webpage contains these updates and more: </a:t>
            </a:r>
            <a:r>
              <a:rPr lang="en-US" dirty="0">
                <a:hlinkClick r:id="rId2"/>
              </a:rPr>
              <a:t>https://www.aaos.org/globalassets/about/covid-19/aaos-coding-guide_covid19.pdf</a:t>
            </a:r>
            <a:endParaRPr lang="en-US" i="1" dirty="0"/>
          </a:p>
        </p:txBody>
      </p:sp>
    </p:spTree>
    <p:extLst>
      <p:ext uri="{BB962C8B-B14F-4D97-AF65-F5344CB8AC3E}">
        <p14:creationId xmlns:p14="http://schemas.microsoft.com/office/powerpoint/2010/main" val="80788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5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FAD1A-3F39-4C9B-98F9-11EDC9378567}"/>
              </a:ext>
            </a:extLst>
          </p:cNvPr>
          <p:cNvSpPr>
            <a:spLocks noGrp="1"/>
          </p:cNvSpPr>
          <p:nvPr>
            <p:ph type="title"/>
          </p:nvPr>
        </p:nvSpPr>
        <p:spPr>
          <a:xfrm>
            <a:off x="434162" y="321464"/>
            <a:ext cx="11144694" cy="1325563"/>
          </a:xfrm>
        </p:spPr>
        <p:txBody>
          <a:bodyPr>
            <a:normAutofit fontScale="90000"/>
          </a:bodyPr>
          <a:lstStyle/>
          <a:p>
            <a:r>
              <a:rPr lang="en-US" b="1" dirty="0"/>
              <a:t>New Toolkit to Help States Navigate COVID-19 Health Workforce Challenges</a:t>
            </a:r>
          </a:p>
        </p:txBody>
      </p:sp>
      <p:sp>
        <p:nvSpPr>
          <p:cNvPr id="3" name="Content Placeholder 2">
            <a:extLst>
              <a:ext uri="{FF2B5EF4-FFF2-40B4-BE49-F238E27FC236}">
                <a16:creationId xmlns:a16="http://schemas.microsoft.com/office/drawing/2014/main" id="{EBDC72D5-3151-4DFD-8857-D1719CFFCB76}"/>
              </a:ext>
            </a:extLst>
          </p:cNvPr>
          <p:cNvSpPr>
            <a:spLocks noGrp="1"/>
          </p:cNvSpPr>
          <p:nvPr>
            <p:ph idx="1"/>
          </p:nvPr>
        </p:nvSpPr>
        <p:spPr>
          <a:xfrm>
            <a:off x="918662" y="1647027"/>
            <a:ext cx="8547139" cy="4372245"/>
          </a:xfrm>
        </p:spPr>
        <p:txBody>
          <a:bodyPr>
            <a:normAutofit fontScale="92500" lnSpcReduction="20000"/>
          </a:bodyPr>
          <a:lstStyle/>
          <a:p>
            <a:pPr marL="0" indent="0">
              <a:buNone/>
            </a:pPr>
            <a:r>
              <a:rPr lang="en-US" dirty="0"/>
              <a:t>CMS announced the launch of a new toolkit to help states navigate COVID-19 health workforce challenges. The toolkit provides:</a:t>
            </a:r>
          </a:p>
          <a:p>
            <a:pPr lvl="1"/>
            <a:r>
              <a:rPr lang="en-US" sz="2000" dirty="0"/>
              <a:t>Information on funding flexibilities</a:t>
            </a:r>
          </a:p>
          <a:p>
            <a:pPr lvl="1"/>
            <a:r>
              <a:rPr lang="en-US" sz="2000" dirty="0"/>
              <a:t>Liability protections</a:t>
            </a:r>
          </a:p>
          <a:p>
            <a:pPr lvl="1"/>
            <a:r>
              <a:rPr lang="en-US" sz="2000" dirty="0"/>
              <a:t>Workforce training</a:t>
            </a:r>
          </a:p>
          <a:p>
            <a:pPr lvl="1"/>
            <a:r>
              <a:rPr lang="en-US" sz="2000" dirty="0"/>
              <a:t>Up-to-date best practices</a:t>
            </a:r>
          </a:p>
          <a:p>
            <a:r>
              <a:rPr lang="en-US" sz="2400" dirty="0"/>
              <a:t>Technical Resources Assistance Center and Information Exchange (TRACIE)</a:t>
            </a:r>
          </a:p>
          <a:p>
            <a:pPr lvl="1"/>
            <a:r>
              <a:rPr lang="en-US" sz="2000" dirty="0"/>
              <a:t>Information exchange of case studies &amp; additional peer-to-peer communications</a:t>
            </a:r>
            <a:br>
              <a:rPr lang="en-US" sz="2000" dirty="0"/>
            </a:br>
            <a:endParaRPr lang="en-US" sz="2000" dirty="0"/>
          </a:p>
          <a:p>
            <a:pPr marL="457200" lvl="1" indent="0">
              <a:buNone/>
            </a:pPr>
            <a:r>
              <a:rPr lang="en-US" sz="2000" dirty="0"/>
              <a:t>To view the COVID-10 Healthcare Workforce Toolkits visit the AAOS.org website or the HHS website: </a:t>
            </a:r>
            <a:r>
              <a:rPr lang="en-US" u="sng" dirty="0">
                <a:hlinkClick r:id="rId2"/>
              </a:rPr>
              <a:t>https://asprtracie.hhs.gov/Workforce-Virtual-Toolkit</a:t>
            </a:r>
            <a:endParaRPr lang="en-US" sz="2000" dirty="0"/>
          </a:p>
          <a:p>
            <a:pPr marL="0" indent="0">
              <a:buNone/>
            </a:pPr>
            <a:endParaRPr lang="en-US" sz="2400" dirty="0"/>
          </a:p>
          <a:p>
            <a:endParaRPr lang="en-US" sz="2400" dirty="0"/>
          </a:p>
          <a:p>
            <a:pPr marL="914400" lvl="2" indent="0">
              <a:buNone/>
            </a:pPr>
            <a:endParaRPr lang="en-US" sz="2400" dirty="0"/>
          </a:p>
          <a:p>
            <a:pPr lvl="1"/>
            <a:endParaRPr lang="en-US" dirty="0"/>
          </a:p>
          <a:p>
            <a:pPr lvl="1"/>
            <a:endParaRPr lang="en-US" dirty="0"/>
          </a:p>
          <a:p>
            <a:pPr lvl="1"/>
            <a:endParaRPr lang="en-US" dirty="0"/>
          </a:p>
        </p:txBody>
      </p:sp>
      <p:sp>
        <p:nvSpPr>
          <p:cNvPr id="5" name="Left Arrow 4">
            <a:extLst>
              <a:ext uri="{FF2B5EF4-FFF2-40B4-BE49-F238E27FC236}">
                <a16:creationId xmlns:a16="http://schemas.microsoft.com/office/drawing/2014/main" id="{06C8EDAE-AE54-964F-AF87-CA0285F8399A}"/>
              </a:ext>
            </a:extLst>
          </p:cNvPr>
          <p:cNvSpPr/>
          <p:nvPr/>
        </p:nvSpPr>
        <p:spPr>
          <a:xfrm>
            <a:off x="3746054" y="2794891"/>
            <a:ext cx="2140084" cy="3274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a:extLst>
              <a:ext uri="{FF2B5EF4-FFF2-40B4-BE49-F238E27FC236}">
                <a16:creationId xmlns:a16="http://schemas.microsoft.com/office/drawing/2014/main" id="{8D13D790-FCBE-9C4E-AE3E-7D1EE452CA38}"/>
              </a:ext>
            </a:extLst>
          </p:cNvPr>
          <p:cNvSpPr/>
          <p:nvPr/>
        </p:nvSpPr>
        <p:spPr>
          <a:xfrm>
            <a:off x="8784981" y="5051706"/>
            <a:ext cx="1984442" cy="34844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173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150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15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1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15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150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150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150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150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2" presetClass="entr" presetSubtype="4" fill="hold" grpId="0" nodeType="withEffect">
                                  <p:stCondLst>
                                    <p:cond delay="300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450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3E832-37C1-43FC-ACCB-7E10AE94458A}"/>
              </a:ext>
            </a:extLst>
          </p:cNvPr>
          <p:cNvSpPr>
            <a:spLocks noGrp="1"/>
          </p:cNvSpPr>
          <p:nvPr>
            <p:ph type="title"/>
          </p:nvPr>
        </p:nvSpPr>
        <p:spPr>
          <a:xfrm>
            <a:off x="4137992" y="2313194"/>
            <a:ext cx="3674165" cy="1325563"/>
          </a:xfrm>
        </p:spPr>
        <p:txBody>
          <a:bodyPr/>
          <a:lstStyle/>
          <a:p>
            <a:r>
              <a:rPr lang="en-US"/>
              <a:t>Questions?</a:t>
            </a:r>
          </a:p>
        </p:txBody>
      </p:sp>
    </p:spTree>
    <p:extLst>
      <p:ext uri="{BB962C8B-B14F-4D97-AF65-F5344CB8AC3E}">
        <p14:creationId xmlns:p14="http://schemas.microsoft.com/office/powerpoint/2010/main" val="26292688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4C172-927C-4373-B386-43782D24520B}"/>
              </a:ext>
            </a:extLst>
          </p:cNvPr>
          <p:cNvSpPr>
            <a:spLocks noGrp="1"/>
          </p:cNvSpPr>
          <p:nvPr>
            <p:ph type="title"/>
          </p:nvPr>
        </p:nvSpPr>
        <p:spPr>
          <a:xfrm>
            <a:off x="433500" y="143576"/>
            <a:ext cx="10515600" cy="1325563"/>
          </a:xfrm>
        </p:spPr>
        <p:txBody>
          <a:bodyPr/>
          <a:lstStyle/>
          <a:p>
            <a:r>
              <a:rPr lang="en-US"/>
              <a:t>Bylaws Amendments</a:t>
            </a:r>
          </a:p>
        </p:txBody>
      </p:sp>
      <p:sp>
        <p:nvSpPr>
          <p:cNvPr id="5" name="TextBox 4">
            <a:extLst>
              <a:ext uri="{FF2B5EF4-FFF2-40B4-BE49-F238E27FC236}">
                <a16:creationId xmlns:a16="http://schemas.microsoft.com/office/drawing/2014/main" id="{7F1F2C98-AD17-4516-A40C-32BB9D9E453E}"/>
              </a:ext>
            </a:extLst>
          </p:cNvPr>
          <p:cNvSpPr txBox="1"/>
          <p:nvPr/>
        </p:nvSpPr>
        <p:spPr>
          <a:xfrm>
            <a:off x="1268710" y="1718583"/>
            <a:ext cx="3721212" cy="769441"/>
          </a:xfrm>
          <a:prstGeom prst="rect">
            <a:avLst/>
          </a:prstGeom>
          <a:noFill/>
        </p:spPr>
        <p:txBody>
          <a:bodyPr wrap="none" rtlCol="0">
            <a:spAutoFit/>
          </a:bodyPr>
          <a:lstStyle/>
          <a:p>
            <a:r>
              <a:rPr lang="en-US" sz="4400">
                <a:latin typeface="Arial" panose="020B0604020202020204" pitchFamily="34" charset="0"/>
                <a:cs typeface="Arial" panose="020B0604020202020204" pitchFamily="34" charset="0"/>
              </a:rPr>
              <a:t>Get the FAQ’s</a:t>
            </a:r>
          </a:p>
        </p:txBody>
      </p:sp>
      <p:sp>
        <p:nvSpPr>
          <p:cNvPr id="6" name="Rectangle 5">
            <a:extLst>
              <a:ext uri="{FF2B5EF4-FFF2-40B4-BE49-F238E27FC236}">
                <a16:creationId xmlns:a16="http://schemas.microsoft.com/office/drawing/2014/main" id="{77626263-0202-48BA-9A90-C177BEEBF1D8}"/>
              </a:ext>
            </a:extLst>
          </p:cNvPr>
          <p:cNvSpPr/>
          <p:nvPr/>
        </p:nvSpPr>
        <p:spPr>
          <a:xfrm>
            <a:off x="1919787" y="2488024"/>
            <a:ext cx="2408583" cy="369332"/>
          </a:xfrm>
          <a:prstGeom prst="rect">
            <a:avLst/>
          </a:prstGeom>
        </p:spPr>
        <p:txBody>
          <a:bodyPr wrap="square" anchor="t">
            <a:spAutoFit/>
          </a:bodyPr>
          <a:lstStyle/>
          <a:p>
            <a:r>
              <a:rPr lang="en-US" u="sng" dirty="0">
                <a:solidFill>
                  <a:srgbClr val="0563C1"/>
                </a:solidFill>
                <a:latin typeface="Calibri"/>
                <a:cs typeface="Calibri"/>
              </a:rPr>
              <a:t>aaos.org/bylawsfaq</a:t>
            </a:r>
            <a:endParaRPr lang="en-US" dirty="0">
              <a:latin typeface="Calibri"/>
              <a:cs typeface="Calibri"/>
            </a:endParaRPr>
          </a:p>
        </p:txBody>
      </p:sp>
      <p:sp>
        <p:nvSpPr>
          <p:cNvPr id="9" name="Rectangle 8">
            <a:extLst>
              <a:ext uri="{FF2B5EF4-FFF2-40B4-BE49-F238E27FC236}">
                <a16:creationId xmlns:a16="http://schemas.microsoft.com/office/drawing/2014/main" id="{FEE61D68-E8CA-45F7-BDFC-EB134936A702}"/>
              </a:ext>
            </a:extLst>
          </p:cNvPr>
          <p:cNvSpPr/>
          <p:nvPr/>
        </p:nvSpPr>
        <p:spPr>
          <a:xfrm>
            <a:off x="9929191" y="2857356"/>
            <a:ext cx="606287" cy="5716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7" descr="A screenshot of a social media post&#10;&#10;Description generated with very high confidence">
            <a:extLst>
              <a:ext uri="{FF2B5EF4-FFF2-40B4-BE49-F238E27FC236}">
                <a16:creationId xmlns:a16="http://schemas.microsoft.com/office/drawing/2014/main" id="{8758A918-54B4-4005-9118-CF37CEA11A17}"/>
              </a:ext>
            </a:extLst>
          </p:cNvPr>
          <p:cNvPicPr>
            <a:picLocks noChangeAspect="1"/>
          </p:cNvPicPr>
          <p:nvPr/>
        </p:nvPicPr>
        <p:blipFill>
          <a:blip r:embed="rId2"/>
          <a:stretch>
            <a:fillRect/>
          </a:stretch>
        </p:blipFill>
        <p:spPr>
          <a:xfrm>
            <a:off x="6135832" y="1189570"/>
            <a:ext cx="4535631" cy="5440016"/>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4678549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F7989-F781-42C1-972F-5D0324819766}"/>
              </a:ext>
            </a:extLst>
          </p:cNvPr>
          <p:cNvSpPr>
            <a:spLocks noGrp="1"/>
          </p:cNvSpPr>
          <p:nvPr>
            <p:ph type="title"/>
          </p:nvPr>
        </p:nvSpPr>
        <p:spPr>
          <a:xfrm>
            <a:off x="689113" y="424760"/>
            <a:ext cx="10515600" cy="1325563"/>
          </a:xfrm>
        </p:spPr>
        <p:txBody>
          <a:bodyPr/>
          <a:lstStyle/>
          <a:p>
            <a:pPr algn="ctr"/>
            <a:r>
              <a:rPr lang="en-US">
                <a:latin typeface="Arial Black"/>
              </a:rPr>
              <a:t>We are in this together.</a:t>
            </a:r>
          </a:p>
        </p:txBody>
      </p:sp>
      <p:pic>
        <p:nvPicPr>
          <p:cNvPr id="4" name="Picture 3">
            <a:extLst>
              <a:ext uri="{FF2B5EF4-FFF2-40B4-BE49-F238E27FC236}">
                <a16:creationId xmlns:a16="http://schemas.microsoft.com/office/drawing/2014/main" id="{4DE94F25-E08F-4173-AB3E-0427D08C0463}"/>
              </a:ext>
            </a:extLst>
          </p:cNvPr>
          <p:cNvPicPr>
            <a:picLocks noChangeAspect="1"/>
          </p:cNvPicPr>
          <p:nvPr/>
        </p:nvPicPr>
        <p:blipFill rotWithShape="1">
          <a:blip r:embed="rId2"/>
          <a:srcRect l="859" t="840" r="50364" b="3419"/>
          <a:stretch/>
        </p:blipFill>
        <p:spPr>
          <a:xfrm>
            <a:off x="3286606" y="1845573"/>
            <a:ext cx="5320614" cy="2953407"/>
          </a:xfrm>
          <a:prstGeom prst="rect">
            <a:avLst/>
          </a:prstGeom>
          <a:ln w="57150">
            <a:solidFill>
              <a:srgbClr val="A37860"/>
            </a:solidFill>
          </a:ln>
        </p:spPr>
      </p:pic>
      <p:sp>
        <p:nvSpPr>
          <p:cNvPr id="9" name="Isosceles Triangle 8">
            <a:extLst>
              <a:ext uri="{FF2B5EF4-FFF2-40B4-BE49-F238E27FC236}">
                <a16:creationId xmlns:a16="http://schemas.microsoft.com/office/drawing/2014/main" id="{F954781D-B21D-49A6-B418-36C95E9C1757}"/>
              </a:ext>
            </a:extLst>
          </p:cNvPr>
          <p:cNvSpPr/>
          <p:nvPr/>
        </p:nvSpPr>
        <p:spPr>
          <a:xfrm rot="5400000">
            <a:off x="5794352" y="3277361"/>
            <a:ext cx="291560" cy="308264"/>
          </a:xfrm>
          <a:prstGeom prst="triangle">
            <a:avLst>
              <a:gd name="adj" fmla="val 51680"/>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8153F5B3-D88A-4E66-97EF-3A1F67391FF9}"/>
              </a:ext>
            </a:extLst>
          </p:cNvPr>
          <p:cNvSpPr txBox="1"/>
          <p:nvPr/>
        </p:nvSpPr>
        <p:spPr>
          <a:xfrm>
            <a:off x="4390373" y="5256757"/>
            <a:ext cx="374528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u="sng">
                <a:cs typeface="Calibri"/>
                <a:hlinkClick r:id="rId3"/>
              </a:rPr>
              <a:t> </a:t>
            </a:r>
            <a:r>
              <a:rPr lang="en-US" sz="2000">
                <a:cs typeface="Calibri"/>
                <a:hlinkClick r:id="rId3"/>
              </a:rPr>
              <a:t>www.aaos.org/COVID19Leaders</a:t>
            </a:r>
            <a:endParaRPr lang="en-US" sz="3600"/>
          </a:p>
        </p:txBody>
      </p:sp>
      <p:sp>
        <p:nvSpPr>
          <p:cNvPr id="6" name="TextBox 5">
            <a:extLst>
              <a:ext uri="{FF2B5EF4-FFF2-40B4-BE49-F238E27FC236}">
                <a16:creationId xmlns:a16="http://schemas.microsoft.com/office/drawing/2014/main" id="{C876520E-CC89-43FD-8D4C-AE1E036C2C15}"/>
              </a:ext>
            </a:extLst>
          </p:cNvPr>
          <p:cNvSpPr txBox="1"/>
          <p:nvPr/>
        </p:nvSpPr>
        <p:spPr>
          <a:xfrm>
            <a:off x="5055166" y="5065604"/>
            <a:ext cx="19707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To view video, visit</a:t>
            </a:r>
          </a:p>
        </p:txBody>
      </p:sp>
    </p:spTree>
    <p:extLst>
      <p:ext uri="{BB962C8B-B14F-4D97-AF65-F5344CB8AC3E}">
        <p14:creationId xmlns:p14="http://schemas.microsoft.com/office/powerpoint/2010/main" val="210619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Considerations </a:t>
            </a:r>
          </a:p>
        </p:txBody>
      </p:sp>
      <p:sp>
        <p:nvSpPr>
          <p:cNvPr id="3" name="Content Placeholder 2"/>
          <p:cNvSpPr>
            <a:spLocks noGrp="1"/>
          </p:cNvSpPr>
          <p:nvPr>
            <p:ph idx="1"/>
          </p:nvPr>
        </p:nvSpPr>
        <p:spPr>
          <a:xfrm>
            <a:off x="923925" y="1511300"/>
            <a:ext cx="10515600" cy="4351338"/>
          </a:xfrm>
        </p:spPr>
        <p:txBody>
          <a:bodyPr>
            <a:normAutofit lnSpcReduction="10000"/>
          </a:bodyPr>
          <a:lstStyle/>
          <a:p>
            <a:r>
              <a:rPr lang="en-US" dirty="0"/>
              <a:t>Has your area seen a </a:t>
            </a:r>
            <a:r>
              <a:rPr lang="en-US" b="1" dirty="0"/>
              <a:t>sustained reduction </a:t>
            </a:r>
            <a:r>
              <a:rPr lang="en-US" dirty="0"/>
              <a:t>(i.e. ≥ 14 days) in new cases of COVID-19? </a:t>
            </a:r>
            <a:endParaRPr lang="en-US" dirty="0">
              <a:effectLst/>
            </a:endParaRPr>
          </a:p>
          <a:p>
            <a:r>
              <a:rPr lang="en-US" dirty="0"/>
              <a:t>Are all patients in your area with COVID-19 symptoms able to access testing?</a:t>
            </a:r>
          </a:p>
          <a:p>
            <a:r>
              <a:rPr lang="en-US" dirty="0"/>
              <a:t>Is your state able to conduct active monitoring of confirmed or suspected cases and their contacts?</a:t>
            </a:r>
          </a:p>
          <a:p>
            <a:r>
              <a:rPr lang="en-US" dirty="0"/>
              <a:t>Are you able to verify if your patients have undergone testing?</a:t>
            </a:r>
          </a:p>
          <a:p>
            <a:r>
              <a:rPr lang="en-US" dirty="0"/>
              <a:t>Should different criteria apply to patients with higher risk of severe consequences from a COVID-19 infection?</a:t>
            </a:r>
          </a:p>
          <a:p>
            <a:pPr lvl="1"/>
            <a:r>
              <a:rPr lang="en-US" dirty="0"/>
              <a:t>Specifically those 65+ or with significant co-morbidities</a:t>
            </a:r>
          </a:p>
        </p:txBody>
      </p:sp>
    </p:spTree>
    <p:extLst>
      <p:ext uri="{BB962C8B-B14F-4D97-AF65-F5344CB8AC3E}">
        <p14:creationId xmlns:p14="http://schemas.microsoft.com/office/powerpoint/2010/main" val="915674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AAOS Guidelines</a:t>
            </a:r>
          </a:p>
        </p:txBody>
      </p:sp>
      <p:sp>
        <p:nvSpPr>
          <p:cNvPr id="3" name="Content Placeholder 2"/>
          <p:cNvSpPr>
            <a:spLocks noGrp="1"/>
          </p:cNvSpPr>
          <p:nvPr>
            <p:ph idx="1"/>
          </p:nvPr>
        </p:nvSpPr>
        <p:spPr>
          <a:xfrm>
            <a:off x="838200" y="1520825"/>
            <a:ext cx="10515600" cy="4351338"/>
          </a:xfrm>
        </p:spPr>
        <p:txBody>
          <a:bodyPr>
            <a:normAutofit lnSpcReduction="10000"/>
          </a:bodyPr>
          <a:lstStyle/>
          <a:p>
            <a:r>
              <a:rPr lang="en-US" b="1" dirty="0"/>
              <a:t>Priority #1</a:t>
            </a:r>
          </a:p>
          <a:p>
            <a:pPr lvl="1"/>
            <a:r>
              <a:rPr lang="en-US" dirty="0"/>
              <a:t>The </a:t>
            </a:r>
            <a:r>
              <a:rPr lang="en-US" b="1" dirty="0"/>
              <a:t>safety of patients </a:t>
            </a:r>
            <a:r>
              <a:rPr lang="en-US" dirty="0"/>
              <a:t>is highest priority when considering the provision of health care services, items and procedures during the COVID-19 pandemic.</a:t>
            </a:r>
          </a:p>
          <a:p>
            <a:r>
              <a:rPr lang="en-US" b="1" dirty="0"/>
              <a:t>Priority #2</a:t>
            </a:r>
          </a:p>
          <a:p>
            <a:pPr lvl="1"/>
            <a:r>
              <a:rPr lang="en-US" dirty="0"/>
              <a:t>The safety of health care personnel and staff should be next highest priority, after accounting for patient safety, when considering the provision of health care services, items and procedures.</a:t>
            </a:r>
          </a:p>
          <a:p>
            <a:r>
              <a:rPr lang="en-US" b="1" dirty="0"/>
              <a:t>Screening</a:t>
            </a:r>
            <a:r>
              <a:rPr lang="en-US" dirty="0"/>
              <a:t> of patients and health care workers is essential </a:t>
            </a:r>
          </a:p>
          <a:p>
            <a:r>
              <a:rPr lang="en-US" b="1" dirty="0"/>
              <a:t>Testing</a:t>
            </a:r>
            <a:r>
              <a:rPr lang="en-US" dirty="0"/>
              <a:t> should be utilized as much as availability allows </a:t>
            </a:r>
          </a:p>
          <a:p>
            <a:r>
              <a:rPr lang="en-US" dirty="0"/>
              <a:t>Go to the </a:t>
            </a:r>
            <a:r>
              <a:rPr lang="en-US" b="1" dirty="0"/>
              <a:t>AAOS COVID-19 Resource Center </a:t>
            </a:r>
            <a:r>
              <a:rPr lang="en-US" dirty="0"/>
              <a:t>– Guidance for Elective Surgery</a:t>
            </a:r>
          </a:p>
        </p:txBody>
      </p:sp>
    </p:spTree>
    <p:extLst>
      <p:ext uri="{BB962C8B-B14F-4D97-AF65-F5344CB8AC3E}">
        <p14:creationId xmlns:p14="http://schemas.microsoft.com/office/powerpoint/2010/main" val="2894961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CMS Guidelines</a:t>
            </a:r>
          </a:p>
        </p:txBody>
      </p:sp>
      <p:sp>
        <p:nvSpPr>
          <p:cNvPr id="3" name="Content Placeholder 2"/>
          <p:cNvSpPr>
            <a:spLocks noGrp="1"/>
          </p:cNvSpPr>
          <p:nvPr>
            <p:ph idx="1"/>
          </p:nvPr>
        </p:nvSpPr>
        <p:spPr>
          <a:xfrm>
            <a:off x="977348" y="1610277"/>
            <a:ext cx="9975574" cy="4351338"/>
          </a:xfrm>
        </p:spPr>
        <p:txBody>
          <a:bodyPr/>
          <a:lstStyle/>
          <a:p>
            <a:r>
              <a:rPr lang="en-US"/>
              <a:t>Adequate facilities, workforce, testing, and supplies are available to handle resumption of surgery </a:t>
            </a:r>
          </a:p>
          <a:p>
            <a:r>
              <a:rPr lang="en-US"/>
              <a:t>Adequate workforce across phases of care (e.g. availability of clinicians, nurses, anesthesia, pharmacy, imaging, pathology support and post-acute care</a:t>
            </a:r>
          </a:p>
          <a:p>
            <a:r>
              <a:rPr lang="en-US"/>
              <a:t>Screening all patients and health care workers, testing when available</a:t>
            </a:r>
          </a:p>
          <a:p>
            <a:r>
              <a:rPr lang="en-US"/>
              <a:t>Go to the AAOS COVID-19 Resource Center – Guidance for Elective Surgery</a:t>
            </a:r>
          </a:p>
        </p:txBody>
      </p:sp>
      <p:pic>
        <p:nvPicPr>
          <p:cNvPr id="4" name="Picture 3">
            <a:extLst>
              <a:ext uri="{FF2B5EF4-FFF2-40B4-BE49-F238E27FC236}">
                <a16:creationId xmlns:a16="http://schemas.microsoft.com/office/drawing/2014/main" id="{F2E2ED6A-D32D-4460-BA33-2C198172E7BF}"/>
              </a:ext>
            </a:extLst>
          </p:cNvPr>
          <p:cNvPicPr>
            <a:picLocks noChangeAspect="1"/>
          </p:cNvPicPr>
          <p:nvPr/>
        </p:nvPicPr>
        <p:blipFill>
          <a:blip r:embed="rId2"/>
          <a:stretch>
            <a:fillRect/>
          </a:stretch>
        </p:blipFill>
        <p:spPr>
          <a:xfrm>
            <a:off x="8602660" y="432118"/>
            <a:ext cx="2751140" cy="1111166"/>
          </a:xfrm>
          <a:prstGeom prst="rect">
            <a:avLst/>
          </a:prstGeom>
        </p:spPr>
      </p:pic>
    </p:spTree>
    <p:extLst>
      <p:ext uri="{BB962C8B-B14F-4D97-AF65-F5344CB8AC3E}">
        <p14:creationId xmlns:p14="http://schemas.microsoft.com/office/powerpoint/2010/main" val="3639854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are the risks ? </a:t>
            </a:r>
          </a:p>
        </p:txBody>
      </p:sp>
      <p:sp>
        <p:nvSpPr>
          <p:cNvPr id="3" name="Content Placeholder 2"/>
          <p:cNvSpPr>
            <a:spLocks noGrp="1"/>
          </p:cNvSpPr>
          <p:nvPr>
            <p:ph idx="1"/>
          </p:nvPr>
        </p:nvSpPr>
        <p:spPr>
          <a:xfrm>
            <a:off x="1066639" y="1548210"/>
            <a:ext cx="5495268" cy="4351338"/>
          </a:xfrm>
        </p:spPr>
        <p:txBody>
          <a:bodyPr/>
          <a:lstStyle/>
          <a:p>
            <a:r>
              <a:rPr lang="en-US"/>
              <a:t>What are the risks of doing surgery on COVID-19+ patients? </a:t>
            </a:r>
          </a:p>
          <a:p>
            <a:r>
              <a:rPr lang="en-US"/>
              <a:t>Does elective surgery increase risk of getting COVID-19? </a:t>
            </a:r>
          </a:p>
          <a:p>
            <a:r>
              <a:rPr lang="en-US"/>
              <a:t>What are the risks of surgery in patients with comorbidity? </a:t>
            </a:r>
          </a:p>
        </p:txBody>
      </p:sp>
      <p:sp>
        <p:nvSpPr>
          <p:cNvPr id="4" name="AutoShape 2" descr="8 global travel risks in 2020 | C&amp;IT">
            <a:extLst>
              <a:ext uri="{FF2B5EF4-FFF2-40B4-BE49-F238E27FC236}">
                <a16:creationId xmlns:a16="http://schemas.microsoft.com/office/drawing/2014/main" id="{BB0AF494-7A4B-469B-AD0D-A867A5C4ED0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4" name="Picture 4" descr="8 global travel risks in 2020 | C&amp;IT">
            <a:extLst>
              <a:ext uri="{FF2B5EF4-FFF2-40B4-BE49-F238E27FC236}">
                <a16:creationId xmlns:a16="http://schemas.microsoft.com/office/drawing/2014/main" id="{1E20C2AA-5203-4A71-BEAD-9421F71E1F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890" r="15392"/>
          <a:stretch/>
        </p:blipFill>
        <p:spPr bwMode="auto">
          <a:xfrm>
            <a:off x="6790346" y="1253331"/>
            <a:ext cx="456345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551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DA4CEB-B6A0-4088-86D3-E0A1C59AF7B5}"/>
              </a:ext>
            </a:extLst>
          </p:cNvPr>
          <p:cNvSpPr/>
          <p:nvPr/>
        </p:nvSpPr>
        <p:spPr>
          <a:xfrm>
            <a:off x="437320" y="805066"/>
            <a:ext cx="4986960" cy="299167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50942" y="1052536"/>
            <a:ext cx="4873338" cy="2633473"/>
          </a:xfrm>
          <a:solidFill>
            <a:srgbClr val="C00000"/>
          </a:solidFill>
          <a:ln>
            <a:noFill/>
          </a:ln>
        </p:spPr>
        <p:txBody>
          <a:bodyPr>
            <a:noAutofit/>
          </a:bodyPr>
          <a:lstStyle/>
          <a:p>
            <a:r>
              <a:rPr lang="en-US" sz="2800">
                <a:solidFill>
                  <a:schemeClr val="bg1"/>
                </a:solidFill>
              </a:rPr>
              <a:t>Clinical characteristics and outcomes of patients undergoing surgeries during the incubation period of COVID-19 infection </a:t>
            </a:r>
            <a:endParaRPr lang="en-US" sz="2800">
              <a:solidFill>
                <a:schemeClr val="bg1"/>
              </a:solidFill>
              <a:latin typeface="+mn-lt"/>
            </a:endParaRPr>
          </a:p>
        </p:txBody>
      </p:sp>
      <p:sp>
        <p:nvSpPr>
          <p:cNvPr id="3" name="Content Placeholder 2"/>
          <p:cNvSpPr>
            <a:spLocks noGrp="1"/>
          </p:cNvSpPr>
          <p:nvPr>
            <p:ph idx="1"/>
          </p:nvPr>
        </p:nvSpPr>
        <p:spPr>
          <a:xfrm>
            <a:off x="5872443" y="670298"/>
            <a:ext cx="5876924" cy="5688853"/>
          </a:xfrm>
        </p:spPr>
        <p:txBody>
          <a:bodyPr>
            <a:noAutofit/>
          </a:bodyPr>
          <a:lstStyle/>
          <a:p>
            <a:r>
              <a:rPr lang="en-US" sz="2400"/>
              <a:t>Thirty-four operative patients, median age = 55 years (IQR, 43–63), 20 (58·8%) patients were women. </a:t>
            </a:r>
          </a:p>
          <a:p>
            <a:r>
              <a:rPr lang="en-US" sz="2400"/>
              <a:t>All patients developed COVID-19 pneumonia shortly after surgery with abnormal findings on chest computed tomographic scans. </a:t>
            </a:r>
          </a:p>
          <a:p>
            <a:r>
              <a:rPr lang="en-US" sz="2400"/>
              <a:t>Common symptoms included fever (31 [91·2%]), fatigue (25 [73·5%]) and dry cough (18 [52·9%]). </a:t>
            </a:r>
          </a:p>
          <a:p>
            <a:r>
              <a:rPr lang="en-US" sz="2400"/>
              <a:t>Fifteen (44·1%) patients required admission to ICU during disease progression, 7 patients (</a:t>
            </a:r>
            <a:r>
              <a:rPr lang="en-US" sz="2400" b="1" i="1" u="sng"/>
              <a:t>20·5%) </a:t>
            </a:r>
            <a:r>
              <a:rPr lang="en-US" sz="2400"/>
              <a:t>died after admission to ICU</a:t>
            </a:r>
          </a:p>
          <a:p>
            <a:r>
              <a:rPr lang="en-US" sz="2400"/>
              <a:t>DOI: </a:t>
            </a:r>
            <a:r>
              <a:rPr lang="en-US" sz="2000">
                <a:hlinkClick r:id="rId2"/>
              </a:rPr>
              <a:t>https://doi.org/10.1016/j.eclinm.2020.100331</a:t>
            </a:r>
            <a:endParaRPr lang="en-US" sz="2000"/>
          </a:p>
          <a:p>
            <a:endParaRPr lang="en-US" sz="2400"/>
          </a:p>
          <a:p>
            <a:endParaRPr lang="en-US" sz="2400"/>
          </a:p>
        </p:txBody>
      </p:sp>
      <p:sp>
        <p:nvSpPr>
          <p:cNvPr id="5" name="Rectangle 4">
            <a:extLst>
              <a:ext uri="{FF2B5EF4-FFF2-40B4-BE49-F238E27FC236}">
                <a16:creationId xmlns:a16="http://schemas.microsoft.com/office/drawing/2014/main" id="{BAED6062-9002-4EE8-B4E0-33059C8C5687}"/>
              </a:ext>
            </a:extLst>
          </p:cNvPr>
          <p:cNvSpPr/>
          <p:nvPr/>
        </p:nvSpPr>
        <p:spPr>
          <a:xfrm>
            <a:off x="550942" y="3953537"/>
            <a:ext cx="3434723" cy="369332"/>
          </a:xfrm>
          <a:prstGeom prst="rect">
            <a:avLst/>
          </a:prstGeom>
        </p:spPr>
        <p:txBody>
          <a:bodyPr wrap="none">
            <a:spAutoFit/>
          </a:bodyPr>
          <a:lstStyle/>
          <a:p>
            <a:r>
              <a:rPr lang="en-US"/>
              <a:t>Shaoquing Lei et. al Lancet  4/4/20</a:t>
            </a:r>
          </a:p>
        </p:txBody>
      </p:sp>
    </p:spTree>
    <p:extLst>
      <p:ext uri="{BB962C8B-B14F-4D97-AF65-F5344CB8AC3E}">
        <p14:creationId xmlns:p14="http://schemas.microsoft.com/office/powerpoint/2010/main" val="3993781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a:t>Risk of getting COVID-19 after elective surgery </a:t>
            </a:r>
          </a:p>
        </p:txBody>
      </p:sp>
      <p:sp>
        <p:nvSpPr>
          <p:cNvPr id="3" name="Content Placeholder 2"/>
          <p:cNvSpPr>
            <a:spLocks noGrp="1"/>
          </p:cNvSpPr>
          <p:nvPr>
            <p:ph sz="half" idx="2"/>
          </p:nvPr>
        </p:nvSpPr>
        <p:spPr>
          <a:xfrm>
            <a:off x="6172200" y="1825625"/>
            <a:ext cx="5181600" cy="4351338"/>
          </a:xfrm>
        </p:spPr>
        <p:txBody>
          <a:bodyPr>
            <a:normAutofit/>
          </a:bodyPr>
          <a:lstStyle/>
          <a:p>
            <a:r>
              <a:rPr lang="en-US" dirty="0"/>
              <a:t>Lancet: </a:t>
            </a:r>
            <a:r>
              <a:rPr lang="en-US" b="1" dirty="0"/>
              <a:t>79%</a:t>
            </a:r>
            <a:r>
              <a:rPr lang="en-US" dirty="0"/>
              <a:t> COVID-19 negative patients developed COVID-19 within two weeks after elective surgery </a:t>
            </a:r>
          </a:p>
        </p:txBody>
      </p:sp>
      <p:pic>
        <p:nvPicPr>
          <p:cNvPr id="6" name="Picture 6" descr="A picture containing woman, room&#10;&#10;Description generated with very high confidence">
            <a:extLst>
              <a:ext uri="{FF2B5EF4-FFF2-40B4-BE49-F238E27FC236}">
                <a16:creationId xmlns:a16="http://schemas.microsoft.com/office/drawing/2014/main" id="{F6F3FC0D-9CE5-4D4A-9E34-FE9ADA9D2982}"/>
              </a:ext>
            </a:extLst>
          </p:cNvPr>
          <p:cNvPicPr>
            <a:picLocks noChangeAspect="1"/>
          </p:cNvPicPr>
          <p:nvPr/>
        </p:nvPicPr>
        <p:blipFill>
          <a:blip r:embed="rId2"/>
          <a:stretch>
            <a:fillRect/>
          </a:stretch>
        </p:blipFill>
        <p:spPr>
          <a:xfrm>
            <a:off x="1081414" y="1954749"/>
            <a:ext cx="4903939" cy="3501733"/>
          </a:xfrm>
          <a:prstGeom prst="rect">
            <a:avLst/>
          </a:prstGeom>
        </p:spPr>
      </p:pic>
    </p:spTree>
    <p:extLst>
      <p:ext uri="{BB962C8B-B14F-4D97-AF65-F5344CB8AC3E}">
        <p14:creationId xmlns:p14="http://schemas.microsoft.com/office/powerpoint/2010/main" val="2394306042"/>
      </p:ext>
    </p:extLst>
  </p:cSld>
  <p:clrMapOvr>
    <a:masterClrMapping/>
  </p:clrMapOvr>
</p:sld>
</file>

<file path=ppt/theme/theme1.xml><?xml version="1.0" encoding="utf-8"?>
<a:theme xmlns:a="http://schemas.openxmlformats.org/drawingml/2006/main" name="Office Theme">
  <a:themeElements>
    <a:clrScheme name="AAOS">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9D4CEAB-E77C-8F45-8092-0C0787D8B517}" vid="{79C26378-CA06-BA47-9775-847456FADD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880D179EEF56F4BB26A900BBA045C44" ma:contentTypeVersion="7" ma:contentTypeDescription="Create a new document." ma:contentTypeScope="" ma:versionID="0e064a0d0b83856dd5166f78941331e5">
  <xsd:schema xmlns:xsd="http://www.w3.org/2001/XMLSchema" xmlns:xs="http://www.w3.org/2001/XMLSchema" xmlns:p="http://schemas.microsoft.com/office/2006/metadata/properties" xmlns:ns3="cc79f544-1f01-49b4-9c0f-5bea944cac80" xmlns:ns4="24972317-bafd-4283-8958-d28088624699" targetNamespace="http://schemas.microsoft.com/office/2006/metadata/properties" ma:root="true" ma:fieldsID="6c8f6ae43f42a0eda7f96fbe645e46a2" ns3:_="" ns4:_="">
    <xsd:import namespace="cc79f544-1f01-49b4-9c0f-5bea944cac80"/>
    <xsd:import namespace="24972317-bafd-4283-8958-d2808862469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79f544-1f01-49b4-9c0f-5bea944cac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972317-bafd-4283-8958-d2808862469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031D50-42C9-4B09-811D-2634A711C261}">
  <ds:schemaRefs>
    <ds:schemaRef ds:uri="http://schemas.microsoft.com/office/2006/documentManagement/types"/>
    <ds:schemaRef ds:uri="http://purl.org/dc/elements/1.1/"/>
    <ds:schemaRef ds:uri="24972317-bafd-4283-8958-d28088624699"/>
    <ds:schemaRef ds:uri="http://schemas.microsoft.com/office/infopath/2007/PartnerControls"/>
    <ds:schemaRef ds:uri="http://purl.org/dc/terms/"/>
    <ds:schemaRef ds:uri="http://www.w3.org/XML/1998/namespace"/>
    <ds:schemaRef ds:uri="http://schemas.microsoft.com/office/2006/metadata/properties"/>
    <ds:schemaRef ds:uri="http://schemas.openxmlformats.org/package/2006/metadata/core-properties"/>
    <ds:schemaRef ds:uri="cc79f544-1f01-49b4-9c0f-5bea944cac80"/>
    <ds:schemaRef ds:uri="http://purl.org/dc/dcmitype/"/>
  </ds:schemaRefs>
</ds:datastoreItem>
</file>

<file path=customXml/itemProps2.xml><?xml version="1.0" encoding="utf-8"?>
<ds:datastoreItem xmlns:ds="http://schemas.openxmlformats.org/officeDocument/2006/customXml" ds:itemID="{E119A022-CA49-4594-8E57-FE517CF1BB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79f544-1f01-49b4-9c0f-5bea944cac80"/>
    <ds:schemaRef ds:uri="24972317-bafd-4283-8958-d280886246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93B3BA-0434-43A5-B005-76E7210949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46</TotalTime>
  <Words>5199</Words>
  <Application>Microsoft Office PowerPoint</Application>
  <PresentationFormat>Widescreen</PresentationFormat>
  <Paragraphs>448</Paragraphs>
  <Slides>38</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Arial Black</vt:lpstr>
      <vt:lpstr>Calibri</vt:lpstr>
      <vt:lpstr>Calibri Light</vt:lpstr>
      <vt:lpstr>Helvetica Neue</vt:lpstr>
      <vt:lpstr>Office Theme</vt:lpstr>
      <vt:lpstr>COVID-19 Response Update</vt:lpstr>
      <vt:lpstr>Agenda</vt:lpstr>
      <vt:lpstr>AAOS Guidelines on Return to Surgery</vt:lpstr>
      <vt:lpstr>Considerations </vt:lpstr>
      <vt:lpstr>AAOS Guidelines</vt:lpstr>
      <vt:lpstr>CMS Guidelines</vt:lpstr>
      <vt:lpstr>What are the risks ? </vt:lpstr>
      <vt:lpstr>Clinical characteristics and outcomes of patients undergoing surgeries during the incubation period of COVID-19 infection </vt:lpstr>
      <vt:lpstr>Risk of getting COVID-19 after elective surgery </vt:lpstr>
      <vt:lpstr>Treatment of proximal femoral fragility fractures in patients with COVID-19 during the SARS-CoV-2 outbreak in Northern Italy  </vt:lpstr>
      <vt:lpstr>Meaning of Data?</vt:lpstr>
      <vt:lpstr>Rights of Employed Physicians</vt:lpstr>
      <vt:lpstr>Current AAOS Thoughts</vt:lpstr>
      <vt:lpstr>Advocacy</vt:lpstr>
      <vt:lpstr>Financial Support for Private Practices</vt:lpstr>
      <vt:lpstr>HIPAA and Telemedicine</vt:lpstr>
      <vt:lpstr>Physician Safety and Benefits</vt:lpstr>
      <vt:lpstr>Physician Owned Hospitals &amp; ASCs</vt:lpstr>
      <vt:lpstr>Relief for Physicians in Medicare Quality Payment Program</vt:lpstr>
      <vt:lpstr>Liability Protections </vt:lpstr>
      <vt:lpstr>PowerPoint Presentation</vt:lpstr>
      <vt:lpstr>PowerPoint Presentation</vt:lpstr>
      <vt:lpstr>PowerPoint Presentation</vt:lpstr>
      <vt:lpstr>COVID-19 State Actions</vt:lpstr>
      <vt:lpstr>PowerPoint Presentation</vt:lpstr>
      <vt:lpstr>States Begin to Ease Elective Procedure Restrictions   </vt:lpstr>
      <vt:lpstr>Our Orthopaedic PAC</vt:lpstr>
      <vt:lpstr>CARES 3.5</vt:lpstr>
      <vt:lpstr>CARES 4.0</vt:lpstr>
      <vt:lpstr>Advocacy Beyond COVID-19</vt:lpstr>
      <vt:lpstr>aaos.org</vt:lpstr>
      <vt:lpstr>PowerPoint Presentation</vt:lpstr>
      <vt:lpstr>AAOS Telemedicine Quick Guide</vt:lpstr>
      <vt:lpstr>New Laboratory Codes </vt:lpstr>
      <vt:lpstr>New Toolkit to Help States Navigate COVID-19 Health Workforce Challenges</vt:lpstr>
      <vt:lpstr>Questions?</vt:lpstr>
      <vt:lpstr>Bylaws Amendments</vt:lpstr>
      <vt:lpstr>We are in this together.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Response Update</dc:title>
  <dc:creator>Damalas, Dino</dc:creator>
  <cp:lastModifiedBy>Priore, Tony</cp:lastModifiedBy>
  <cp:revision>161</cp:revision>
  <dcterms:created xsi:type="dcterms:W3CDTF">2020-04-07T15:42:45Z</dcterms:created>
  <dcterms:modified xsi:type="dcterms:W3CDTF">2020-04-24T20:04:58Z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0x0101002880D179EEF56F4BB26A900BBA045C44</vt:lpwstr>
  </property>
</Properties>
</file>