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312" r:id="rId3"/>
    <p:sldId id="313" r:id="rId4"/>
    <p:sldId id="298" r:id="rId5"/>
    <p:sldId id="319" r:id="rId6"/>
    <p:sldId id="320" r:id="rId7"/>
    <p:sldId id="314" r:id="rId8"/>
    <p:sldId id="299" r:id="rId9"/>
    <p:sldId id="315" r:id="rId10"/>
    <p:sldId id="301" r:id="rId11"/>
    <p:sldId id="302" r:id="rId12"/>
    <p:sldId id="303" r:id="rId13"/>
    <p:sldId id="304" r:id="rId14"/>
    <p:sldId id="317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321" r:id="rId32"/>
    <p:sldId id="290" r:id="rId33"/>
    <p:sldId id="291" r:id="rId34"/>
    <p:sldId id="292" r:id="rId35"/>
    <p:sldId id="322" r:id="rId36"/>
    <p:sldId id="318" r:id="rId37"/>
    <p:sldId id="305" r:id="rId38"/>
    <p:sldId id="316" r:id="rId39"/>
    <p:sldId id="293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2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00D2D4CB-D95B-4581-A011-80B371C6E3AD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0C7C0C2E-7045-478E-B80D-5991980381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1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0888F2FE-E75B-4933-9043-F335BF2C68E0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2E37AA17-95BD-461D-BAAC-104924B83F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6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AA17-95BD-461D-BAAC-104924B83FF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AA17-95BD-461D-BAAC-104924B83FF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AA17-95BD-461D-BAAC-104924B83FF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AA17-95BD-461D-BAAC-104924B83FF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7099-C275-4A95-BF32-599DBE48116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AA17-95BD-461D-BAAC-104924B83FF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3732-9A0D-492D-AFB2-740EE022275C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DF573-B5A7-4793-8798-086E405850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524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Academy of Orthopaedic Surgeons</a:t>
            </a:r>
            <a:br>
              <a:rPr lang="en-US" sz="3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Practice Management Course For</a:t>
            </a:r>
            <a:br>
              <a:rPr lang="en-US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Residents and Fellows </a:t>
            </a:r>
            <a:br>
              <a:rPr lang="en-US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Your Employment Agreement</a:t>
            </a:r>
            <a:endParaRPr lang="en-US" sz="3600" b="1" cap="small" dirty="0"/>
          </a:p>
          <a:p>
            <a:pPr algn="ctr"/>
            <a:endParaRPr lang="en-US" sz="2000" b="1" cap="small" dirty="0"/>
          </a:p>
          <a:p>
            <a:pPr algn="ctr"/>
            <a:r>
              <a:rPr lang="en-US" sz="2000" b="1" cap="small" dirty="0"/>
              <a:t>March 14, 2017</a:t>
            </a:r>
          </a:p>
          <a:p>
            <a:pPr algn="ctr"/>
            <a:r>
              <a:rPr lang="en-US" sz="2000" b="1" cap="small" dirty="0"/>
              <a:t>San Diego, CA</a:t>
            </a:r>
          </a:p>
          <a:p>
            <a:pPr algn="ctr"/>
            <a:endParaRPr lang="en-US" sz="2400" b="1" cap="small" dirty="0"/>
          </a:p>
          <a:p>
            <a:r>
              <a:rPr lang="en-US" sz="2400" b="1" cap="small" dirty="0"/>
              <a:t>	</a:t>
            </a:r>
            <a:r>
              <a:rPr lang="en-US" sz="3200" b="1" cap="small" dirty="0"/>
              <a:t>Presented By:  Kathleen L. DeBruhl, JD</a:t>
            </a:r>
          </a:p>
          <a:p>
            <a:pPr algn="ctr"/>
            <a:r>
              <a:rPr lang="en-US" sz="2400" b="1" cap="small" dirty="0"/>
              <a:t>DeBruhl▪ Haynes</a:t>
            </a:r>
          </a:p>
          <a:p>
            <a:pPr algn="ctr"/>
            <a:r>
              <a:rPr lang="en-US" sz="2400" b="1" cap="small" dirty="0"/>
              <a:t>The Health Law Group</a:t>
            </a:r>
          </a:p>
          <a:p>
            <a:pPr algn="ctr"/>
            <a:r>
              <a:rPr lang="en-US" sz="2400" b="1" cap="small" dirty="0"/>
              <a:t>New Orleans, Louisiana</a:t>
            </a:r>
          </a:p>
          <a:p>
            <a:pPr algn="ctr"/>
            <a:r>
              <a:rPr lang="en-US" sz="2000" cap="small" dirty="0"/>
              <a:t>Phone: (504) 522-4054</a:t>
            </a:r>
          </a:p>
          <a:p>
            <a:pPr algn="ctr"/>
            <a:r>
              <a:rPr lang="en-US" sz="2000" dirty="0"/>
              <a:t>kdebruhl@md-law.com</a:t>
            </a:r>
          </a:p>
          <a:p>
            <a:pPr algn="ctr"/>
            <a:r>
              <a:rPr lang="en-US" sz="2000" cap="small" dirty="0"/>
              <a:t>www.MD-LAW.com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/>
              <a:t>(Duties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   CALL</a:t>
            </a:r>
          </a:p>
          <a:p>
            <a:pPr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How does call work?</a:t>
            </a:r>
          </a:p>
          <a:p>
            <a:pPr lvl="1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Practice call vs. Facility Call</a:t>
            </a:r>
          </a:p>
          <a:p>
            <a:pPr lvl="1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Who is in call rotation?</a:t>
            </a:r>
          </a:p>
          <a:p>
            <a:pPr lvl="1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Compensation?</a:t>
            </a:r>
          </a:p>
        </p:txBody>
      </p:sp>
      <p:pic>
        <p:nvPicPr>
          <p:cNvPr id="4" name="Picture 3" descr="with-physici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0"/>
            <a:ext cx="3733800" cy="282796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PHYSICIAN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990600"/>
            <a:ext cx="8601075" cy="5486400"/>
          </a:xfrm>
        </p:spPr>
        <p:txBody>
          <a:bodyPr>
            <a:noAutofit/>
          </a:bodyPr>
          <a:lstStyle/>
          <a:p>
            <a:pPr lvl="2">
              <a:buClr>
                <a:srgbClr val="FFFF00"/>
              </a:buClr>
              <a:buNone/>
            </a:pPr>
            <a:r>
              <a:rPr lang="en-US" sz="1200" dirty="0"/>
              <a:t> </a:t>
            </a:r>
          </a:p>
          <a:p>
            <a:pPr lvl="2">
              <a:buClr>
                <a:srgbClr val="FFFF00"/>
              </a:buClr>
              <a:buNone/>
            </a:pPr>
            <a:endParaRPr lang="en-US" sz="1200" dirty="0"/>
          </a:p>
          <a:p>
            <a:pPr marL="914400" lvl="2" indent="-457200">
              <a:lnSpc>
                <a:spcPct val="120000"/>
              </a:lnSpc>
            </a:pPr>
            <a:r>
              <a:rPr lang="en-US" sz="3200" dirty="0"/>
              <a:t>Licensed in appropriate state</a:t>
            </a:r>
          </a:p>
          <a:p>
            <a:pPr marL="914400" lvl="2" indent="-457200"/>
            <a:r>
              <a:rPr lang="en-US" sz="3200" dirty="0"/>
              <a:t>DEA registration</a:t>
            </a:r>
          </a:p>
          <a:p>
            <a:pPr marL="914400" lvl="2" indent="-457200"/>
            <a:r>
              <a:rPr lang="en-US" sz="3200" dirty="0"/>
              <a:t>Board certification or Board eligibility</a:t>
            </a:r>
          </a:p>
          <a:p>
            <a:pPr marL="914400" lvl="2" indent="-457200"/>
            <a:r>
              <a:rPr lang="en-US" sz="3200" dirty="0"/>
              <a:t>No physical or mental disability</a:t>
            </a:r>
          </a:p>
          <a:p>
            <a:pPr marL="914400" lvl="2" indent="-457200"/>
            <a:r>
              <a:rPr lang="en-US" sz="3200" dirty="0"/>
              <a:t>Malpractice coverage from previous employment</a:t>
            </a:r>
          </a:p>
          <a:p>
            <a:pPr marL="914400" lvl="2" indent="-457200"/>
            <a:r>
              <a:rPr lang="en-US" sz="3200" dirty="0"/>
              <a:t>Credentialing with Insurers and Hospitals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/>
              <a:t>PHYSICIAN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5626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None/>
            </a:pPr>
            <a:endParaRPr lang="en-US" sz="2600" dirty="0"/>
          </a:p>
          <a:p>
            <a:pPr marL="0" lvl="2" indent="0">
              <a:spcBef>
                <a:spcPts val="0"/>
              </a:spcBef>
              <a:buNone/>
            </a:pPr>
            <a:r>
              <a:rPr lang="en-US" sz="2800" dirty="0"/>
              <a:t>Disclosure of financial relationships with other healthcare entities</a:t>
            </a:r>
          </a:p>
          <a:p>
            <a:pPr marL="0" lvl="2" indent="0">
              <a:spcBef>
                <a:spcPts val="0"/>
              </a:spcBef>
              <a:buNone/>
            </a:pPr>
            <a:endParaRPr lang="en-US" sz="2800" dirty="0"/>
          </a:p>
          <a:p>
            <a:pPr marL="0" lvl="2" indent="0">
              <a:spcBef>
                <a:spcPts val="0"/>
              </a:spcBef>
              <a:buNone/>
            </a:pPr>
            <a:r>
              <a:rPr lang="en-US" sz="2800" dirty="0"/>
              <a:t>No exclusion from Medicare or Medicaid</a:t>
            </a:r>
          </a:p>
          <a:p>
            <a:pPr marL="0" lvl="2" indent="0">
              <a:spcBef>
                <a:spcPts val="0"/>
              </a:spcBef>
              <a:buNone/>
            </a:pPr>
            <a:endParaRPr lang="en-US" sz="2800" dirty="0"/>
          </a:p>
          <a:p>
            <a:pPr marL="0" lvl="2" indent="0">
              <a:spcBef>
                <a:spcPts val="0"/>
              </a:spcBef>
              <a:buNone/>
            </a:pPr>
            <a:r>
              <a:rPr lang="en-US" sz="2800" dirty="0"/>
              <a:t>No pending malpractice or threatened malpractice litigation</a:t>
            </a:r>
          </a:p>
          <a:p>
            <a:pPr marL="0" lvl="2" indent="0">
              <a:spcBef>
                <a:spcPts val="0"/>
              </a:spcBef>
              <a:buNone/>
            </a:pPr>
            <a:endParaRPr lang="en-US" sz="2800" dirty="0"/>
          </a:p>
          <a:p>
            <a:pPr marL="0" lvl="2" indent="0">
              <a:spcBef>
                <a:spcPts val="0"/>
              </a:spcBef>
              <a:buNone/>
            </a:pPr>
            <a:r>
              <a:rPr lang="en-US" sz="2800" dirty="0"/>
              <a:t>No pending or threatened investigations or other proceedings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PHYSICIAN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Managed Care Participation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	Compliance with policies, procedures, 	bylaws, and/or operating agreements of 	Employer (ask for a copy)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Acceptance of all patients and payors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Employer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Adequate space and equipment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Competent, trained staff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Licensed Staff (PA, RN)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Reporting/Supervision</a:t>
            </a:r>
          </a:p>
          <a:p>
            <a:pPr marL="457200" lvl="1" indent="0">
              <a:buNone/>
            </a:pPr>
            <a:r>
              <a:rPr lang="en-US" sz="3200" dirty="0"/>
              <a:t>	Administration vs. MD/CMO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b="1" dirty="0"/>
              <a:t>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Compensation Methods</a:t>
            </a:r>
          </a:p>
          <a:p>
            <a:pPr marL="0" indent="0">
              <a:buNone/>
            </a:pPr>
            <a:endParaRPr lang="en-US" sz="800" b="1" dirty="0"/>
          </a:p>
          <a:p>
            <a:pPr marL="457200" lvl="1" indent="0">
              <a:buNone/>
            </a:pPr>
            <a:r>
              <a:rPr lang="en-US" dirty="0"/>
              <a:t>Equal Compensation</a:t>
            </a:r>
          </a:p>
          <a:p>
            <a:pPr marL="0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Productivity Formulas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Combination of Equal Compensation and   	Productivity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Point System or Relative Value Unit (RVU) Method</a:t>
            </a:r>
          </a:p>
          <a:p>
            <a:pPr marL="457200" lvl="1" indent="0">
              <a:buNone/>
            </a:pPr>
            <a:endParaRPr lang="en-US" sz="1300" dirty="0"/>
          </a:p>
          <a:p>
            <a:pPr marL="457200" lvl="1" indent="0">
              <a:buNone/>
            </a:pPr>
            <a:r>
              <a:rPr lang="en-US" dirty="0"/>
              <a:t>Fixed Periodic Salary + Bonus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“Value” Indicators</a:t>
            </a:r>
          </a:p>
          <a:p>
            <a:pPr marL="457200" lvl="1" indent="0">
              <a:buClr>
                <a:srgbClr val="92D050"/>
              </a:buClr>
              <a:buNone/>
            </a:pPr>
            <a:endParaRPr lang="en-US" dirty="0"/>
          </a:p>
        </p:txBody>
      </p:sp>
      <p:pic>
        <p:nvPicPr>
          <p:cNvPr id="1028" name="Picture 4" descr="C:\Documents and Settings\lsurratt\Local Settings\Temporary Internet Files\Content.IE5\WC3EMERI\MP91021643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990600"/>
            <a:ext cx="2540000" cy="19050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Other Compensation Issues</a:t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307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dirty="0"/>
              <a:t>Stipend or sign-on bonus </a:t>
            </a:r>
          </a:p>
          <a:p>
            <a:pPr marL="457200" lvl="1" indent="0">
              <a:buNone/>
            </a:pPr>
            <a:r>
              <a:rPr lang="en-US" dirty="0"/>
              <a:t>Moving Allowance</a:t>
            </a:r>
          </a:p>
          <a:p>
            <a:pPr marL="457200" lvl="1" indent="0">
              <a:buNone/>
            </a:pPr>
            <a:r>
              <a:rPr lang="en-US" dirty="0"/>
              <a:t>School Loans</a:t>
            </a:r>
          </a:p>
          <a:p>
            <a:pPr marL="457200" lvl="1" indent="0">
              <a:buNone/>
            </a:pPr>
            <a:r>
              <a:rPr lang="en-US" dirty="0"/>
              <a:t>Severance or Deferred Compensation on Termination</a:t>
            </a:r>
            <a:endParaRPr lang="en-US" b="1" dirty="0"/>
          </a:p>
          <a:p>
            <a:pPr marL="457200" lvl="1" indent="0">
              <a:buNone/>
            </a:pPr>
            <a:r>
              <a:rPr lang="en-US" dirty="0"/>
              <a:t>Disability Compensation</a:t>
            </a:r>
            <a:endParaRPr lang="en-US" b="1" dirty="0"/>
          </a:p>
          <a:p>
            <a:pPr marL="457200" lvl="1" indent="0">
              <a:buNone/>
            </a:pPr>
            <a:r>
              <a:rPr lang="en-US" dirty="0"/>
              <a:t>Compensation for outside activities, like teaching, lecturing, medical directorships, and expert witness fees</a:t>
            </a:r>
          </a:p>
          <a:p>
            <a:pPr marL="914400" lvl="2" indent="0">
              <a:buNone/>
            </a:pPr>
            <a:r>
              <a:rPr lang="en-US" sz="2800" dirty="0"/>
              <a:t>Do these amounts belong to the physician</a:t>
            </a:r>
          </a:p>
          <a:p>
            <a:pPr marL="914400" lvl="2" indent="0">
              <a:buNone/>
            </a:pPr>
            <a:r>
              <a:rPr lang="en-US" sz="2800" dirty="0"/>
              <a:t> or to the practice?</a:t>
            </a:r>
          </a:p>
          <a:p>
            <a:pPr marL="514350" lvl="1" indent="0">
              <a:buNone/>
            </a:pPr>
            <a:r>
              <a:rPr lang="en-US" sz="3200" dirty="0"/>
              <a:t>Research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Other Compensation Issues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Allocation of overhead and other practice expenses</a:t>
            </a:r>
          </a:p>
          <a:p>
            <a:pPr marL="457200" lvl="1" indent="0">
              <a:buNone/>
            </a:pPr>
            <a:r>
              <a:rPr lang="en-US" dirty="0"/>
              <a:t>Relationship between compensation and certain other work aspects (i.e. call coverage, administrative burdens)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Performance Standards (Insist on review and  	 agreement)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Time off</a:t>
            </a:r>
          </a:p>
          <a:p>
            <a:pPr>
              <a:buNone/>
            </a:pPr>
            <a:r>
              <a:rPr lang="en-US" sz="1400" dirty="0"/>
              <a:t> </a:t>
            </a:r>
          </a:p>
          <a:p>
            <a:pPr marL="457200" lvl="1" indent="0">
              <a:buNone/>
            </a:pPr>
            <a:r>
              <a:rPr lang="en-US" dirty="0"/>
              <a:t>Vacation Time</a:t>
            </a:r>
          </a:p>
          <a:p>
            <a:pPr lvl="1">
              <a:buNone/>
            </a:pPr>
            <a:r>
              <a:rPr lang="en-US" sz="1400" dirty="0"/>
              <a:t>  </a:t>
            </a:r>
          </a:p>
          <a:p>
            <a:pPr marL="457200" lvl="1" indent="0">
              <a:buNone/>
            </a:pPr>
            <a:r>
              <a:rPr lang="en-US" dirty="0"/>
              <a:t>Sick Days</a:t>
            </a:r>
          </a:p>
          <a:p>
            <a:pPr lvl="1">
              <a:buNone/>
            </a:pPr>
            <a:r>
              <a:rPr lang="en-US" sz="1400" dirty="0"/>
              <a:t>  </a:t>
            </a:r>
          </a:p>
          <a:p>
            <a:pPr marL="457200" lvl="1" indent="0">
              <a:buNone/>
            </a:pPr>
            <a:r>
              <a:rPr lang="en-US" dirty="0"/>
              <a:t>Time spent at seminars, conferences, and continuing medical education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Time to take Boards</a:t>
            </a:r>
          </a:p>
        </p:txBody>
      </p:sp>
      <p:pic>
        <p:nvPicPr>
          <p:cNvPr id="4" name="Picture 3" descr="042009ed_benefits_8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676400"/>
            <a:ext cx="3545516" cy="23622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/>
              <a:t>BENEFITS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Expense Reimbursement</a:t>
            </a:r>
          </a:p>
          <a:p>
            <a:pPr marL="0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2400" dirty="0"/>
              <a:t>Car payments, gas, parking</a:t>
            </a:r>
          </a:p>
          <a:p>
            <a:pPr lvl="1">
              <a:buNone/>
            </a:pPr>
            <a:r>
              <a:rPr lang="en-US" sz="2400" b="1" dirty="0"/>
              <a:t> </a:t>
            </a:r>
          </a:p>
          <a:p>
            <a:pPr marL="457200" lvl="1" indent="0">
              <a:buNone/>
            </a:pPr>
            <a:r>
              <a:rPr lang="en-US" sz="2400" dirty="0"/>
              <a:t>Cell phone/Pager</a:t>
            </a:r>
          </a:p>
          <a:p>
            <a:pPr lvl="1">
              <a:buNone/>
            </a:pPr>
            <a:r>
              <a:rPr lang="en-US" sz="2400" b="1" dirty="0"/>
              <a:t> </a:t>
            </a:r>
          </a:p>
          <a:p>
            <a:pPr marL="457200" lvl="1" indent="0">
              <a:buNone/>
            </a:pPr>
            <a:r>
              <a:rPr lang="en-US" sz="2400" dirty="0"/>
              <a:t>Professional association dues, medical staff fees, subscriptions and medical journals, and continuing medical education/conference expenses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Moving expenses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Kathleen L. DeBruhl has no conflicts</a:t>
            </a:r>
          </a:p>
          <a:p>
            <a:pPr algn="ctr">
              <a:buNone/>
            </a:pPr>
            <a:r>
              <a:rPr lang="en-US" dirty="0"/>
              <a:t>to disclose.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/>
              <a:t>BENEFITS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000" b="1" dirty="0"/>
              <a:t> </a:t>
            </a:r>
          </a:p>
          <a:p>
            <a:pPr marL="457200" lvl="1" indent="0">
              <a:buNone/>
            </a:pPr>
            <a:r>
              <a:rPr lang="en-US" dirty="0"/>
              <a:t>	Maternity Leave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Pension Plan and 401(k)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School Loan Repayment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Insurance</a:t>
            </a:r>
          </a:p>
          <a:p>
            <a:pPr marL="0" indent="0">
              <a:buNone/>
            </a:pPr>
            <a:endParaRPr lang="en-US" sz="1000" b="1" dirty="0"/>
          </a:p>
          <a:p>
            <a:pPr marL="457200" lvl="1" indent="0">
              <a:buNone/>
            </a:pPr>
            <a:r>
              <a:rPr lang="en-US" dirty="0"/>
              <a:t>Disability Insurance</a:t>
            </a:r>
          </a:p>
          <a:p>
            <a:pPr lvl="1">
              <a:buNone/>
            </a:pPr>
            <a:r>
              <a:rPr lang="en-US" sz="1000" dirty="0"/>
              <a:t> </a:t>
            </a:r>
          </a:p>
          <a:p>
            <a:pPr marL="457200" lvl="1" indent="0">
              <a:buNone/>
            </a:pPr>
            <a:r>
              <a:rPr lang="en-US" dirty="0"/>
              <a:t>Health Insurance – Family included?</a:t>
            </a:r>
          </a:p>
          <a:p>
            <a:pPr lvl="1">
              <a:buNone/>
            </a:pPr>
            <a:r>
              <a:rPr lang="en-US" sz="1000" dirty="0"/>
              <a:t> </a:t>
            </a:r>
          </a:p>
          <a:p>
            <a:pPr marL="457200" lvl="1" indent="0">
              <a:buNone/>
            </a:pPr>
            <a:r>
              <a:rPr lang="en-US" dirty="0"/>
              <a:t>Malpractice Insurance</a:t>
            </a:r>
          </a:p>
          <a:p>
            <a:pPr marL="457200" lvl="1" indent="0">
              <a:buNone/>
            </a:pPr>
            <a:endParaRPr lang="en-US" sz="800" dirty="0"/>
          </a:p>
          <a:p>
            <a:pPr marL="914400" lvl="2" indent="0">
              <a:buNone/>
            </a:pPr>
            <a:r>
              <a:rPr lang="en-US" dirty="0"/>
              <a:t>Amount</a:t>
            </a:r>
          </a:p>
          <a:p>
            <a:pPr lvl="2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r>
              <a:rPr lang="en-US" dirty="0"/>
              <a:t>Type of Policy:  Occurrence or Claims Made?</a:t>
            </a:r>
          </a:p>
          <a:p>
            <a:pPr lvl="2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r>
              <a:rPr lang="en-US" dirty="0"/>
              <a:t>Cancellation of policy and refund entitlement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Obligation to purchase “Tail” insurance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dirty="0"/>
              <a:t>PATIENT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/>
              <a:t>RECORDS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/>
              <a:t>AND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/>
              <a:t>FILES</a:t>
            </a:r>
          </a:p>
        </p:txBody>
      </p:sp>
      <p:pic>
        <p:nvPicPr>
          <p:cNvPr id="4" name="Content Placeholder 3" descr="patient_record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1600200"/>
            <a:ext cx="3015369" cy="4953000"/>
          </a:xfr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810000" y="1676400"/>
            <a:ext cx="4953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Ownership of patient records 	 by Employer</a:t>
            </a:r>
          </a:p>
          <a:p>
            <a:endParaRPr lang="en-US" sz="2400" dirty="0"/>
          </a:p>
          <a:p>
            <a:r>
              <a:rPr lang="en-US" sz="2800" dirty="0"/>
              <a:t>Access to patient  records</a:t>
            </a:r>
          </a:p>
          <a:p>
            <a:endParaRPr lang="en-US" sz="2800" dirty="0"/>
          </a:p>
          <a:p>
            <a:r>
              <a:rPr lang="en-US" sz="2800" dirty="0"/>
              <a:t>Record Retention</a:t>
            </a:r>
          </a:p>
          <a:p>
            <a:endParaRPr lang="en-US" sz="2800" dirty="0"/>
          </a:p>
          <a:p>
            <a:r>
              <a:rPr lang="en-US" sz="2800" dirty="0"/>
              <a:t>Right to copies if not already provided by  state law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dirty="0"/>
              <a:t>TERM OF THE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b="1" dirty="0"/>
              <a:t>Commencement Date” v. “Effective Date”  </a:t>
            </a:r>
          </a:p>
          <a:p>
            <a:pPr>
              <a:buNone/>
            </a:pPr>
            <a:r>
              <a:rPr lang="en-US" sz="1200" dirty="0"/>
              <a:t> </a:t>
            </a:r>
          </a:p>
          <a:p>
            <a:pPr marL="457200" lvl="1" indent="0">
              <a:buNone/>
            </a:pPr>
            <a:r>
              <a:rPr lang="en-US" dirty="0"/>
              <a:t>When does employment begin?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/>
              <a:t>Conditions of Employment:</a:t>
            </a:r>
          </a:p>
          <a:p>
            <a:pPr lvl="2">
              <a:buNone/>
            </a:pPr>
            <a:r>
              <a:rPr lang="en-US" sz="1200" dirty="0"/>
              <a:t> </a:t>
            </a:r>
          </a:p>
          <a:p>
            <a:pPr marL="457200" lvl="1" indent="0">
              <a:buNone/>
            </a:pPr>
            <a:r>
              <a:rPr lang="en-US" dirty="0"/>
              <a:t>Receipt of state license to practice medicine</a:t>
            </a:r>
          </a:p>
          <a:p>
            <a:pPr lvl="2">
              <a:buNone/>
            </a:pPr>
            <a:r>
              <a:rPr lang="en-US" sz="1200" dirty="0"/>
              <a:t> </a:t>
            </a:r>
          </a:p>
          <a:p>
            <a:pPr marL="457200" lvl="1" indent="0">
              <a:buNone/>
            </a:pPr>
            <a:r>
              <a:rPr lang="en-US" dirty="0"/>
              <a:t>Obtaining medical staff membership and receiving 	 hospital privileges</a:t>
            </a:r>
          </a:p>
          <a:p>
            <a:pPr marL="457200" lvl="1" indent="0">
              <a:buNone/>
            </a:pPr>
            <a:endParaRPr lang="en-US" sz="1300" dirty="0"/>
          </a:p>
          <a:p>
            <a:pPr marL="457200" lvl="1" indent="0">
              <a:buNone/>
            </a:pPr>
            <a:r>
              <a:rPr lang="en-US" dirty="0"/>
              <a:t>Obtaining Medicare/Medicaid Provider Number</a:t>
            </a:r>
          </a:p>
          <a:p>
            <a:pPr marL="457200" lvl="1" indent="0">
              <a:buNone/>
            </a:pPr>
            <a:endParaRPr lang="en-US" sz="1300" dirty="0"/>
          </a:p>
          <a:p>
            <a:pPr marL="457200" lvl="1" indent="0">
              <a:buNone/>
            </a:pPr>
            <a:r>
              <a:rPr lang="en-US" dirty="0"/>
              <a:t>Obtaining Insurance Enrollment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Termination Da</a:t>
            </a:r>
            <a:r>
              <a:rPr lang="en-US" b="1" dirty="0"/>
              <a:t>te</a:t>
            </a:r>
          </a:p>
          <a:p>
            <a:pPr marL="0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3200" dirty="0"/>
              <a:t>Renewal Terms:  </a:t>
            </a:r>
          </a:p>
          <a:p>
            <a:pPr marL="457200" lvl="1" indent="0">
              <a:buNone/>
            </a:pPr>
            <a:endParaRPr lang="en-US" sz="3200" dirty="0"/>
          </a:p>
          <a:p>
            <a:pPr marL="914400" lvl="2" indent="0">
              <a:buNone/>
            </a:pPr>
            <a:r>
              <a:rPr lang="en-US" sz="3200" dirty="0"/>
              <a:t>Automatic Renewal</a:t>
            </a:r>
          </a:p>
          <a:p>
            <a:pPr marL="914400" lvl="2" indent="0">
              <a:buNone/>
            </a:pPr>
            <a:endParaRPr lang="en-US" sz="3200" dirty="0"/>
          </a:p>
          <a:p>
            <a:pPr marL="914400" lvl="2" indent="0">
              <a:buNone/>
            </a:pPr>
            <a:r>
              <a:rPr lang="en-US" sz="3200" dirty="0"/>
              <a:t>Notice period to terminate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  <a:buNone/>
            </a:pPr>
            <a:r>
              <a:rPr lang="en-US" dirty="0"/>
              <a:t>  </a:t>
            </a:r>
            <a:r>
              <a:rPr lang="en-US" sz="3600" b="1" dirty="0"/>
              <a:t>Termination Events (Singular or Mutual)</a:t>
            </a:r>
          </a:p>
          <a:p>
            <a:pPr>
              <a:buClr>
                <a:srgbClr val="FFFF00"/>
              </a:buClr>
              <a:buNone/>
            </a:pPr>
            <a:r>
              <a:rPr lang="en-US" sz="1600" b="1" dirty="0"/>
              <a:t> </a:t>
            </a:r>
            <a:endParaRPr lang="en-US" sz="1600" dirty="0"/>
          </a:p>
          <a:p>
            <a:pPr marL="457200" lvl="1" indent="0">
              <a:buNone/>
            </a:pPr>
            <a:r>
              <a:rPr lang="en-US" sz="3200" dirty="0"/>
              <a:t>Termination </a:t>
            </a:r>
            <a:r>
              <a:rPr lang="en-US" sz="3200" u="sng" dirty="0"/>
              <a:t>without</a:t>
            </a:r>
            <a:r>
              <a:rPr lang="en-US" sz="3200" dirty="0"/>
              <a:t> Cause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Notice Requirement</a:t>
            </a:r>
          </a:p>
          <a:p>
            <a:pPr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200" dirty="0"/>
              <a:t>Mutual Agreement</a:t>
            </a:r>
          </a:p>
          <a:p>
            <a:pPr marL="457200" lvl="1" indent="0">
              <a:buNone/>
            </a:pPr>
            <a:r>
              <a:rPr lang="en-US" sz="3200" dirty="0"/>
              <a:t> </a:t>
            </a:r>
          </a:p>
          <a:p>
            <a:pPr marL="457200" lvl="1" indent="0">
              <a:buNone/>
            </a:pPr>
            <a:r>
              <a:rPr lang="en-US" sz="3200" dirty="0"/>
              <a:t>Death</a:t>
            </a:r>
          </a:p>
          <a:p>
            <a:pPr marL="457200" lvl="1" indent="0">
              <a:buNone/>
            </a:pPr>
            <a:r>
              <a:rPr lang="en-US" sz="3200" dirty="0"/>
              <a:t> </a:t>
            </a:r>
          </a:p>
          <a:p>
            <a:pPr marL="457200" lvl="1" indent="0">
              <a:buNone/>
            </a:pPr>
            <a:r>
              <a:rPr lang="en-US" sz="3200" dirty="0"/>
              <a:t>Disability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algn="l"/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Termination </a:t>
            </a:r>
            <a:r>
              <a:rPr lang="en-US" b="1" u="sng" dirty="0"/>
              <a:t>with</a:t>
            </a:r>
            <a:r>
              <a:rPr lang="en-US" b="1" dirty="0"/>
              <a:t> Cause</a:t>
            </a:r>
          </a:p>
          <a:p>
            <a:pPr marL="457200" lvl="1" indent="0">
              <a:buNone/>
            </a:pPr>
            <a:r>
              <a:rPr lang="en-US" dirty="0"/>
              <a:t>Breach of Employment Agreement by either Party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If hospital-based practice, the termination or non-renewal of exclusive agreement with the hospital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Catch-all Provision:  “Any conduct which Employer deems detrimental to its practice…”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Want a Notice and “Cure” period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Hospital has licensure, accreditation, Medicare     participation issues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228600"/>
          </a:xfrm>
        </p:spPr>
        <p:txBody>
          <a:bodyPr>
            <a:normAutofit fontScale="90000"/>
          </a:bodyPr>
          <a:lstStyle/>
          <a:p>
            <a:pPr algn="l"/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440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Termination Events</a:t>
            </a:r>
          </a:p>
          <a:p>
            <a:endParaRPr lang="en-US" sz="1600" dirty="0"/>
          </a:p>
          <a:p>
            <a:pPr marL="457200" lvl="1" indent="0">
              <a:buNone/>
            </a:pPr>
            <a:r>
              <a:rPr lang="en-US" sz="3200" dirty="0"/>
              <a:t>Revocation or suspension of license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Exclusion from state or federally funded healthcare programs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Drug or alcohol abuse; conviction of a felony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Termination Events</a:t>
            </a:r>
          </a:p>
          <a:p>
            <a:pPr marL="0" indent="0">
              <a:buNone/>
            </a:pPr>
            <a:endParaRPr lang="en-US" sz="2200" dirty="0"/>
          </a:p>
          <a:p>
            <a:pPr marL="0" lvl="1" indent="0">
              <a:buNone/>
            </a:pPr>
            <a:r>
              <a:rPr lang="en-US" dirty="0"/>
              <a:t>Termination or suspension of medical staff privileges</a:t>
            </a:r>
          </a:p>
          <a:p>
            <a:pPr marL="457200" lvl="1" indent="0">
              <a:buNone/>
            </a:pPr>
            <a:endParaRPr lang="en-US" sz="2200" dirty="0"/>
          </a:p>
          <a:p>
            <a:pPr marL="0" lvl="1" indent="0">
              <a:buNone/>
            </a:pPr>
            <a:r>
              <a:rPr lang="en-US" dirty="0"/>
              <a:t>Fail to maintain or qualify for malpractice insurance</a:t>
            </a:r>
          </a:p>
          <a:p>
            <a:pPr marL="457200" lvl="1" indent="0">
              <a:buNone/>
            </a:pPr>
            <a:endParaRPr lang="en-US" sz="2200" dirty="0"/>
          </a:p>
          <a:p>
            <a:pPr marL="0" lvl="1" indent="0">
              <a:buNone/>
            </a:pPr>
            <a:r>
              <a:rPr lang="en-US" dirty="0"/>
              <a:t>Failure to obtain or maintain board certification</a:t>
            </a:r>
          </a:p>
          <a:p>
            <a:pPr marL="457200" lvl="1" indent="0">
              <a:buNone/>
            </a:pPr>
            <a:endParaRPr lang="en-US" sz="2200" dirty="0"/>
          </a:p>
          <a:p>
            <a:pPr marL="0" lvl="1" indent="0">
              <a:buNone/>
            </a:pPr>
            <a:r>
              <a:rPr lang="en-US" dirty="0"/>
              <a:t>Ethics violations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Obligations at Termination</a:t>
            </a:r>
          </a:p>
          <a:p>
            <a:pPr marL="0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dirty="0"/>
              <a:t>Access to patient records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dirty="0"/>
              <a:t>Notification of patients that physician is leaving the practice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dirty="0"/>
              <a:t>Return of practice property  (computers, pagers, records)</a:t>
            </a:r>
          </a:p>
          <a:p>
            <a:pPr marL="45720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Loss of Medical Staff privileges if Hospital employee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Understanding the elements of your contract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Knowing what you can change or ask for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to negotiate effectively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dirty="0"/>
              <a:t>NON-COMPETITION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Non-solicitation of: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Patients 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Employees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Referral Sources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NON-COMPETITION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Geographic </a:t>
            </a:r>
            <a:r>
              <a:rPr lang="mr-IN" dirty="0"/>
              <a:t>–</a:t>
            </a:r>
            <a:r>
              <a:rPr lang="en-US" dirty="0"/>
              <a:t> cannot compete within certain geographic market</a:t>
            </a:r>
          </a:p>
          <a:p>
            <a:pPr lvl="1"/>
            <a:r>
              <a:rPr lang="en-US" dirty="0"/>
              <a:t>Very state specific</a:t>
            </a:r>
          </a:p>
        </p:txBody>
      </p:sp>
    </p:spTree>
    <p:extLst>
      <p:ext uri="{BB962C8B-B14F-4D97-AF65-F5344CB8AC3E}">
        <p14:creationId xmlns:p14="http://schemas.microsoft.com/office/powerpoint/2010/main" val="629452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NON-COMPETITION PROVISIONS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Conflicting Economic Interests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200" dirty="0"/>
              <a:t>Medical Directorships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Investments in competing ancillary services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b="1" dirty="0"/>
              <a:t>NON-COMPETITION PROVISIONS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0292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/>
              <a:t>Exist during the term of the employment agreement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Non-competition within a specified geographic area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Does it continue after termination/non-renewal of the Employment Agreement?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What is the time period of term of the restriction?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What is the geographic area that is limited?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b="1" dirty="0"/>
              <a:t>NON-COMPETITION PROVISIONS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Consequences of violating Non-Competition         Provisions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Potential adverse financial consequences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Liquidated damages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Injunction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NON-COMPETITION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	Ask for a limitation on territory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Limit length of time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Pay a penalty to get out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If you stay on Hospital Staff, agree to let you out of non-compete</a:t>
            </a:r>
          </a:p>
        </p:txBody>
      </p:sp>
    </p:spTree>
    <p:extLst>
      <p:ext uri="{BB962C8B-B14F-4D97-AF65-F5344CB8AC3E}">
        <p14:creationId xmlns:p14="http://schemas.microsoft.com/office/powerpoint/2010/main" val="1695163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Dispute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Informal Written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Mediation/Arbitration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Court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Allocation of Costs and Fees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dirty="0"/>
              <a:t>OWNERSHIP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When will physician be eligible to be an owner of the practice?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Waiting period for buy-in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Purchase Price for buy-in (Assets vs. Stock)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Ownership in Ancillary Revenue Streams (e.g., Imaging; ASC)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NEGOTIATION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Pick those important items; no more than 3-5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Look for those elements in your contract; if missing, must discuss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Try not to enter into something that looks like “indentured servitude”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What are your “back door” options if does not </a:t>
            </a:r>
            <a:r>
              <a:rPr lang="en-US" sz="2400"/>
              <a:t>work out?</a:t>
            </a: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80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56037"/>
            <a:ext cx="8686800" cy="3001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cap="small" dirty="0"/>
              <a:t>DeBruhl ▪ Haynes</a:t>
            </a:r>
          </a:p>
          <a:p>
            <a:pPr algn="ctr">
              <a:buNone/>
            </a:pPr>
            <a:r>
              <a:rPr lang="en-US" sz="2800" b="1" cap="small" dirty="0"/>
              <a:t>The Health Law Group</a:t>
            </a:r>
          </a:p>
          <a:p>
            <a:pPr algn="ctr">
              <a:buNone/>
            </a:pPr>
            <a:r>
              <a:rPr lang="en-US" sz="2600" cap="small" dirty="0"/>
              <a:t>614 Tchoupitoulas Street</a:t>
            </a:r>
          </a:p>
          <a:p>
            <a:pPr algn="ctr">
              <a:buNone/>
            </a:pPr>
            <a:r>
              <a:rPr lang="en-US" sz="2600" cap="small" dirty="0"/>
              <a:t>New Orleans, LA 70130</a:t>
            </a:r>
          </a:p>
          <a:p>
            <a:pPr algn="ctr">
              <a:buNone/>
            </a:pPr>
            <a:r>
              <a:rPr lang="en-US" sz="2600" cap="small" dirty="0"/>
              <a:t>Phone: (504) 522-4054	Fax: (504) 522-9049</a:t>
            </a:r>
          </a:p>
          <a:p>
            <a:pPr algn="ctr">
              <a:buNone/>
            </a:pPr>
            <a:r>
              <a:rPr lang="en-US" sz="2800" cap="small" dirty="0"/>
              <a:t>www.MD-LAW.com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133600"/>
            <a:ext cx="899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Kathleen L. DeBruhl, J.D.  </a:t>
            </a:r>
          </a:p>
          <a:p>
            <a:pPr algn="ctr"/>
            <a:r>
              <a:rPr lang="en-US" sz="3200" dirty="0"/>
              <a:t>kdebruhl@md-law.com</a:t>
            </a:r>
          </a:p>
          <a:p>
            <a:pPr algn="ctr"/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Elements of an Employment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Parties</a:t>
            </a:r>
          </a:p>
          <a:p>
            <a:pPr marL="0" indent="0">
              <a:buNone/>
            </a:pPr>
            <a:r>
              <a:rPr lang="en-US" dirty="0"/>
              <a:t>	Duties</a:t>
            </a:r>
          </a:p>
          <a:p>
            <a:pPr marL="0" indent="0">
              <a:buNone/>
            </a:pPr>
            <a:r>
              <a:rPr lang="en-US" dirty="0"/>
              <a:t>	Physician Requirements</a:t>
            </a:r>
          </a:p>
          <a:p>
            <a:pPr marL="0" indent="0">
              <a:buNone/>
            </a:pPr>
            <a:r>
              <a:rPr lang="en-US" dirty="0"/>
              <a:t>	Employer Requirements</a:t>
            </a:r>
          </a:p>
          <a:p>
            <a:pPr marL="0" indent="0">
              <a:buNone/>
            </a:pPr>
            <a:r>
              <a:rPr lang="en-US" dirty="0"/>
              <a:t>	Compensation</a:t>
            </a:r>
          </a:p>
          <a:p>
            <a:pPr marL="0" indent="0">
              <a:buNone/>
            </a:pPr>
            <a:r>
              <a:rPr lang="en-US" dirty="0"/>
              <a:t>	Benefits</a:t>
            </a:r>
          </a:p>
          <a:p>
            <a:pPr marL="0" indent="0">
              <a:buNone/>
            </a:pPr>
            <a:r>
              <a:rPr lang="en-US" dirty="0"/>
              <a:t>	Term/Termination</a:t>
            </a:r>
          </a:p>
          <a:p>
            <a:pPr marL="0" indent="0">
              <a:buNone/>
            </a:pPr>
            <a:r>
              <a:rPr lang="en-US" dirty="0"/>
              <a:t>	Non-Compete Provision(s)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Performing Due Diligence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2"/>
            <a:r>
              <a:rPr lang="en-US" sz="2800" dirty="0"/>
              <a:t>Get to know your new employer</a:t>
            </a:r>
          </a:p>
          <a:p>
            <a:endParaRPr lang="en-US" sz="2800" dirty="0"/>
          </a:p>
          <a:p>
            <a:pPr lvl="2"/>
            <a:r>
              <a:rPr lang="en-US" sz="2800" dirty="0"/>
              <a:t>Ask questions</a:t>
            </a:r>
          </a:p>
          <a:p>
            <a:endParaRPr lang="en-US" sz="2800" dirty="0"/>
          </a:p>
          <a:p>
            <a:pPr lvl="2"/>
            <a:r>
              <a:rPr lang="en-US" sz="2800" dirty="0"/>
              <a:t>Are they financially viable?</a:t>
            </a:r>
          </a:p>
        </p:txBody>
      </p:sp>
    </p:spTree>
    <p:extLst>
      <p:ext uri="{BB962C8B-B14F-4D97-AF65-F5344CB8AC3E}">
        <p14:creationId xmlns:p14="http://schemas.microsoft.com/office/powerpoint/2010/main" val="92022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Diligence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800" dirty="0"/>
          </a:p>
          <a:p>
            <a:pPr lvl="2"/>
            <a:r>
              <a:rPr lang="en-US" sz="2800" dirty="0"/>
              <a:t>Do they have good leadership?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Are there outstanding liabilities? (ex: lawsuits)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Do they respect Physicians?</a:t>
            </a:r>
          </a:p>
        </p:txBody>
      </p:sp>
    </p:spTree>
    <p:extLst>
      <p:ext uri="{BB962C8B-B14F-4D97-AF65-F5344CB8AC3E}">
        <p14:creationId xmlns:p14="http://schemas.microsoft.com/office/powerpoint/2010/main" val="96176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PARTIES TO THE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Parties</a:t>
            </a:r>
            <a:r>
              <a:rPr lang="en-US" sz="3600" dirty="0"/>
              <a:t> - Who exactly is employing you?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 Employment</a:t>
            </a:r>
            <a:endParaRPr lang="en-US" sz="3600" dirty="0"/>
          </a:p>
          <a:p>
            <a:pPr marL="914400" lvl="2" indent="0">
              <a:buNone/>
            </a:pPr>
            <a:endParaRPr lang="en-US" sz="3000" dirty="0"/>
          </a:p>
          <a:p>
            <a:pPr marL="914400" lvl="2" indent="0">
              <a:buNone/>
            </a:pPr>
            <a:r>
              <a:rPr lang="en-US" sz="3000" dirty="0"/>
              <a:t>Hospital v. Foundation</a:t>
            </a:r>
          </a:p>
          <a:p>
            <a:pPr marL="914400" lvl="2" indent="0">
              <a:buNone/>
            </a:pPr>
            <a:r>
              <a:rPr lang="en-US" sz="3000" dirty="0"/>
              <a:t>Physician Group owned by Hospital?</a:t>
            </a:r>
          </a:p>
          <a:p>
            <a:pPr marL="914400" lvl="2" indent="0">
              <a:buNone/>
            </a:pPr>
            <a:r>
              <a:rPr lang="en-US" sz="3000" dirty="0"/>
              <a:t>For-Profit v. Non-Profit</a:t>
            </a:r>
          </a:p>
          <a:p>
            <a:pPr lvl="2">
              <a:buNone/>
            </a:pPr>
            <a:endParaRPr lang="en-US" sz="2800" dirty="0"/>
          </a:p>
          <a:p>
            <a:pPr lvl="2">
              <a:buNone/>
            </a:pPr>
            <a:r>
              <a:rPr lang="en-US" sz="2800" dirty="0"/>
              <a:t>                             or</a:t>
            </a:r>
          </a:p>
          <a:p>
            <a:pPr marL="0" lvl="2" indent="0">
              <a:buNone/>
            </a:pPr>
            <a:r>
              <a:rPr lang="en-US" sz="3500" b="1" u="sng" dirty="0"/>
              <a:t>Private Practice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911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cap="small" dirty="0"/>
              <a:t>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Time Commitment</a:t>
            </a:r>
          </a:p>
          <a:p>
            <a:pPr marL="0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dirty="0"/>
              <a:t>	Define “Full-time”</a:t>
            </a:r>
          </a:p>
          <a:p>
            <a:pPr marL="457200" lvl="1" indent="0">
              <a:buNone/>
            </a:pPr>
            <a:r>
              <a:rPr lang="en-US" sz="800" dirty="0"/>
              <a:t>	</a:t>
            </a:r>
            <a:r>
              <a:rPr lang="en-US" dirty="0"/>
              <a:t>Work Schedule: Days and Hours</a:t>
            </a:r>
          </a:p>
          <a:p>
            <a:pPr marL="457200" lvl="1" indent="0">
              <a:buNone/>
            </a:pPr>
            <a:r>
              <a:rPr lang="en-US" sz="800" dirty="0"/>
              <a:t> </a:t>
            </a:r>
          </a:p>
          <a:p>
            <a:pPr marL="457200" lvl="1" indent="0">
              <a:buNone/>
            </a:pPr>
            <a:r>
              <a:rPr lang="en-US" dirty="0"/>
              <a:t>	Locations:  Single or multiple offices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dirty="0"/>
              <a:t>	Time commitment for administrative duties</a:t>
            </a:r>
          </a:p>
          <a:p>
            <a:pPr marL="457200" lvl="1" indent="0">
              <a:buNone/>
            </a:pPr>
            <a:r>
              <a:rPr lang="en-US" dirty="0"/>
              <a:t>		- research?</a:t>
            </a:r>
          </a:p>
          <a:p>
            <a:pPr marL="457200" lvl="1" indent="0">
              <a:buNone/>
            </a:pPr>
            <a:r>
              <a:rPr lang="en-US" dirty="0"/>
              <a:t>		- teaching?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 descr="time-manage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04800"/>
            <a:ext cx="2650434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/>
              <a:t>Duties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   Moonlighting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ability to work outside the physician organization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Does malpractice insurance cover moonlighting activities?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Legal work</a:t>
            </a:r>
          </a:p>
        </p:txBody>
      </p:sp>
    </p:spTree>
    <p:extLst>
      <p:ext uri="{BB962C8B-B14F-4D97-AF65-F5344CB8AC3E}">
        <p14:creationId xmlns:p14="http://schemas.microsoft.com/office/powerpoint/2010/main" val="363005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939</Words>
  <Application>Microsoft Office PowerPoint</Application>
  <PresentationFormat>On-screen Show (4:3)</PresentationFormat>
  <Paragraphs>378</Paragraphs>
  <Slides>39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Mangal</vt:lpstr>
      <vt:lpstr>Wingdings</vt:lpstr>
      <vt:lpstr>Office Theme</vt:lpstr>
      <vt:lpstr>American Academy of Orthopaedic Surgeons 2017 Practice Management Course For Residents and Fellows  </vt:lpstr>
      <vt:lpstr>Disclosure</vt:lpstr>
      <vt:lpstr>KEY OBJECTIVES</vt:lpstr>
      <vt:lpstr>Elements of an Employment Agreement</vt:lpstr>
      <vt:lpstr>Performing Due Diligence</vt:lpstr>
      <vt:lpstr>Due Diligence</vt:lpstr>
      <vt:lpstr>PARTIES TO THE AGREEMENT</vt:lpstr>
      <vt:lpstr>Duties</vt:lpstr>
      <vt:lpstr>Duties (cont.)</vt:lpstr>
      <vt:lpstr>(Duties Cont.)</vt:lpstr>
      <vt:lpstr>PHYSICIAN REQUIREMENTS</vt:lpstr>
      <vt:lpstr>PHYSICIAN REQUIREMENTS</vt:lpstr>
      <vt:lpstr>PHYSICIAN REQUIREMENTS</vt:lpstr>
      <vt:lpstr>Employer Requirements</vt:lpstr>
      <vt:lpstr>COMPENSATION</vt:lpstr>
      <vt:lpstr>Other Compensation Issues </vt:lpstr>
      <vt:lpstr>Other Compensation Issues</vt:lpstr>
      <vt:lpstr>BENEFITS</vt:lpstr>
      <vt:lpstr>BENEFITS </vt:lpstr>
      <vt:lpstr>BENEFITS</vt:lpstr>
      <vt:lpstr>BENEFITS</vt:lpstr>
      <vt:lpstr>PATIENT RECORDS AND FILES</vt:lpstr>
      <vt:lpstr>TERM OF THE AGREEMENT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NON-COMPETITION PROVISIONS</vt:lpstr>
      <vt:lpstr>NON-COMPETITION PROVISIONS</vt:lpstr>
      <vt:lpstr>NON-COMPETITION PROVISIONS</vt:lpstr>
      <vt:lpstr>NON-COMPETITION PROVISIONS</vt:lpstr>
      <vt:lpstr>NON-COMPETITION PROVISIONS</vt:lpstr>
      <vt:lpstr>NON-COMPETITION PROVISIONS</vt:lpstr>
      <vt:lpstr>Dispute Resolution</vt:lpstr>
      <vt:lpstr>OWNERSHIP OPPORTUNITIES</vt:lpstr>
      <vt:lpstr>NEGOTIATION POINTS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EMPLOYMENT AGREEMENTS  FOR  MEDICAL RESIDENTS</dc:title>
  <dc:creator>lindsey surratt</dc:creator>
  <cp:lastModifiedBy>Deborah Kearney</cp:lastModifiedBy>
  <cp:revision>75</cp:revision>
  <cp:lastPrinted>2016-12-28T19:43:13Z</cp:lastPrinted>
  <dcterms:created xsi:type="dcterms:W3CDTF">2012-04-12T21:38:05Z</dcterms:created>
  <dcterms:modified xsi:type="dcterms:W3CDTF">2016-12-28T19:45:11Z</dcterms:modified>
</cp:coreProperties>
</file>